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notesSlides/notesSlide11.xml" ContentType="application/vnd.openxmlformats-officedocument.presentationml.notesSlide+xml"/>
  <Override PartName="/ppt/slideLayouts/slideLayout51.xml" ContentType="application/vnd.openxmlformats-officedocument.presentationml.slideLayout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docProps/app.xml" ContentType="application/vnd.openxmlformats-officedocument.extended-properties+xml"/>
  <Override PartName="/ppt/slideLayouts/slideLayout23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6.xml" ContentType="application/vnd.openxmlformats-officedocument.them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79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17.xml" ContentType="application/vnd.openxmlformats-officedocument.presentationml.slideLayout+xml"/>
  <Override PartName="/ppt/slides/slide23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51.xml" ContentType="application/vnd.openxmlformats-officedocument.presentationml.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56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6.xml" ContentType="application/vnd.openxmlformats-officedocument.presentationml.slideLayout+xml"/>
  <Default Extension="wmf" ContentType="image/x-wmf"/>
  <Override PartName="/ppt/notesSlides/notesSlide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Layouts/slideLayout77.xml" ContentType="application/vnd.openxmlformats-officedocument.presentationml.slideLayout+xml"/>
  <Override PartName="/ppt/slideLayouts/slideLayout32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s/slide13.xml" ContentType="application/vnd.openxmlformats-officedocument.presentationml.slide+xml"/>
  <Override PartName="/ppt/slideLayouts/slideLayout64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7.xml" ContentType="application/vnd.openxmlformats-officedocument.presentationml.notesSlide+xml"/>
  <Override PartName="/ppt/theme/theme9.xml" ContentType="application/vnd.openxmlformats-officedocument.theme+xml"/>
  <Override PartName="/ppt/slideLayouts/slideLayout53.xml" ContentType="application/vnd.openxmlformats-officedocument.presentationml.slideLayout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Masters/slideMaster5.xml" ContentType="application/vnd.openxmlformats-officedocument.presentationml.slideMaster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8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43.xml" ContentType="application/vnd.openxmlformats-officedocument.presentationml.slide+xml"/>
  <Override PartName="/ppt/slideLayouts/slideLayout6.xml" ContentType="application/vnd.openxmlformats-officedocument.presentationml.slideLayout+xml"/>
  <Default Extension="emf" ContentType="image/x-emf"/>
  <Override PartName="/ppt/slides/slide3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72.xml" ContentType="application/vnd.openxmlformats-officedocument.presentationml.slideLayout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theme/theme5.xml" ContentType="application/vnd.openxmlformats-officedocument.theme+xml"/>
  <Default Extension="vml" ContentType="application/vnd.openxmlformats-officedocument.vmlDrawing"/>
  <Override PartName="/ppt/notesSlides/notesSlide18.xml" ContentType="application/vnd.openxmlformats-officedocument.presentationml.notesSlide+xml"/>
  <Default Extension="png" ContentType="image/png"/>
  <Override PartName="/ppt/slides/slide27.xml" ContentType="application/vnd.openxmlformats-officedocument.presentationml.slide+xml"/>
  <Override PartName="/ppt/slideLayouts/slideLayout82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65.xml" ContentType="application/vnd.openxmlformats-officedocument.presentationml.slideLayout+xml"/>
  <Override PartName="/docProps/core.xml" ContentType="application/vnd.openxmlformats-package.core-properties+xml"/>
  <Override PartName="/ppt/slides/slide31.xml" ContentType="application/vnd.openxmlformats-officedocument.presentationml.slide+xml"/>
  <Default Extension="bin" ContentType="application/vnd.openxmlformats-officedocument.presentationml.printerSettings"/>
  <Override PartName="/ppt/slideMasters/slideMaster2.xml" ContentType="application/vnd.openxmlformats-officedocument.presentationml.slideMaster+xml"/>
  <Override PartName="/ppt/notesSlides/notesSlide10.xml" ContentType="application/vnd.openxmlformats-officedocument.presentationml.notesSlide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s/slide12.xml" ContentType="application/vnd.openxmlformats-officedocument.presentationml.slide+xml"/>
  <Override PartName="/ppt/slides/slide41.xml" ContentType="application/vnd.openxmlformats-officedocument.presentationml.slide+xml"/>
  <Override PartName="/ppt/slides/slide19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6.xml" ContentType="application/vnd.openxmlformats-officedocument.presentationml.slide+xml"/>
  <Override PartName="/ppt/slideLayouts/slideLayout3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33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2.xml" ContentType="application/vnd.openxmlformats-officedocument.presentationml.notesSlide+xml"/>
  <Default Extension="xls" ContentType="application/vnd.ms-excel"/>
  <Override PartName="/ppt/notesSlides/notesSlide14.xml" ContentType="application/vnd.openxmlformats-officedocument.presentationml.notesSlide+xml"/>
  <Override PartName="/ppt/theme/theme2.xml" ContentType="application/vnd.openxmlformats-officedocument.theme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s/slide45.xml" ContentType="application/vnd.openxmlformats-officedocument.presentationml.slide+xml"/>
  <Override PartName="/ppt/slideLayouts/slideLayout60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50.xml" ContentType="application/vnd.openxmlformats-officedocument.presentationml.slide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81.xml" ContentType="application/vnd.openxmlformats-officedocument.presentationml.slideLayout+xml"/>
  <Override PartName="/ppt/notesSlides/notesSlide3.xml" ContentType="application/vnd.openxmlformats-officedocument.presentationml.notesSlide+xml"/>
  <Default Extension="xml" ContentType="application/xml"/>
  <Override PartName="/ppt/slideLayouts/slideLayout29.xml" ContentType="application/vnd.openxmlformats-officedocument.presentationml.slideLayout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2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52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71.xml" ContentType="application/vnd.openxmlformats-officedocument.presentationml.slideLayout+xml"/>
  <Override PartName="/ppt/slideLayouts/slideLayout4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4.xml" ContentType="application/vnd.openxmlformats-officedocument.presentationml.slide+xml"/>
  <Override PartName="/ppt/slides/slide40.xml" ContentType="application/vnd.openxmlformats-officedocument.presentationml.slide+xml"/>
  <Override PartName="/ppt/slideLayouts/slideLayout1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28.xml" ContentType="application/vnd.openxmlformats-officedocument.presentationml.slideLayout+xml"/>
  <Override PartName="/ppt/slides/slide44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74.xml" ContentType="application/vnd.openxmlformats-officedocument.presentationml.slideLayout+xml"/>
  <Override PartName="/ppt/embeddings/oleObject1.bin" ContentType="application/vnd.openxmlformats-officedocument.oleObject"/>
  <Override PartName="/ppt/notesSlides/notesSlide12.xml" ContentType="application/vnd.openxmlformats-officedocument.presentationml.notesSlide+xml"/>
  <Override PartName="/ppt/notesSlides/notesSlide5.xml" ContentType="application/vnd.openxmlformats-officedocument.presentationml.notesSlide+xml"/>
  <Override PartName="/ppt/slides/slide49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39.xml" ContentType="application/vnd.openxmlformats-officedocument.presentationml.slideLayout+xml"/>
  <Default Extension="jpeg" ContentType="image/jpeg"/>
  <Override PartName="/ppt/slideLayouts/slideLayout73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49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31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s/slide9.xml" ContentType="application/vnd.openxmlformats-officedocument.presentationml.slide+xml"/>
  <Default Extension="rels" ContentType="application/vnd.openxmlformats-package.relationships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theme/theme7.xml" ContentType="application/vnd.openxmlformats-officedocument.them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Override PartName="/ppt/slideLayouts/slideLayout12.xml" ContentType="application/vnd.openxmlformats-officedocument.presentationml.slideLayout+xml"/>
  <Default Extension="pdf" ContentType="application/pdf"/>
  <Override PartName="/ppt/notesSlides/notesSlide20.xml" ContentType="application/vnd.openxmlformats-officedocument.presentationml.notes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trictFirstAndLastChars="0" saveSubsetFonts="1" autoCompressPictures="0">
  <p:sldMasterIdLst>
    <p:sldMasterId id="2147483648" r:id="rId1"/>
    <p:sldMasterId id="2147483649" r:id="rId2"/>
    <p:sldMasterId id="2147483677" r:id="rId3"/>
    <p:sldMasterId id="2147483689" r:id="rId4"/>
    <p:sldMasterId id="2147483701" r:id="rId5"/>
    <p:sldMasterId id="2147483714" r:id="rId6"/>
    <p:sldMasterId id="2147483726" r:id="rId7"/>
  </p:sldMasterIdLst>
  <p:notesMasterIdLst>
    <p:notesMasterId r:id="rId59"/>
  </p:notesMasterIdLst>
  <p:handoutMasterIdLst>
    <p:handoutMasterId r:id="rId60"/>
  </p:handoutMasterIdLst>
  <p:sldIdLst>
    <p:sldId id="334" r:id="rId8"/>
    <p:sldId id="257" r:id="rId9"/>
    <p:sldId id="424" r:id="rId10"/>
    <p:sldId id="454" r:id="rId11"/>
    <p:sldId id="469" r:id="rId12"/>
    <p:sldId id="317" r:id="rId13"/>
    <p:sldId id="533" r:id="rId14"/>
    <p:sldId id="353" r:id="rId15"/>
    <p:sldId id="318" r:id="rId16"/>
    <p:sldId id="425" r:id="rId17"/>
    <p:sldId id="507" r:id="rId18"/>
    <p:sldId id="508" r:id="rId19"/>
    <p:sldId id="510" r:id="rId20"/>
    <p:sldId id="481" r:id="rId21"/>
    <p:sldId id="526" r:id="rId22"/>
    <p:sldId id="527" r:id="rId23"/>
    <p:sldId id="528" r:id="rId24"/>
    <p:sldId id="480" r:id="rId25"/>
    <p:sldId id="482" r:id="rId26"/>
    <p:sldId id="479" r:id="rId27"/>
    <p:sldId id="431" r:id="rId28"/>
    <p:sldId id="426" r:id="rId29"/>
    <p:sldId id="429" r:id="rId30"/>
    <p:sldId id="376" r:id="rId31"/>
    <p:sldId id="523" r:id="rId32"/>
    <p:sldId id="512" r:id="rId33"/>
    <p:sldId id="513" r:id="rId34"/>
    <p:sldId id="519" r:id="rId35"/>
    <p:sldId id="432" r:id="rId36"/>
    <p:sldId id="433" r:id="rId37"/>
    <p:sldId id="378" r:id="rId38"/>
    <p:sldId id="515" r:id="rId39"/>
    <p:sldId id="517" r:id="rId40"/>
    <p:sldId id="532" r:id="rId41"/>
    <p:sldId id="490" r:id="rId42"/>
    <p:sldId id="441" r:id="rId43"/>
    <p:sldId id="462" r:id="rId44"/>
    <p:sldId id="407" r:id="rId45"/>
    <p:sldId id="464" r:id="rId46"/>
    <p:sldId id="463" r:id="rId47"/>
    <p:sldId id="408" r:id="rId48"/>
    <p:sldId id="439" r:id="rId49"/>
    <p:sldId id="465" r:id="rId50"/>
    <p:sldId id="520" r:id="rId51"/>
    <p:sldId id="521" r:id="rId52"/>
    <p:sldId id="502" r:id="rId53"/>
    <p:sldId id="405" r:id="rId54"/>
    <p:sldId id="505" r:id="rId55"/>
    <p:sldId id="444" r:id="rId56"/>
    <p:sldId id="506" r:id="rId57"/>
    <p:sldId id="468" r:id="rId5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-108" charset="0"/>
        <a:ea typeface="ＭＳ Ｐゴシック" pitchFamily="-108" charset="-128"/>
        <a:cs typeface="ＭＳ Ｐゴシック" pitchFamily="-108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4" clrMode="gray" frameSlides="1"/>
  <p:clrMru>
    <a:srgbClr val="FF8000"/>
    <a:srgbClr val="1B3F20"/>
    <a:srgbClr val="FFFF00"/>
    <a:srgbClr val="F2E401"/>
    <a:srgbClr val="291A97"/>
    <a:srgbClr val="1F2AAA"/>
    <a:srgbClr val="F5EC58"/>
  </p:clrMru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SorterView">
  <p:normalViewPr showOutlineIcons="0"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-94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theme" Target="theme/theme1.xml"/><Relationship Id="rId60" Type="http://schemas.openxmlformats.org/officeDocument/2006/relationships/handoutMaster" Target="handoutMasters/handoutMaster1.xml"/><Relationship Id="rId39" Type="http://schemas.openxmlformats.org/officeDocument/2006/relationships/slide" Target="slides/slide32.xml"/><Relationship Id="rId7" Type="http://schemas.openxmlformats.org/officeDocument/2006/relationships/slideMaster" Target="slideMasters/slideMaster7.xml"/><Relationship Id="rId43" Type="http://schemas.openxmlformats.org/officeDocument/2006/relationships/slide" Target="slides/slide36.xml"/><Relationship Id="rId25" Type="http://schemas.openxmlformats.org/officeDocument/2006/relationships/slide" Target="slides/slide18.xml"/><Relationship Id="rId10" Type="http://schemas.openxmlformats.org/officeDocument/2006/relationships/slide" Target="slides/slide3.xml"/><Relationship Id="rId50" Type="http://schemas.openxmlformats.org/officeDocument/2006/relationships/slide" Target="slides/slide43.xml"/><Relationship Id="rId63" Type="http://schemas.openxmlformats.org/officeDocument/2006/relationships/viewProps" Target="viewProps.xml"/><Relationship Id="rId17" Type="http://schemas.openxmlformats.org/officeDocument/2006/relationships/slide" Target="slides/slide10.xml"/><Relationship Id="rId9" Type="http://schemas.openxmlformats.org/officeDocument/2006/relationships/slide" Target="slides/slide2.xml"/><Relationship Id="rId18" Type="http://schemas.openxmlformats.org/officeDocument/2006/relationships/slide" Target="slides/slide11.xml"/><Relationship Id="rId27" Type="http://schemas.openxmlformats.org/officeDocument/2006/relationships/slide" Target="slides/slide20.xml"/><Relationship Id="rId14" Type="http://schemas.openxmlformats.org/officeDocument/2006/relationships/slide" Target="slides/slide7.xml"/><Relationship Id="rId4" Type="http://schemas.openxmlformats.org/officeDocument/2006/relationships/slideMaster" Target="slideMasters/slideMaster4.xml"/><Relationship Id="rId28" Type="http://schemas.openxmlformats.org/officeDocument/2006/relationships/slide" Target="slides/slide21.xml"/><Relationship Id="rId45" Type="http://schemas.openxmlformats.org/officeDocument/2006/relationships/slide" Target="slides/slide38.xml"/><Relationship Id="rId58" Type="http://schemas.openxmlformats.org/officeDocument/2006/relationships/slide" Target="slides/slide51.xml"/><Relationship Id="rId42" Type="http://schemas.openxmlformats.org/officeDocument/2006/relationships/slide" Target="slides/slide35.xml"/><Relationship Id="rId6" Type="http://schemas.openxmlformats.org/officeDocument/2006/relationships/slideMaster" Target="slideMasters/slideMaster6.xml"/><Relationship Id="rId49" Type="http://schemas.openxmlformats.org/officeDocument/2006/relationships/slide" Target="slides/slide42.xml"/><Relationship Id="rId44" Type="http://schemas.openxmlformats.org/officeDocument/2006/relationships/slide" Target="slides/slide37.xml"/><Relationship Id="rId19" Type="http://schemas.openxmlformats.org/officeDocument/2006/relationships/slide" Target="slides/slide12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46" Type="http://schemas.openxmlformats.org/officeDocument/2006/relationships/slide" Target="slides/slide39.xml"/><Relationship Id="rId57" Type="http://schemas.openxmlformats.org/officeDocument/2006/relationships/slide" Target="slides/slide50.xml"/><Relationship Id="rId59" Type="http://schemas.openxmlformats.org/officeDocument/2006/relationships/notesMaster" Target="notesMasters/notesMaster1.xml"/><Relationship Id="rId35" Type="http://schemas.openxmlformats.org/officeDocument/2006/relationships/slide" Target="slides/slide28.xml"/><Relationship Id="rId51" Type="http://schemas.openxmlformats.org/officeDocument/2006/relationships/slide" Target="slides/slide44.xml"/><Relationship Id="rId55" Type="http://schemas.openxmlformats.org/officeDocument/2006/relationships/slide" Target="slides/slide48.xml"/><Relationship Id="rId31" Type="http://schemas.openxmlformats.org/officeDocument/2006/relationships/slide" Target="slides/slide24.xml"/><Relationship Id="rId34" Type="http://schemas.openxmlformats.org/officeDocument/2006/relationships/slide" Target="slides/slide27.xml"/><Relationship Id="rId40" Type="http://schemas.openxmlformats.org/officeDocument/2006/relationships/slide" Target="slides/slide33.xml"/><Relationship Id="rId62" Type="http://schemas.openxmlformats.org/officeDocument/2006/relationships/presProps" Target="presProps.xml"/><Relationship Id="rId36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17.xml"/><Relationship Id="rId47" Type="http://schemas.openxmlformats.org/officeDocument/2006/relationships/slide" Target="slides/slide40.xml"/><Relationship Id="rId56" Type="http://schemas.openxmlformats.org/officeDocument/2006/relationships/slide" Target="slides/slide49.xml"/><Relationship Id="rId48" Type="http://schemas.openxmlformats.org/officeDocument/2006/relationships/slide" Target="slides/slide41.xml"/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2" Type="http://schemas.openxmlformats.org/officeDocument/2006/relationships/slide" Target="slides/slide45.xml"/><Relationship Id="rId65" Type="http://schemas.openxmlformats.org/officeDocument/2006/relationships/tableStyles" Target="tableStyles.xml"/><Relationship Id="rId54" Type="http://schemas.openxmlformats.org/officeDocument/2006/relationships/slide" Target="slides/slide47.xml"/><Relationship Id="rId12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23" Type="http://schemas.openxmlformats.org/officeDocument/2006/relationships/slide" Target="slides/slide16.xml"/><Relationship Id="rId61" Type="http://schemas.openxmlformats.org/officeDocument/2006/relationships/printerSettings" Target="printerSettings/printerSettings1.bin"/><Relationship Id="rId53" Type="http://schemas.openxmlformats.org/officeDocument/2006/relationships/slide" Target="slides/slide46.xml"/><Relationship Id="rId26" Type="http://schemas.openxmlformats.org/officeDocument/2006/relationships/slide" Target="slides/slide19.xml"/><Relationship Id="rId30" Type="http://schemas.openxmlformats.org/officeDocument/2006/relationships/slide" Target="slides/slide23.xml"/><Relationship Id="rId11" Type="http://schemas.openxmlformats.org/officeDocument/2006/relationships/slide" Target="slides/slide4.xml"/><Relationship Id="rId29" Type="http://schemas.openxmlformats.org/officeDocument/2006/relationships/slide" Target="slides/slide22.xml"/><Relationship Id="rId16" Type="http://schemas.openxmlformats.org/officeDocument/2006/relationships/slide" Target="slides/slide9.xml"/><Relationship Id="rId33" Type="http://schemas.openxmlformats.org/officeDocument/2006/relationships/slide" Target="slides/slide26.xml"/><Relationship Id="rId41" Type="http://schemas.openxmlformats.org/officeDocument/2006/relationships/slide" Target="slides/slide3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2" Type="http://schemas.openxmlformats.org/officeDocument/2006/relationships/slide" Target="slides/slide15.xml"/><Relationship Id="rId21" Type="http://schemas.openxmlformats.org/officeDocument/2006/relationships/slide" Target="slides/slide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785C5ACB-F46D-054C-A7E2-69613E688A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834EAA45-85B1-CE42-B595-BA17853126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705E1C-C414-3D4A-BDE8-EEFF01047FF1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1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22B508-8229-2C46-9FBA-7C670EE8B802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21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Oil price trends shown on previous slide… but this high oil costs and subsidy environment has propelled biofuel expansion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3BC09-74FD-1C4D-9167-97700AE4B629}" type="slidenum">
              <a:rPr lang="en-US" smtClean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23</a:t>
            </a:fld>
            <a:endParaRPr lang="en-US" smtClean="0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E84484-54E0-7A4D-92A9-54CBA933D8DE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24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656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192A11-186E-A241-864A-70C5CDDA58D2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31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451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2C9812-695E-2D42-9E7F-EFA32FA6CF49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35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8089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176754-1084-DC40-8F28-15E0D80B2945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38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861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D02216-08A8-3049-89DD-28531F982CF7}" type="slidenum">
              <a:rPr lang="en-US"/>
              <a:pPr/>
              <a:t>39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54A03-CF24-7B47-A979-3EA8A6FECFF0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41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7475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A1CD0E-489F-554A-9509-A37F15141A81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46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10445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D6C020-1B47-BA47-A40E-364CFC1EF73A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47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9011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E8B17-EE1B-694B-8F32-49B6BA715889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2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2B625C-D52C-A047-A0E3-47462FFDA2EA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51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10035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76F8B1-372F-1946-8BCB-BFF58D99DDE1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4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4096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4BB653-7D8D-FB46-88E6-A3329509A31C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6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AU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World population growth</a:t>
            </a:r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C31F20-1A13-D54C-9C03-2309E0E05DD3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8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460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189109-4B60-6A40-B2E6-2251FE5847C6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9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8D9F6B-0AB9-914C-A6EA-2611AB7C087D}" type="slidenum">
              <a:rPr lang="en-AU"/>
              <a:pPr/>
              <a:t>13</a:t>
            </a:fld>
            <a:endParaRPr lang="en-AU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600"/>
              <a:t>Battisti, D. S., Naylor, R. L. (2009).  </a:t>
            </a:r>
            <a:r>
              <a:rPr lang="en-AU" sz="600"/>
              <a:t>Historical Warnings of Future Food Insecurity with Unprecedented Seasonal Heat. </a:t>
            </a:r>
            <a:r>
              <a:rPr lang="en-AU" sz="600" b="1" i="1"/>
              <a:t>Science</a:t>
            </a:r>
            <a:r>
              <a:rPr lang="en-AU" sz="600"/>
              <a:t>, </a:t>
            </a:r>
            <a:r>
              <a:rPr lang="en-AU" sz="600" b="1"/>
              <a:t>323</a:t>
            </a:r>
            <a:r>
              <a:rPr lang="en-AU" sz="600"/>
              <a:t>, 240 – 244. </a:t>
            </a:r>
          </a:p>
          <a:p>
            <a:endParaRPr lang="en-A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280C09-CB98-BA4F-91C5-D3D21B4A2BE4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14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75117B-3688-6D40-9500-95AF1850C314}" type="slidenum">
              <a:rPr lang="en-US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pPr/>
              <a:t>20</a:t>
            </a:fld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solidFill>
            <a:srgbClr val="FFFFFF"/>
          </a:solidFill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321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67F70-5EE0-8A4C-8FA7-5EEC98695A4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8273C-090B-4F49-AE82-D2A12A662C6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C9586-43C6-244D-ACF0-C3FDF9A35C1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34D0A-CF37-1C4B-8401-AA4E44B8D93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250E75-EBD6-144E-9A50-C4E072B1FC9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C1AED-CBC7-B646-9E18-0055F363412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B5F6E-0028-B04B-A6BE-3B9327D589E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00BF-4C03-3342-B920-260CFB78335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3033A4-6436-F940-AC06-8D5A189A0D4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6FB41-2507-0449-9A1E-8610D8552C1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A0F90-F3C2-C44A-94A8-55AFA0A4178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47088-658D-F64A-B20A-2C695BF196D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AEB77C-C0FA-EC4C-BCDC-E53C138ADAB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757F2-DF2D-7E49-A388-048A1DC9670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CB4F3-EADC-46B0-95C0-5030AB59BDA5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45565-7481-41D2-8B50-42E6872DD0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172FB-9659-4D53-8FE6-B516E09AAEEC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4F07F-6F8F-45B8-9A5C-1E95EE78F0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37261-BD9C-433E-814A-70BB98C4BFCF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F68F9-49D0-4CAD-9A08-49D397C760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1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3DDA6-BA15-43BE-ABA7-42BA9F09D1D8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0B0AB7-893E-47EC-8E2F-7E132BF060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D90C4-EF87-4B04-A50B-A63C1B1900BB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34023-C9FF-4B27-85E9-9368551CFB6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A3662-5F40-45D4-999C-583621820FF5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9BDAE-5F52-4F60-A030-26B0DCAEDA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854DF-67D3-4133-A605-5EDA80430CA2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58193-B727-4CCF-92C1-058AD3C234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06E35-E5AB-4482-82C5-9A6F65147DA7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BB82C-5CBF-434F-9D76-56A1123EF1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F185E-0D66-4529-8FD5-C9005701B240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E6C4F-DE8B-4B4C-B8AC-C057AB6AF8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7C8F4-1549-41ED-A3A6-23A0B202C1C9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0A230-1581-4805-AB1D-AF580E1EB0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7324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7324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0C7D4-4DBF-436D-800E-CDC3CB34BFE7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53EDC-36FE-40C8-9117-5F0F43F3A4B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2673DF1-9B8F-8244-B9BA-A1EA1D1DE7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1F273241-B09B-1746-AC9B-A47EACC559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F9F59EC-5A72-B947-9264-E6B3A1CB6E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5611A83-1773-8448-AACD-7D59BB1772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14A30D2-A054-8140-9488-CC9B5EEBFD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362CB8F-6B3E-E84D-9964-3618FF5C27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52F00F2-0FE4-394F-9165-47F0D0CFC2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9866486-67BE-EB44-B4A9-1BA3CF11EC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BAD15FB-7E83-BC45-85AE-D085615B8B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62D3AFA-A44A-C043-9308-B04E18F753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DDBD00D-996D-AE47-ACB4-83EA3336F0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51EA774-F5CE-8A41-8254-A8A0DE68C941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F5E7296-EF8E-A84C-8F0B-E392D5B1E93B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FAD29FD-3D2D-7545-8833-B69F48E2BC53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E8BB155-45D7-DE4D-AC3E-40DB184DA6BF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3FBE7EF-A08F-1F47-891A-78F02F2867F4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FF032F0-BDF2-8C49-A2F0-9C74CA7A8D42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E168A04-D822-7042-9D08-43F0CB66E60A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93E8F4B5-2B1D-AE48-ADD8-420144135274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932A026-787F-C549-991D-11B304D34B99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36B41B2-A6B9-6A49-B7C7-A54CA7F194A1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9BA3A8D-7BDD-9342-88AE-04077104E168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fld id="{AE813E11-33B9-8C44-84C1-C46E777C384C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599EDB5-D8E3-2F46-9442-F822B3844461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2C73BE5-40D6-0A47-BC09-361CC945B82E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0FBA989-D0E6-F449-B12C-05F8583C6301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FF6CC4D-86AF-B845-865F-4FFBFDABE8B5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1993601-A054-AB43-8115-7F9FEA0B56D7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AF93988-4CCD-104A-93C7-FE872AEE6095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EBA66C06-30ED-AF43-8003-F5983DB724FB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3688601D-E49D-F74C-9E38-A8ABDD1D213D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B7F0845-1935-9B48-8487-B90D88C50F93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BE9CEC12-1CC3-A743-988A-D2E12CF11AFF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ABC2290-D0C5-9646-861A-56F4C44D517C}" type="slidenum">
              <a:rPr lang="en-AU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8.xml"/><Relationship Id="rId15" Type="http://schemas.openxmlformats.org/officeDocument/2006/relationships/theme" Target="../theme/theme2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.png"/><Relationship Id="rId10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9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9.xml"/><Relationship Id="rId2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10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2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62.xml"/><Relationship Id="rId2" Type="http://schemas.openxmlformats.org/officeDocument/2006/relationships/slideLayout" Target="../slideLayouts/slideLayout63.xml"/><Relationship Id="rId9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3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9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chemeClr val="tx1"/>
            </a:gs>
            <a:gs pos="100000">
              <a:srgbClr val="1B3F2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 u="sng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 u="sng">
          <a:solidFill>
            <a:schemeClr val="bg1"/>
          </a:solidFill>
          <a:latin typeface="Bookman Old Style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 u="sng">
          <a:solidFill>
            <a:schemeClr val="bg1"/>
          </a:solidFill>
          <a:latin typeface="Bookman Old Style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 u="sng">
          <a:solidFill>
            <a:schemeClr val="bg1"/>
          </a:solidFill>
          <a:latin typeface="Bookman Old Style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 u="sng">
          <a:solidFill>
            <a:schemeClr val="bg1"/>
          </a:solidFill>
          <a:latin typeface="Bookman Old Style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200" b="1" u="sng">
          <a:solidFill>
            <a:schemeClr val="bg1"/>
          </a:solidFill>
          <a:latin typeface="Bookman Old Style" charset="0"/>
          <a:ea typeface="ＭＳ Ｐゴシック" charset="-128"/>
          <a:cs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200" b="1" u="sng">
          <a:solidFill>
            <a:schemeClr val="bg1"/>
          </a:solidFill>
          <a:latin typeface="Bookman Old Style" charset="0"/>
          <a:ea typeface="ＭＳ Ｐゴシック" charset="-128"/>
          <a:cs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200" b="1" u="sng">
          <a:solidFill>
            <a:schemeClr val="bg1"/>
          </a:solidFill>
          <a:latin typeface="Bookman Old Style" charset="0"/>
          <a:ea typeface="ＭＳ Ｐゴシック" charset="-128"/>
          <a:cs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200" b="1" u="sng">
          <a:solidFill>
            <a:schemeClr val="bg1"/>
          </a:solidFill>
          <a:latin typeface="Bookman Old Style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b="1">
          <a:solidFill>
            <a:srgbClr val="F2E40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b="1">
          <a:solidFill>
            <a:srgbClr val="F2E40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rgbClr val="F2E40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b="1">
          <a:solidFill>
            <a:srgbClr val="F2E40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b="1">
          <a:solidFill>
            <a:srgbClr val="F2E40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F2E40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F2E40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F2E40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rgbClr val="F2E40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rotWithShape="0">
          <a:gsLst>
            <a:gs pos="0">
              <a:schemeClr val="tx1"/>
            </a:gs>
            <a:gs pos="100000">
              <a:srgbClr val="1B3F2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3768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768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768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fld id="{97F27191-4423-8C48-88B9-AC447FB7D90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5EC58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5EC58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5EC58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5EC58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5EC58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5EC58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5EC58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5EC58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5EC58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3" descr="hc-inline-w300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8015288" y="206375"/>
            <a:ext cx="9144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" name="Date Placeholder 4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</a:defRPr>
            </a:lvl1pPr>
          </a:lstStyle>
          <a:p>
            <a:pPr>
              <a:defRPr/>
            </a:pPr>
            <a:fld id="{B22776BE-23F3-495E-B5F9-5AABC4D65885}" type="datetime1">
              <a:rPr lang="en-US"/>
              <a:pPr>
                <a:defRPr/>
              </a:pPr>
              <a:t>3/11/10</a:t>
            </a:fld>
            <a:endParaRPr lang="en-US"/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latin typeface="+mn-lt"/>
              </a:defRPr>
            </a:lvl1pPr>
          </a:lstStyle>
          <a:p>
            <a:pPr>
              <a:defRPr/>
            </a:pPr>
            <a:fld id="{797D2C08-CD0A-4AD5-B571-C4FC9845EEF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>
          <a:solidFill>
            <a:schemeClr val="tx1"/>
          </a:solidFill>
          <a:latin typeface="+mn-lt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>
          <a:solidFill>
            <a:schemeClr val="tx1"/>
          </a:solidFill>
          <a:latin typeface="+mn-lt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>
          <a:solidFill>
            <a:schemeClr val="tx1"/>
          </a:solidFill>
          <a:latin typeface="+mn-lt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5pPr>
      <a:lvl6pPr marL="18288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6pPr>
      <a:lvl7pPr marL="2286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7pPr>
      <a:lvl8pPr marL="27432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8pPr>
      <a:lvl9pPr marL="32004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fld id="{AA2BF290-796B-B843-8F10-2D51999585E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0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08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08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08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8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8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8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8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8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16AA31E-CF9A-9440-8C54-0C578323E640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124210-82AA-FA4C-80EC-AA086BD2E1A5}" type="slidenum">
              <a:rPr lang="en-AU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65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22BD39-ABCC-594F-BBE6-AFF41148B5F9}" type="datetimeFigureOut">
              <a:rPr lang="en-US" smtClean="0"/>
              <a:pPr/>
              <a:t>3/11/10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7A8A7-2867-C349-BFD1-B5443D8742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1.xml"/><Relationship Id="rId3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63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5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hyperlink" Target="http://www.cimmyt.org/" TargetMode="External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oleObject" Target="../embeddings/Microsoft_Excel_97_-_2004_Worksheet1.xls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0.xml"/><Relationship Id="rId3" Type="http://schemas.openxmlformats.org/officeDocument/2006/relationships/notesSlide" Target="../notesSlides/notesSlide11.xml"/><Relationship Id="rId5" Type="http://schemas.openxmlformats.org/officeDocument/2006/relationships/oleObject" Target="../embeddings/Microsoft_Excel_97_-_2004_Worksheet2.xls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pd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image" Target="../media/image35.wmf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1.jpeg"/><Relationship Id="rId3" Type="http://schemas.openxmlformats.org/officeDocument/2006/relationships/image" Target="../media/image32.png"/><Relationship Id="rId5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7.jpe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1.jpe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eg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8.jpeg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609600" y="1143000"/>
            <a:ext cx="8001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8000"/>
                </a:solidFill>
                <a:latin typeface="Bookman Old Style" pitchFamily="-108" charset="0"/>
              </a:rPr>
              <a:t>Farming in a changing environment:</a:t>
            </a:r>
            <a:br>
              <a:rPr lang="en-US" sz="4800" b="1" dirty="0" smtClean="0">
                <a:solidFill>
                  <a:srgbClr val="FF8000"/>
                </a:solidFill>
                <a:latin typeface="Bookman Old Style" pitchFamily="-108" charset="0"/>
              </a:rPr>
            </a:br>
            <a:r>
              <a:rPr lang="en-US" sz="4800" b="1" dirty="0" smtClean="0">
                <a:solidFill>
                  <a:srgbClr val="FF8000"/>
                </a:solidFill>
                <a:latin typeface="Bookman Old Style" pitchFamily="-108" charset="0"/>
              </a:rPr>
              <a:t>Global changes,</a:t>
            </a:r>
            <a:br>
              <a:rPr lang="en-US" sz="4800" b="1" dirty="0" smtClean="0">
                <a:solidFill>
                  <a:srgbClr val="FF8000"/>
                </a:solidFill>
                <a:latin typeface="Bookman Old Style" pitchFamily="-108" charset="0"/>
              </a:rPr>
            </a:br>
            <a:r>
              <a:rPr lang="en-US" sz="4800" b="1" dirty="0" smtClean="0">
                <a:solidFill>
                  <a:srgbClr val="FF8000"/>
                </a:solidFill>
                <a:latin typeface="Bookman Old Style" pitchFamily="-108" charset="0"/>
              </a:rPr>
              <a:t>local impacts</a:t>
            </a:r>
          </a:p>
          <a:p>
            <a:pPr algn="ctr"/>
            <a:endParaRPr lang="en-US" sz="4800" b="1" dirty="0">
              <a:solidFill>
                <a:srgbClr val="FF8000"/>
              </a:solidFill>
              <a:latin typeface="Bookman Old Style" pitchFamily="-108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781800" y="5562600"/>
            <a:ext cx="1981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i="1" dirty="0" smtClean="0">
                <a:solidFill>
                  <a:srgbClr val="FFFF00"/>
                </a:solidFill>
                <a:latin typeface="CG Times" pitchFamily="8" charset="0"/>
              </a:rPr>
              <a:t>Cootamundra, NSW</a:t>
            </a:r>
            <a:br>
              <a:rPr lang="en-US" sz="1200" b="1" i="1" dirty="0" smtClean="0">
                <a:solidFill>
                  <a:srgbClr val="FFFF00"/>
                </a:solidFill>
                <a:latin typeface="CG Times" pitchFamily="8" charset="0"/>
              </a:rPr>
            </a:br>
            <a:r>
              <a:rPr lang="en-US" sz="1200" b="1" i="1" dirty="0" smtClean="0">
                <a:solidFill>
                  <a:srgbClr val="FFFF00"/>
                </a:solidFill>
                <a:latin typeface="CG Times" pitchFamily="8" charset="0"/>
              </a:rPr>
              <a:t>18 March </a:t>
            </a:r>
            <a:r>
              <a:rPr lang="en-US" sz="1200" b="1" i="1" dirty="0" smtClean="0">
                <a:solidFill>
                  <a:srgbClr val="FFFF00"/>
                </a:solidFill>
                <a:latin typeface="CG Times" pitchFamily="8" charset="0"/>
              </a:rPr>
              <a:t>2010</a:t>
            </a:r>
            <a:endParaRPr lang="en-US" sz="1800" b="1" i="1" dirty="0">
              <a:solidFill>
                <a:srgbClr val="F5EC58"/>
              </a:solidFill>
              <a:latin typeface="CG Times" pitchFamily="8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048000" y="4343400"/>
            <a:ext cx="3306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b="1" dirty="0">
                <a:solidFill>
                  <a:srgbClr val="FFFF00"/>
                </a:solidFill>
              </a:rPr>
              <a:t>Prof. Timothy G. Reeves </a:t>
            </a:r>
            <a:r>
              <a:rPr lang="en-US" sz="1200" b="1" dirty="0">
                <a:solidFill>
                  <a:srgbClr val="FFFF00"/>
                </a:solidFill>
              </a:rPr>
              <a:t>FTSE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Climate change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Warmer, drier</a:t>
            </a:r>
          </a:p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More variability</a:t>
            </a:r>
          </a:p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More extreme events</a:t>
            </a:r>
          </a:p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Historical records?</a:t>
            </a:r>
          </a:p>
        </p:txBody>
      </p:sp>
      <p:pic>
        <p:nvPicPr>
          <p:cNvPr id="49156" name="Picture 3" descr="010_16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62600" y="2133600"/>
            <a:ext cx="30876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SANY02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2800" b="1"/>
              <a:t>Water</a:t>
            </a:r>
          </a:p>
        </p:txBody>
      </p:sp>
      <p:graphicFrame>
        <p:nvGraphicFramePr>
          <p:cNvPr id="5129" name="Object 9"/>
          <p:cNvGraphicFramePr>
            <a:graphicFrameLocks noChangeAspect="1"/>
          </p:cNvGraphicFramePr>
          <p:nvPr>
            <p:ph/>
          </p:nvPr>
        </p:nvGraphicFramePr>
        <p:xfrm>
          <a:off x="5486400" y="2286000"/>
          <a:ext cx="3024187" cy="2441575"/>
        </p:xfrm>
        <a:graphic>
          <a:graphicData uri="http://schemas.openxmlformats.org/presentationml/2006/ole">
            <p:oleObj spid="_x0000_s136194" name="SPW 10.0 Graph" r:id="rId3" imgW="5971680" imgH="4821480" progId="">
              <p:embed/>
            </p:oleObj>
          </a:graphicData>
        </a:graphic>
      </p:graphicFrame>
      <p:pic>
        <p:nvPicPr>
          <p:cNvPr id="5131" name="Picture 11" descr="378542main_india_gw_rat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447800"/>
            <a:ext cx="2168525" cy="2636838"/>
          </a:xfrm>
          <a:prstGeom prst="rect">
            <a:avLst/>
          </a:prstGeom>
          <a:noFill/>
        </p:spPr>
      </p:pic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819400" y="2133600"/>
            <a:ext cx="16557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AU" sz="1400" b="1" dirty="0"/>
              <a:t>Groundwater changes in India during 2002-08, with </a:t>
            </a:r>
            <a:r>
              <a:rPr lang="en-AU" sz="1400" b="1" dirty="0">
                <a:solidFill>
                  <a:srgbClr val="FF0000"/>
                </a:solidFill>
              </a:rPr>
              <a:t>losses in red</a:t>
            </a:r>
            <a:r>
              <a:rPr lang="en-AU" sz="1400" b="1" dirty="0"/>
              <a:t> and </a:t>
            </a:r>
            <a:r>
              <a:rPr lang="en-AU" sz="1400" b="1" dirty="0">
                <a:solidFill>
                  <a:schemeClr val="accent2"/>
                </a:solidFill>
              </a:rPr>
              <a:t>gains in blue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685800" y="4419600"/>
            <a:ext cx="2592387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200" i="1" dirty="0"/>
              <a:t>http://</a:t>
            </a:r>
            <a:r>
              <a:rPr lang="en-AU" sz="1200" i="1" dirty="0" err="1"/>
              <a:t>www.nasa.gov</a:t>
            </a:r>
            <a:endParaRPr lang="en-AU" sz="1200" i="1" dirty="0"/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5791200" y="4800600"/>
            <a:ext cx="2592388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200" i="1" dirty="0"/>
              <a:t>IPCC 2007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5562600" y="1295400"/>
            <a:ext cx="2916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AU" b="1"/>
              <a:t>Water availability, India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684213" y="5805488"/>
            <a:ext cx="755967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en-US" sz="1600"/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0" y="260350"/>
            <a:ext cx="91440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3200" b="1" dirty="0"/>
              <a:t>Future temperature range and heat events</a:t>
            </a: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362200"/>
            <a:ext cx="44799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4876800" y="5029200"/>
            <a:ext cx="20891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AU" sz="1200" i="1" dirty="0"/>
              <a:t>IPCC 2007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57400" y="1371600"/>
            <a:ext cx="6477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AU" b="1" dirty="0"/>
              <a:t>Past &amp; future number of heat days, India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5550" y="825500"/>
            <a:ext cx="6692900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80963"/>
            <a:ext cx="7475538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524000" y="5410200"/>
            <a:ext cx="68131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AU" sz="2000" dirty="0"/>
              <a:t>Annual rainfall since 1889, Annual average rainfall 617mm</a:t>
            </a: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527175" y="784225"/>
            <a:ext cx="304482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AU" sz="1400"/>
              <a:t>Showing great variability</a:t>
            </a:r>
          </a:p>
          <a:p>
            <a:r>
              <a:rPr lang="en-AU" sz="1400"/>
              <a:t>90% of years are wetter or drier than average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5025" y="80963"/>
            <a:ext cx="7475538" cy="669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247900" y="5537200"/>
            <a:ext cx="2508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AU"/>
              <a:t>5 year moving average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447800" y="609600"/>
            <a:ext cx="70294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AU" sz="1800" i="1" dirty="0"/>
              <a:t>Most peoples farming experience is in a much wetter period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908175" y="3062288"/>
            <a:ext cx="973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AU" sz="1200"/>
              <a:t>Federation</a:t>
            </a:r>
            <a:r>
              <a:rPr lang="en-AU"/>
              <a:t> 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995738" y="3141663"/>
            <a:ext cx="6016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AU" sz="1200"/>
              <a:t>WW 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779838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0"/>
            <a:ext cx="3779837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71863"/>
            <a:ext cx="3779838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3471863"/>
            <a:ext cx="3779837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447675" y="352425"/>
            <a:ext cx="11592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AU" sz="2000" dirty="0"/>
              <a:t>Summer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6781800" y="2438400"/>
            <a:ext cx="19794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AU" sz="2000" dirty="0"/>
              <a:t>Autumn demise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958975" y="3808413"/>
            <a:ext cx="9284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AU" sz="2000" dirty="0"/>
              <a:t>Winter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5795963" y="3789363"/>
            <a:ext cx="9260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AU" sz="2000" dirty="0"/>
              <a:t>Spring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AU" sz="3200" dirty="0">
                <a:ea typeface="ＭＳ Ｐゴシック" pitchFamily="-108" charset="-128"/>
                <a:cs typeface="ＭＳ Ｐゴシック" pitchFamily="-108" charset="-128"/>
              </a:rPr>
              <a:t>Australian temperatures</a:t>
            </a:r>
          </a:p>
        </p:txBody>
      </p:sp>
      <p:pic>
        <p:nvPicPr>
          <p:cNvPr id="63491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3575" y="1331913"/>
            <a:ext cx="8266113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838200"/>
            <a:ext cx="8610600" cy="576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016000"/>
            <a:ext cx="7772400" cy="682625"/>
          </a:xfrm>
        </p:spPr>
        <p:txBody>
          <a:bodyPr/>
          <a:lstStyle/>
          <a:p>
            <a:pPr algn="l" eaLnBrk="1" hangingPunct="1"/>
            <a:r>
              <a:rPr lang="en-AU" sz="2000">
                <a:solidFill>
                  <a:schemeClr val="tx1"/>
                </a:solidFill>
                <a:ea typeface="ＭＳ Ｐゴシック" pitchFamily="-108" charset="-128"/>
                <a:cs typeface="ＭＳ Ｐゴシック" pitchFamily="-108" charset="-128"/>
              </a:rPr>
              <a:t>Atmospheric CO</a:t>
            </a:r>
            <a:r>
              <a:rPr lang="en-AU" sz="2000" baseline="-25000">
                <a:solidFill>
                  <a:schemeClr val="tx1"/>
                </a:solidFill>
                <a:ea typeface="ＭＳ Ｐゴシック" pitchFamily="-108" charset="-128"/>
                <a:cs typeface="ＭＳ Ｐゴシック" pitchFamily="-108" charset="-128"/>
              </a:rPr>
              <a:t>2</a:t>
            </a:r>
            <a:r>
              <a:rPr lang="en-AU" sz="2000">
                <a:solidFill>
                  <a:schemeClr val="tx1"/>
                </a:solidFill>
                <a:ea typeface="ＭＳ Ｐゴシック" pitchFamily="-108" charset="-128"/>
                <a:cs typeface="ＭＳ Ｐゴシック" pitchFamily="-108" charset="-128"/>
              </a:rPr>
              <a:t> and Deuterium Temperature Anomalies over the Past 420,000 Years (Vostok Ice Core Data)</a:t>
            </a:r>
          </a:p>
        </p:txBody>
      </p:sp>
      <p:sp>
        <p:nvSpPr>
          <p:cNvPr id="61443" name="Line 3"/>
          <p:cNvSpPr>
            <a:spLocks noChangeShapeType="1"/>
          </p:cNvSpPr>
          <p:nvPr/>
        </p:nvSpPr>
        <p:spPr bwMode="auto">
          <a:xfrm>
            <a:off x="2711450" y="5872163"/>
            <a:ext cx="49213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4" name="Line 4"/>
          <p:cNvSpPr>
            <a:spLocks noChangeShapeType="1"/>
          </p:cNvSpPr>
          <p:nvPr/>
        </p:nvSpPr>
        <p:spPr bwMode="auto">
          <a:xfrm>
            <a:off x="2771775" y="5881688"/>
            <a:ext cx="1588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>
            <a:off x="4087813" y="5881688"/>
            <a:ext cx="0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6" name="Line 6"/>
          <p:cNvSpPr>
            <a:spLocks noChangeShapeType="1"/>
          </p:cNvSpPr>
          <p:nvPr/>
        </p:nvSpPr>
        <p:spPr bwMode="auto">
          <a:xfrm>
            <a:off x="5402263" y="5881688"/>
            <a:ext cx="1587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>
            <a:off x="6716713" y="5881688"/>
            <a:ext cx="1587" cy="44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8" name="Line 8"/>
          <p:cNvSpPr>
            <a:spLocks noChangeShapeType="1"/>
          </p:cNvSpPr>
          <p:nvPr/>
        </p:nvSpPr>
        <p:spPr bwMode="auto">
          <a:xfrm>
            <a:off x="3038475" y="5881688"/>
            <a:ext cx="1588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49" name="Line 9"/>
          <p:cNvSpPr>
            <a:spLocks noChangeShapeType="1"/>
          </p:cNvSpPr>
          <p:nvPr/>
        </p:nvSpPr>
        <p:spPr bwMode="auto">
          <a:xfrm>
            <a:off x="3294063" y="5881688"/>
            <a:ext cx="1587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0" name="Line 10"/>
          <p:cNvSpPr>
            <a:spLocks noChangeShapeType="1"/>
          </p:cNvSpPr>
          <p:nvPr/>
        </p:nvSpPr>
        <p:spPr bwMode="auto">
          <a:xfrm>
            <a:off x="3563938" y="5881688"/>
            <a:ext cx="1587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1" name="Line 11"/>
          <p:cNvSpPr>
            <a:spLocks noChangeShapeType="1"/>
          </p:cNvSpPr>
          <p:nvPr/>
        </p:nvSpPr>
        <p:spPr bwMode="auto">
          <a:xfrm>
            <a:off x="3817938" y="5881688"/>
            <a:ext cx="1587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2" name="Line 12"/>
          <p:cNvSpPr>
            <a:spLocks noChangeShapeType="1"/>
          </p:cNvSpPr>
          <p:nvPr/>
        </p:nvSpPr>
        <p:spPr bwMode="auto">
          <a:xfrm>
            <a:off x="4356100" y="5881688"/>
            <a:ext cx="1588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3" name="Line 13"/>
          <p:cNvSpPr>
            <a:spLocks noChangeShapeType="1"/>
          </p:cNvSpPr>
          <p:nvPr/>
        </p:nvSpPr>
        <p:spPr bwMode="auto">
          <a:xfrm>
            <a:off x="4611688" y="5881688"/>
            <a:ext cx="1587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4" name="Line 14"/>
          <p:cNvSpPr>
            <a:spLocks noChangeShapeType="1"/>
          </p:cNvSpPr>
          <p:nvPr/>
        </p:nvSpPr>
        <p:spPr bwMode="auto">
          <a:xfrm>
            <a:off x="4878388" y="5881688"/>
            <a:ext cx="1587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5" name="Line 15"/>
          <p:cNvSpPr>
            <a:spLocks noChangeShapeType="1"/>
          </p:cNvSpPr>
          <p:nvPr/>
        </p:nvSpPr>
        <p:spPr bwMode="auto">
          <a:xfrm>
            <a:off x="5135563" y="5881688"/>
            <a:ext cx="1587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6" name="Line 16"/>
          <p:cNvSpPr>
            <a:spLocks noChangeShapeType="1"/>
          </p:cNvSpPr>
          <p:nvPr/>
        </p:nvSpPr>
        <p:spPr bwMode="auto">
          <a:xfrm>
            <a:off x="5670550" y="5881688"/>
            <a:ext cx="0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7" name="Line 17"/>
          <p:cNvSpPr>
            <a:spLocks noChangeShapeType="1"/>
          </p:cNvSpPr>
          <p:nvPr/>
        </p:nvSpPr>
        <p:spPr bwMode="auto">
          <a:xfrm>
            <a:off x="5926138" y="5881688"/>
            <a:ext cx="1587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8" name="Line 18"/>
          <p:cNvSpPr>
            <a:spLocks noChangeShapeType="1"/>
          </p:cNvSpPr>
          <p:nvPr/>
        </p:nvSpPr>
        <p:spPr bwMode="auto">
          <a:xfrm>
            <a:off x="6194425" y="5881688"/>
            <a:ext cx="1588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59" name="Line 19"/>
          <p:cNvSpPr>
            <a:spLocks noChangeShapeType="1"/>
          </p:cNvSpPr>
          <p:nvPr/>
        </p:nvSpPr>
        <p:spPr bwMode="auto">
          <a:xfrm>
            <a:off x="6450013" y="5881688"/>
            <a:ext cx="1587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0" name="Freeform 20"/>
          <p:cNvSpPr>
            <a:spLocks/>
          </p:cNvSpPr>
          <p:nvPr/>
        </p:nvSpPr>
        <p:spPr bwMode="auto">
          <a:xfrm>
            <a:off x="3381375" y="3700463"/>
            <a:ext cx="2471738" cy="1592262"/>
          </a:xfrm>
          <a:custGeom>
            <a:avLst/>
            <a:gdLst>
              <a:gd name="T0" fmla="*/ 162828541 w 1655"/>
              <a:gd name="T1" fmla="*/ 1399481987 h 1191"/>
              <a:gd name="T2" fmla="*/ 417109895 w 1655"/>
              <a:gd name="T3" fmla="*/ 1385183715 h 1191"/>
              <a:gd name="T4" fmla="*/ 417109895 w 1655"/>
              <a:gd name="T5" fmla="*/ 1487061744 h 1191"/>
              <a:gd name="T6" fmla="*/ 307814270 w 1655"/>
              <a:gd name="T7" fmla="*/ 1633622042 h 1191"/>
              <a:gd name="T8" fmla="*/ 17844306 w 1655"/>
              <a:gd name="T9" fmla="*/ 1982152284 h 1191"/>
              <a:gd name="T10" fmla="*/ 0 w 1655"/>
              <a:gd name="T11" fmla="*/ 2128713918 h 1191"/>
              <a:gd name="T12" fmla="*/ 216361458 w 1655"/>
              <a:gd name="T13" fmla="*/ 1806994106 h 1191"/>
              <a:gd name="T14" fmla="*/ 617858332 w 1655"/>
              <a:gd name="T15" fmla="*/ 1690817804 h 1191"/>
              <a:gd name="T16" fmla="*/ 635702637 w 1655"/>
              <a:gd name="T17" fmla="*/ 1792695834 h 1191"/>
              <a:gd name="T18" fmla="*/ 943515414 w 1655"/>
              <a:gd name="T19" fmla="*/ 1515658289 h 1191"/>
              <a:gd name="T20" fmla="*/ 1090730934 w 1655"/>
              <a:gd name="T21" fmla="*/ 1195725927 h 1191"/>
              <a:gd name="T22" fmla="*/ 653546943 w 1655"/>
              <a:gd name="T23" fmla="*/ 1254707804 h 1191"/>
              <a:gd name="T24" fmla="*/ 943515414 w 1655"/>
              <a:gd name="T25" fmla="*/ 977671596 h 1191"/>
              <a:gd name="T26" fmla="*/ 1708589266 w 1655"/>
              <a:gd name="T27" fmla="*/ 831109961 h 1191"/>
              <a:gd name="T28" fmla="*/ 1144263851 w 1655"/>
              <a:gd name="T29" fmla="*/ 845408233 h 1191"/>
              <a:gd name="T30" fmla="*/ 1327167982 w 1655"/>
              <a:gd name="T31" fmla="*/ 452195723 h 1191"/>
              <a:gd name="T32" fmla="*/ 836449581 w 1655"/>
              <a:gd name="T33" fmla="*/ 568372025 h 1191"/>
              <a:gd name="T34" fmla="*/ 907826803 w 1655"/>
              <a:gd name="T35" fmla="*/ 655951783 h 1191"/>
              <a:gd name="T36" fmla="*/ 963591004 w 1655"/>
              <a:gd name="T37" fmla="*/ 757829813 h 1191"/>
              <a:gd name="T38" fmla="*/ 1200028052 w 1655"/>
              <a:gd name="T39" fmla="*/ 409299570 h 1191"/>
              <a:gd name="T40" fmla="*/ 2090010549 w 1655"/>
              <a:gd name="T41" fmla="*/ 234140055 h 1191"/>
              <a:gd name="T42" fmla="*/ 2147483647 w 1655"/>
              <a:gd name="T43" fmla="*/ 160859906 h 1191"/>
              <a:gd name="T44" fmla="*/ 2147483647 w 1655"/>
              <a:gd name="T45" fmla="*/ 117963753 h 1191"/>
              <a:gd name="T46" fmla="*/ 2147483647 w 1655"/>
              <a:gd name="T47" fmla="*/ 44683604 h 1191"/>
              <a:gd name="T48" fmla="*/ 2147483647 w 1655"/>
              <a:gd name="T49" fmla="*/ 189457787 h 1191"/>
              <a:gd name="T50" fmla="*/ 2147483647 w 1655"/>
              <a:gd name="T51" fmla="*/ 0 h 119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655"/>
              <a:gd name="T79" fmla="*/ 0 h 1191"/>
              <a:gd name="T80" fmla="*/ 1655 w 1655"/>
              <a:gd name="T81" fmla="*/ 1191 h 119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655" h="1191">
                <a:moveTo>
                  <a:pt x="73" y="783"/>
                </a:moveTo>
                <a:lnTo>
                  <a:pt x="187" y="775"/>
                </a:lnTo>
                <a:lnTo>
                  <a:pt x="187" y="832"/>
                </a:lnTo>
                <a:lnTo>
                  <a:pt x="138" y="914"/>
                </a:lnTo>
                <a:lnTo>
                  <a:pt x="8" y="1109"/>
                </a:lnTo>
                <a:lnTo>
                  <a:pt x="0" y="1191"/>
                </a:lnTo>
                <a:lnTo>
                  <a:pt x="97" y="1011"/>
                </a:lnTo>
                <a:lnTo>
                  <a:pt x="277" y="946"/>
                </a:lnTo>
                <a:lnTo>
                  <a:pt x="285" y="1003"/>
                </a:lnTo>
                <a:lnTo>
                  <a:pt x="423" y="848"/>
                </a:lnTo>
                <a:lnTo>
                  <a:pt x="489" y="669"/>
                </a:lnTo>
                <a:lnTo>
                  <a:pt x="293" y="702"/>
                </a:lnTo>
                <a:lnTo>
                  <a:pt x="423" y="547"/>
                </a:lnTo>
                <a:lnTo>
                  <a:pt x="766" y="465"/>
                </a:lnTo>
                <a:lnTo>
                  <a:pt x="513" y="473"/>
                </a:lnTo>
                <a:lnTo>
                  <a:pt x="595" y="253"/>
                </a:lnTo>
                <a:lnTo>
                  <a:pt x="375" y="318"/>
                </a:lnTo>
                <a:lnTo>
                  <a:pt x="407" y="367"/>
                </a:lnTo>
                <a:lnTo>
                  <a:pt x="432" y="424"/>
                </a:lnTo>
                <a:lnTo>
                  <a:pt x="538" y="229"/>
                </a:lnTo>
                <a:lnTo>
                  <a:pt x="937" y="131"/>
                </a:lnTo>
                <a:lnTo>
                  <a:pt x="1068" y="90"/>
                </a:lnTo>
                <a:lnTo>
                  <a:pt x="1361" y="66"/>
                </a:lnTo>
                <a:lnTo>
                  <a:pt x="1565" y="25"/>
                </a:lnTo>
                <a:lnTo>
                  <a:pt x="1655" y="106"/>
                </a:lnTo>
                <a:lnTo>
                  <a:pt x="1500" y="0"/>
                </a:lnTo>
              </a:path>
            </a:pathLst>
          </a:cu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1" name="Freeform 21"/>
          <p:cNvSpPr>
            <a:spLocks/>
          </p:cNvSpPr>
          <p:nvPr/>
        </p:nvSpPr>
        <p:spPr bwMode="auto">
          <a:xfrm>
            <a:off x="3441700" y="4705350"/>
            <a:ext cx="98425" cy="87313"/>
          </a:xfrm>
          <a:custGeom>
            <a:avLst/>
            <a:gdLst>
              <a:gd name="T0" fmla="*/ 37807130 w 66"/>
              <a:gd name="T1" fmla="*/ 0 h 65"/>
              <a:gd name="T2" fmla="*/ 37807130 w 66"/>
              <a:gd name="T3" fmla="*/ 28869708 h 65"/>
              <a:gd name="T4" fmla="*/ 0 w 66"/>
              <a:gd name="T5" fmla="*/ 28869708 h 65"/>
              <a:gd name="T6" fmla="*/ 0 w 66"/>
              <a:gd name="T7" fmla="*/ 72175612 h 65"/>
              <a:gd name="T8" fmla="*/ 37807130 w 66"/>
              <a:gd name="T9" fmla="*/ 72175612 h 65"/>
              <a:gd name="T10" fmla="*/ 37807130 w 66"/>
              <a:gd name="T11" fmla="*/ 117285538 h 65"/>
              <a:gd name="T12" fmla="*/ 91181815 w 66"/>
              <a:gd name="T13" fmla="*/ 117285538 h 65"/>
              <a:gd name="T14" fmla="*/ 91181815 w 66"/>
              <a:gd name="T15" fmla="*/ 72175612 h 65"/>
              <a:gd name="T16" fmla="*/ 146780009 w 66"/>
              <a:gd name="T17" fmla="*/ 72175612 h 65"/>
              <a:gd name="T18" fmla="*/ 146780009 w 66"/>
              <a:gd name="T19" fmla="*/ 28869708 h 65"/>
              <a:gd name="T20" fmla="*/ 91181815 w 66"/>
              <a:gd name="T21" fmla="*/ 28869708 h 65"/>
              <a:gd name="T22" fmla="*/ 91181815 w 66"/>
              <a:gd name="T23" fmla="*/ 0 h 65"/>
              <a:gd name="T24" fmla="*/ 37807130 w 66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5"/>
              <a:gd name="T41" fmla="*/ 66 w 66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5">
                <a:moveTo>
                  <a:pt x="17" y="0"/>
                </a:moveTo>
                <a:lnTo>
                  <a:pt x="17" y="16"/>
                </a:lnTo>
                <a:lnTo>
                  <a:pt x="0" y="16"/>
                </a:lnTo>
                <a:lnTo>
                  <a:pt x="0" y="40"/>
                </a:lnTo>
                <a:lnTo>
                  <a:pt x="17" y="40"/>
                </a:lnTo>
                <a:lnTo>
                  <a:pt x="17" y="65"/>
                </a:lnTo>
                <a:lnTo>
                  <a:pt x="41" y="65"/>
                </a:lnTo>
                <a:lnTo>
                  <a:pt x="41" y="40"/>
                </a:lnTo>
                <a:lnTo>
                  <a:pt x="66" y="40"/>
                </a:lnTo>
                <a:lnTo>
                  <a:pt x="66" y="16"/>
                </a:lnTo>
                <a:lnTo>
                  <a:pt x="41" y="16"/>
                </a:lnTo>
                <a:lnTo>
                  <a:pt x="41" y="0"/>
                </a:lnTo>
                <a:lnTo>
                  <a:pt x="17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2" name="Freeform 22"/>
          <p:cNvSpPr>
            <a:spLocks/>
          </p:cNvSpPr>
          <p:nvPr/>
        </p:nvSpPr>
        <p:spPr bwMode="auto">
          <a:xfrm>
            <a:off x="3611563" y="4692650"/>
            <a:ext cx="98425" cy="88900"/>
          </a:xfrm>
          <a:custGeom>
            <a:avLst/>
            <a:gdLst>
              <a:gd name="T0" fmla="*/ 55598195 w 66"/>
              <a:gd name="T1" fmla="*/ 0 h 66"/>
              <a:gd name="T2" fmla="*/ 55598195 w 66"/>
              <a:gd name="T3" fmla="*/ 30842912 h 66"/>
              <a:gd name="T4" fmla="*/ 0 w 66"/>
              <a:gd name="T5" fmla="*/ 30842912 h 66"/>
              <a:gd name="T6" fmla="*/ 0 w 66"/>
              <a:gd name="T7" fmla="*/ 74387748 h 66"/>
              <a:gd name="T8" fmla="*/ 55598195 w 66"/>
              <a:gd name="T9" fmla="*/ 74387748 h 66"/>
              <a:gd name="T10" fmla="*/ 55598195 w 66"/>
              <a:gd name="T11" fmla="*/ 119745606 h 66"/>
              <a:gd name="T12" fmla="*/ 91181815 w 66"/>
              <a:gd name="T13" fmla="*/ 119745606 h 66"/>
              <a:gd name="T14" fmla="*/ 91181815 w 66"/>
              <a:gd name="T15" fmla="*/ 74387748 h 66"/>
              <a:gd name="T16" fmla="*/ 146780009 w 66"/>
              <a:gd name="T17" fmla="*/ 74387748 h 66"/>
              <a:gd name="T18" fmla="*/ 146780009 w 66"/>
              <a:gd name="T19" fmla="*/ 30842912 h 66"/>
              <a:gd name="T20" fmla="*/ 91181815 w 66"/>
              <a:gd name="T21" fmla="*/ 30842912 h 66"/>
              <a:gd name="T22" fmla="*/ 91181815 w 66"/>
              <a:gd name="T23" fmla="*/ 0 h 66"/>
              <a:gd name="T24" fmla="*/ 55598195 w 66"/>
              <a:gd name="T25" fmla="*/ 0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6"/>
              <a:gd name="T41" fmla="*/ 66 w 66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6">
                <a:moveTo>
                  <a:pt x="25" y="0"/>
                </a:moveTo>
                <a:lnTo>
                  <a:pt x="25" y="17"/>
                </a:lnTo>
                <a:lnTo>
                  <a:pt x="0" y="17"/>
                </a:lnTo>
                <a:lnTo>
                  <a:pt x="0" y="41"/>
                </a:lnTo>
                <a:lnTo>
                  <a:pt x="25" y="41"/>
                </a:lnTo>
                <a:lnTo>
                  <a:pt x="25" y="66"/>
                </a:lnTo>
                <a:lnTo>
                  <a:pt x="41" y="66"/>
                </a:lnTo>
                <a:lnTo>
                  <a:pt x="41" y="41"/>
                </a:lnTo>
                <a:lnTo>
                  <a:pt x="66" y="41"/>
                </a:lnTo>
                <a:lnTo>
                  <a:pt x="66" y="17"/>
                </a:lnTo>
                <a:lnTo>
                  <a:pt x="41" y="17"/>
                </a:lnTo>
                <a:lnTo>
                  <a:pt x="41" y="0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3" name="Freeform 23"/>
          <p:cNvSpPr>
            <a:spLocks/>
          </p:cNvSpPr>
          <p:nvPr/>
        </p:nvSpPr>
        <p:spPr bwMode="auto">
          <a:xfrm>
            <a:off x="3611563" y="4770438"/>
            <a:ext cx="98425" cy="87312"/>
          </a:xfrm>
          <a:custGeom>
            <a:avLst/>
            <a:gdLst>
              <a:gd name="T0" fmla="*/ 37807130 w 66"/>
              <a:gd name="T1" fmla="*/ 0 h 66"/>
              <a:gd name="T2" fmla="*/ 37807130 w 66"/>
              <a:gd name="T3" fmla="*/ 43752572 h 66"/>
              <a:gd name="T4" fmla="*/ 0 w 66"/>
              <a:gd name="T5" fmla="*/ 43752572 h 66"/>
              <a:gd name="T6" fmla="*/ 0 w 66"/>
              <a:gd name="T7" fmla="*/ 71753266 h 66"/>
              <a:gd name="T8" fmla="*/ 37807130 w 66"/>
              <a:gd name="T9" fmla="*/ 71753266 h 66"/>
              <a:gd name="T10" fmla="*/ 37807130 w 66"/>
              <a:gd name="T11" fmla="*/ 115505839 h 66"/>
              <a:gd name="T12" fmla="*/ 91181815 w 66"/>
              <a:gd name="T13" fmla="*/ 115505839 h 66"/>
              <a:gd name="T14" fmla="*/ 91181815 w 66"/>
              <a:gd name="T15" fmla="*/ 71753266 h 66"/>
              <a:gd name="T16" fmla="*/ 146780009 w 66"/>
              <a:gd name="T17" fmla="*/ 71753266 h 66"/>
              <a:gd name="T18" fmla="*/ 146780009 w 66"/>
              <a:gd name="T19" fmla="*/ 43752572 h 66"/>
              <a:gd name="T20" fmla="*/ 91181815 w 66"/>
              <a:gd name="T21" fmla="*/ 43752572 h 66"/>
              <a:gd name="T22" fmla="*/ 91181815 w 66"/>
              <a:gd name="T23" fmla="*/ 0 h 66"/>
              <a:gd name="T24" fmla="*/ 37807130 w 66"/>
              <a:gd name="T25" fmla="*/ 0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6"/>
              <a:gd name="T41" fmla="*/ 66 w 66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6">
                <a:moveTo>
                  <a:pt x="17" y="0"/>
                </a:moveTo>
                <a:lnTo>
                  <a:pt x="17" y="25"/>
                </a:lnTo>
                <a:lnTo>
                  <a:pt x="0" y="25"/>
                </a:lnTo>
                <a:lnTo>
                  <a:pt x="0" y="41"/>
                </a:lnTo>
                <a:lnTo>
                  <a:pt x="17" y="41"/>
                </a:lnTo>
                <a:lnTo>
                  <a:pt x="17" y="66"/>
                </a:lnTo>
                <a:lnTo>
                  <a:pt x="41" y="66"/>
                </a:lnTo>
                <a:lnTo>
                  <a:pt x="41" y="41"/>
                </a:lnTo>
                <a:lnTo>
                  <a:pt x="66" y="41"/>
                </a:lnTo>
                <a:lnTo>
                  <a:pt x="66" y="25"/>
                </a:lnTo>
                <a:lnTo>
                  <a:pt x="41" y="25"/>
                </a:lnTo>
                <a:lnTo>
                  <a:pt x="41" y="0"/>
                </a:lnTo>
                <a:lnTo>
                  <a:pt x="17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4" name="Freeform 24"/>
          <p:cNvSpPr>
            <a:spLocks/>
          </p:cNvSpPr>
          <p:nvPr/>
        </p:nvSpPr>
        <p:spPr bwMode="auto">
          <a:xfrm>
            <a:off x="3540125" y="4879975"/>
            <a:ext cx="96838" cy="85725"/>
          </a:xfrm>
          <a:custGeom>
            <a:avLst/>
            <a:gdLst>
              <a:gd name="T0" fmla="*/ 53269839 w 65"/>
              <a:gd name="T1" fmla="*/ 0 h 65"/>
              <a:gd name="T2" fmla="*/ 53269839 w 65"/>
              <a:gd name="T3" fmla="*/ 41744118 h 65"/>
              <a:gd name="T4" fmla="*/ 0 w 65"/>
              <a:gd name="T5" fmla="*/ 41744118 h 65"/>
              <a:gd name="T6" fmla="*/ 0 w 65"/>
              <a:gd name="T7" fmla="*/ 85227795 h 65"/>
              <a:gd name="T8" fmla="*/ 53269839 w 65"/>
              <a:gd name="T9" fmla="*/ 85227795 h 65"/>
              <a:gd name="T10" fmla="*/ 53269839 w 65"/>
              <a:gd name="T11" fmla="*/ 113058087 h 65"/>
              <a:gd name="T12" fmla="*/ 106538188 w 65"/>
              <a:gd name="T13" fmla="*/ 113058087 h 65"/>
              <a:gd name="T14" fmla="*/ 106538188 w 65"/>
              <a:gd name="T15" fmla="*/ 85227795 h 65"/>
              <a:gd name="T16" fmla="*/ 144270742 w 65"/>
              <a:gd name="T17" fmla="*/ 85227795 h 65"/>
              <a:gd name="T18" fmla="*/ 144270742 w 65"/>
              <a:gd name="T19" fmla="*/ 41744118 h 65"/>
              <a:gd name="T20" fmla="*/ 106538188 w 65"/>
              <a:gd name="T21" fmla="*/ 41744118 h 65"/>
              <a:gd name="T22" fmla="*/ 106538188 w 65"/>
              <a:gd name="T23" fmla="*/ 0 h 65"/>
              <a:gd name="T24" fmla="*/ 5326983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24"/>
                </a:lnTo>
                <a:lnTo>
                  <a:pt x="0" y="24"/>
                </a:lnTo>
                <a:lnTo>
                  <a:pt x="0" y="49"/>
                </a:lnTo>
                <a:lnTo>
                  <a:pt x="24" y="49"/>
                </a:lnTo>
                <a:lnTo>
                  <a:pt x="24" y="65"/>
                </a:lnTo>
                <a:lnTo>
                  <a:pt x="48" y="65"/>
                </a:lnTo>
                <a:lnTo>
                  <a:pt x="48" y="49"/>
                </a:lnTo>
                <a:lnTo>
                  <a:pt x="65" y="49"/>
                </a:lnTo>
                <a:lnTo>
                  <a:pt x="65" y="24"/>
                </a:lnTo>
                <a:lnTo>
                  <a:pt x="48" y="24"/>
                </a:lnTo>
                <a:lnTo>
                  <a:pt x="48" y="0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5" name="Freeform 25"/>
          <p:cNvSpPr>
            <a:spLocks/>
          </p:cNvSpPr>
          <p:nvPr/>
        </p:nvSpPr>
        <p:spPr bwMode="auto">
          <a:xfrm>
            <a:off x="3343275" y="5141913"/>
            <a:ext cx="98425" cy="85725"/>
          </a:xfrm>
          <a:custGeom>
            <a:avLst/>
            <a:gdLst>
              <a:gd name="T0" fmla="*/ 57322720 w 65"/>
              <a:gd name="T1" fmla="*/ 0 h 65"/>
              <a:gd name="T2" fmla="*/ 57322720 w 65"/>
              <a:gd name="T3" fmla="*/ 41744118 h 65"/>
              <a:gd name="T4" fmla="*/ 0 w 65"/>
              <a:gd name="T5" fmla="*/ 41744118 h 65"/>
              <a:gd name="T6" fmla="*/ 0 w 65"/>
              <a:gd name="T7" fmla="*/ 85227795 h 65"/>
              <a:gd name="T8" fmla="*/ 57322720 w 65"/>
              <a:gd name="T9" fmla="*/ 85227795 h 65"/>
              <a:gd name="T10" fmla="*/ 57322720 w 65"/>
              <a:gd name="T11" fmla="*/ 113058087 h 65"/>
              <a:gd name="T12" fmla="*/ 94007989 w 65"/>
              <a:gd name="T13" fmla="*/ 113058087 h 65"/>
              <a:gd name="T14" fmla="*/ 94007989 w 65"/>
              <a:gd name="T15" fmla="*/ 85227795 h 65"/>
              <a:gd name="T16" fmla="*/ 149038163 w 65"/>
              <a:gd name="T17" fmla="*/ 85227795 h 65"/>
              <a:gd name="T18" fmla="*/ 149038163 w 65"/>
              <a:gd name="T19" fmla="*/ 41744118 h 65"/>
              <a:gd name="T20" fmla="*/ 94007989 w 65"/>
              <a:gd name="T21" fmla="*/ 41744118 h 65"/>
              <a:gd name="T22" fmla="*/ 94007989 w 65"/>
              <a:gd name="T23" fmla="*/ 0 h 65"/>
              <a:gd name="T24" fmla="*/ 57322720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5" y="0"/>
                </a:moveTo>
                <a:lnTo>
                  <a:pt x="25" y="24"/>
                </a:lnTo>
                <a:lnTo>
                  <a:pt x="0" y="24"/>
                </a:lnTo>
                <a:lnTo>
                  <a:pt x="0" y="49"/>
                </a:lnTo>
                <a:lnTo>
                  <a:pt x="25" y="49"/>
                </a:lnTo>
                <a:lnTo>
                  <a:pt x="25" y="65"/>
                </a:lnTo>
                <a:lnTo>
                  <a:pt x="41" y="65"/>
                </a:lnTo>
                <a:lnTo>
                  <a:pt x="41" y="49"/>
                </a:lnTo>
                <a:lnTo>
                  <a:pt x="65" y="49"/>
                </a:lnTo>
                <a:lnTo>
                  <a:pt x="65" y="24"/>
                </a:lnTo>
                <a:lnTo>
                  <a:pt x="41" y="24"/>
                </a:lnTo>
                <a:lnTo>
                  <a:pt x="41" y="0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6" name="Freeform 26"/>
          <p:cNvSpPr>
            <a:spLocks/>
          </p:cNvSpPr>
          <p:nvPr/>
        </p:nvSpPr>
        <p:spPr bwMode="auto">
          <a:xfrm>
            <a:off x="3332163" y="5249863"/>
            <a:ext cx="96837" cy="85725"/>
          </a:xfrm>
          <a:custGeom>
            <a:avLst/>
            <a:gdLst>
              <a:gd name="T0" fmla="*/ 35512363 w 65"/>
              <a:gd name="T1" fmla="*/ 0 h 65"/>
              <a:gd name="T2" fmla="*/ 35512363 w 65"/>
              <a:gd name="T3" fmla="*/ 43483677 h 65"/>
              <a:gd name="T4" fmla="*/ 0 w 65"/>
              <a:gd name="T5" fmla="*/ 43483677 h 65"/>
              <a:gd name="T6" fmla="*/ 0 w 65"/>
              <a:gd name="T7" fmla="*/ 85227795 h 65"/>
              <a:gd name="T8" fmla="*/ 35512363 w 65"/>
              <a:gd name="T9" fmla="*/ 85227795 h 65"/>
              <a:gd name="T10" fmla="*/ 35512363 w 65"/>
              <a:gd name="T11" fmla="*/ 113058087 h 65"/>
              <a:gd name="T12" fmla="*/ 90999964 w 65"/>
              <a:gd name="T13" fmla="*/ 113058087 h 65"/>
              <a:gd name="T14" fmla="*/ 90999964 w 65"/>
              <a:gd name="T15" fmla="*/ 85227795 h 65"/>
              <a:gd name="T16" fmla="*/ 144267763 w 65"/>
              <a:gd name="T17" fmla="*/ 85227795 h 65"/>
              <a:gd name="T18" fmla="*/ 144267763 w 65"/>
              <a:gd name="T19" fmla="*/ 43483677 h 65"/>
              <a:gd name="T20" fmla="*/ 90999964 w 65"/>
              <a:gd name="T21" fmla="*/ 43483677 h 65"/>
              <a:gd name="T22" fmla="*/ 90999964 w 65"/>
              <a:gd name="T23" fmla="*/ 0 h 65"/>
              <a:gd name="T24" fmla="*/ 35512363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16" y="0"/>
                </a:moveTo>
                <a:lnTo>
                  <a:pt x="16" y="25"/>
                </a:lnTo>
                <a:lnTo>
                  <a:pt x="0" y="25"/>
                </a:lnTo>
                <a:lnTo>
                  <a:pt x="0" y="49"/>
                </a:lnTo>
                <a:lnTo>
                  <a:pt x="16" y="49"/>
                </a:lnTo>
                <a:lnTo>
                  <a:pt x="16" y="65"/>
                </a:lnTo>
                <a:lnTo>
                  <a:pt x="41" y="65"/>
                </a:lnTo>
                <a:lnTo>
                  <a:pt x="41" y="49"/>
                </a:lnTo>
                <a:lnTo>
                  <a:pt x="65" y="49"/>
                </a:lnTo>
                <a:lnTo>
                  <a:pt x="65" y="25"/>
                </a:lnTo>
                <a:lnTo>
                  <a:pt x="41" y="25"/>
                </a:lnTo>
                <a:lnTo>
                  <a:pt x="41" y="0"/>
                </a:lnTo>
                <a:lnTo>
                  <a:pt x="16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7" name="Freeform 27"/>
          <p:cNvSpPr>
            <a:spLocks/>
          </p:cNvSpPr>
          <p:nvPr/>
        </p:nvSpPr>
        <p:spPr bwMode="auto">
          <a:xfrm>
            <a:off x="3479800" y="5010150"/>
            <a:ext cx="96838" cy="87313"/>
          </a:xfrm>
          <a:custGeom>
            <a:avLst/>
            <a:gdLst>
              <a:gd name="T0" fmla="*/ 53269839 w 65"/>
              <a:gd name="T1" fmla="*/ 0 h 65"/>
              <a:gd name="T2" fmla="*/ 53269839 w 65"/>
              <a:gd name="T3" fmla="*/ 43305905 h 65"/>
              <a:gd name="T4" fmla="*/ 0 w 65"/>
              <a:gd name="T5" fmla="*/ 43305905 h 65"/>
              <a:gd name="T6" fmla="*/ 0 w 65"/>
              <a:gd name="T7" fmla="*/ 73979633 h 65"/>
              <a:gd name="T8" fmla="*/ 53269839 w 65"/>
              <a:gd name="T9" fmla="*/ 73979633 h 65"/>
              <a:gd name="T10" fmla="*/ 53269839 w 65"/>
              <a:gd name="T11" fmla="*/ 117285538 h 65"/>
              <a:gd name="T12" fmla="*/ 91000903 w 65"/>
              <a:gd name="T13" fmla="*/ 117285538 h 65"/>
              <a:gd name="T14" fmla="*/ 91000903 w 65"/>
              <a:gd name="T15" fmla="*/ 73979633 h 65"/>
              <a:gd name="T16" fmla="*/ 144270742 w 65"/>
              <a:gd name="T17" fmla="*/ 73979633 h 65"/>
              <a:gd name="T18" fmla="*/ 144270742 w 65"/>
              <a:gd name="T19" fmla="*/ 43305905 h 65"/>
              <a:gd name="T20" fmla="*/ 91000903 w 65"/>
              <a:gd name="T21" fmla="*/ 43305905 h 65"/>
              <a:gd name="T22" fmla="*/ 91000903 w 65"/>
              <a:gd name="T23" fmla="*/ 0 h 65"/>
              <a:gd name="T24" fmla="*/ 5326983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24"/>
                </a:lnTo>
                <a:lnTo>
                  <a:pt x="0" y="24"/>
                </a:lnTo>
                <a:lnTo>
                  <a:pt x="0" y="41"/>
                </a:lnTo>
                <a:lnTo>
                  <a:pt x="24" y="41"/>
                </a:lnTo>
                <a:lnTo>
                  <a:pt x="24" y="65"/>
                </a:lnTo>
                <a:lnTo>
                  <a:pt x="41" y="65"/>
                </a:lnTo>
                <a:lnTo>
                  <a:pt x="41" y="41"/>
                </a:lnTo>
                <a:lnTo>
                  <a:pt x="65" y="41"/>
                </a:lnTo>
                <a:lnTo>
                  <a:pt x="65" y="24"/>
                </a:lnTo>
                <a:lnTo>
                  <a:pt x="41" y="24"/>
                </a:lnTo>
                <a:lnTo>
                  <a:pt x="41" y="0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8" name="Freeform 28"/>
          <p:cNvSpPr>
            <a:spLocks/>
          </p:cNvSpPr>
          <p:nvPr/>
        </p:nvSpPr>
        <p:spPr bwMode="auto">
          <a:xfrm>
            <a:off x="3746500" y="4922838"/>
            <a:ext cx="96838" cy="87312"/>
          </a:xfrm>
          <a:custGeom>
            <a:avLst/>
            <a:gdLst>
              <a:gd name="T0" fmla="*/ 55488174 w 65"/>
              <a:gd name="T1" fmla="*/ 0 h 65"/>
              <a:gd name="T2" fmla="*/ 55488174 w 65"/>
              <a:gd name="T3" fmla="*/ 43304065 h 65"/>
              <a:gd name="T4" fmla="*/ 0 w 65"/>
              <a:gd name="T5" fmla="*/ 43304065 h 65"/>
              <a:gd name="T6" fmla="*/ 0 w 65"/>
              <a:gd name="T7" fmla="*/ 88413474 h 65"/>
              <a:gd name="T8" fmla="*/ 55488174 w 65"/>
              <a:gd name="T9" fmla="*/ 88413474 h 65"/>
              <a:gd name="T10" fmla="*/ 55488174 w 65"/>
              <a:gd name="T11" fmla="*/ 117282851 h 65"/>
              <a:gd name="T12" fmla="*/ 91000903 w 65"/>
              <a:gd name="T13" fmla="*/ 117282851 h 65"/>
              <a:gd name="T14" fmla="*/ 91000903 w 65"/>
              <a:gd name="T15" fmla="*/ 88413474 h 65"/>
              <a:gd name="T16" fmla="*/ 144270742 w 65"/>
              <a:gd name="T17" fmla="*/ 88413474 h 65"/>
              <a:gd name="T18" fmla="*/ 144270742 w 65"/>
              <a:gd name="T19" fmla="*/ 43304065 h 65"/>
              <a:gd name="T20" fmla="*/ 91000903 w 65"/>
              <a:gd name="T21" fmla="*/ 43304065 h 65"/>
              <a:gd name="T22" fmla="*/ 91000903 w 65"/>
              <a:gd name="T23" fmla="*/ 0 h 65"/>
              <a:gd name="T24" fmla="*/ 55488174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5" y="0"/>
                </a:moveTo>
                <a:lnTo>
                  <a:pt x="25" y="24"/>
                </a:lnTo>
                <a:lnTo>
                  <a:pt x="0" y="24"/>
                </a:lnTo>
                <a:lnTo>
                  <a:pt x="0" y="49"/>
                </a:lnTo>
                <a:lnTo>
                  <a:pt x="25" y="49"/>
                </a:lnTo>
                <a:lnTo>
                  <a:pt x="25" y="65"/>
                </a:lnTo>
                <a:lnTo>
                  <a:pt x="41" y="65"/>
                </a:lnTo>
                <a:lnTo>
                  <a:pt x="41" y="49"/>
                </a:lnTo>
                <a:lnTo>
                  <a:pt x="65" y="49"/>
                </a:lnTo>
                <a:lnTo>
                  <a:pt x="65" y="24"/>
                </a:lnTo>
                <a:lnTo>
                  <a:pt x="41" y="24"/>
                </a:lnTo>
                <a:lnTo>
                  <a:pt x="41" y="0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69" name="Freeform 29"/>
          <p:cNvSpPr>
            <a:spLocks/>
          </p:cNvSpPr>
          <p:nvPr/>
        </p:nvSpPr>
        <p:spPr bwMode="auto">
          <a:xfrm>
            <a:off x="3757613" y="4999038"/>
            <a:ext cx="96837" cy="88900"/>
          </a:xfrm>
          <a:custGeom>
            <a:avLst/>
            <a:gdLst>
              <a:gd name="T0" fmla="*/ 55487601 w 65"/>
              <a:gd name="T1" fmla="*/ 0 h 65"/>
              <a:gd name="T2" fmla="*/ 55487601 w 65"/>
              <a:gd name="T3" fmla="*/ 44894500 h 65"/>
              <a:gd name="T4" fmla="*/ 0 w 65"/>
              <a:gd name="T5" fmla="*/ 44894500 h 65"/>
              <a:gd name="T6" fmla="*/ 0 w 65"/>
              <a:gd name="T7" fmla="*/ 74823711 h 65"/>
              <a:gd name="T8" fmla="*/ 55487601 w 65"/>
              <a:gd name="T9" fmla="*/ 74823711 h 65"/>
              <a:gd name="T10" fmla="*/ 55487601 w 65"/>
              <a:gd name="T11" fmla="*/ 121587846 h 65"/>
              <a:gd name="T12" fmla="*/ 108755400 w 65"/>
              <a:gd name="T13" fmla="*/ 121587846 h 65"/>
              <a:gd name="T14" fmla="*/ 108755400 w 65"/>
              <a:gd name="T15" fmla="*/ 74823711 h 65"/>
              <a:gd name="T16" fmla="*/ 144267763 w 65"/>
              <a:gd name="T17" fmla="*/ 74823711 h 65"/>
              <a:gd name="T18" fmla="*/ 144267763 w 65"/>
              <a:gd name="T19" fmla="*/ 44894500 h 65"/>
              <a:gd name="T20" fmla="*/ 108755400 w 65"/>
              <a:gd name="T21" fmla="*/ 44894500 h 65"/>
              <a:gd name="T22" fmla="*/ 108755400 w 65"/>
              <a:gd name="T23" fmla="*/ 0 h 65"/>
              <a:gd name="T24" fmla="*/ 55487601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5" y="0"/>
                </a:moveTo>
                <a:lnTo>
                  <a:pt x="25" y="24"/>
                </a:lnTo>
                <a:lnTo>
                  <a:pt x="0" y="24"/>
                </a:lnTo>
                <a:lnTo>
                  <a:pt x="0" y="40"/>
                </a:lnTo>
                <a:lnTo>
                  <a:pt x="25" y="40"/>
                </a:lnTo>
                <a:lnTo>
                  <a:pt x="25" y="65"/>
                </a:lnTo>
                <a:lnTo>
                  <a:pt x="49" y="65"/>
                </a:lnTo>
                <a:lnTo>
                  <a:pt x="49" y="40"/>
                </a:lnTo>
                <a:lnTo>
                  <a:pt x="65" y="40"/>
                </a:lnTo>
                <a:lnTo>
                  <a:pt x="65" y="24"/>
                </a:lnTo>
                <a:lnTo>
                  <a:pt x="49" y="24"/>
                </a:lnTo>
                <a:lnTo>
                  <a:pt x="49" y="0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0" name="Freeform 30"/>
          <p:cNvSpPr>
            <a:spLocks/>
          </p:cNvSpPr>
          <p:nvPr/>
        </p:nvSpPr>
        <p:spPr bwMode="auto">
          <a:xfrm>
            <a:off x="3965575" y="4792663"/>
            <a:ext cx="96838" cy="87312"/>
          </a:xfrm>
          <a:custGeom>
            <a:avLst/>
            <a:gdLst>
              <a:gd name="T0" fmla="*/ 53269839 w 65"/>
              <a:gd name="T1" fmla="*/ 0 h 65"/>
              <a:gd name="T2" fmla="*/ 53269839 w 65"/>
              <a:gd name="T3" fmla="*/ 43304065 h 65"/>
              <a:gd name="T4" fmla="*/ 0 w 65"/>
              <a:gd name="T5" fmla="*/ 43304065 h 65"/>
              <a:gd name="T6" fmla="*/ 0 w 65"/>
              <a:gd name="T7" fmla="*/ 88413474 h 65"/>
              <a:gd name="T8" fmla="*/ 53269839 w 65"/>
              <a:gd name="T9" fmla="*/ 88413474 h 65"/>
              <a:gd name="T10" fmla="*/ 53269839 w 65"/>
              <a:gd name="T11" fmla="*/ 117282851 h 65"/>
              <a:gd name="T12" fmla="*/ 108758013 w 65"/>
              <a:gd name="T13" fmla="*/ 117282851 h 65"/>
              <a:gd name="T14" fmla="*/ 108758013 w 65"/>
              <a:gd name="T15" fmla="*/ 88413474 h 65"/>
              <a:gd name="T16" fmla="*/ 144270742 w 65"/>
              <a:gd name="T17" fmla="*/ 88413474 h 65"/>
              <a:gd name="T18" fmla="*/ 144270742 w 65"/>
              <a:gd name="T19" fmla="*/ 43304065 h 65"/>
              <a:gd name="T20" fmla="*/ 108758013 w 65"/>
              <a:gd name="T21" fmla="*/ 43304065 h 65"/>
              <a:gd name="T22" fmla="*/ 108758013 w 65"/>
              <a:gd name="T23" fmla="*/ 0 h 65"/>
              <a:gd name="T24" fmla="*/ 5326983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24"/>
                </a:lnTo>
                <a:lnTo>
                  <a:pt x="0" y="24"/>
                </a:lnTo>
                <a:lnTo>
                  <a:pt x="0" y="49"/>
                </a:lnTo>
                <a:lnTo>
                  <a:pt x="24" y="49"/>
                </a:lnTo>
                <a:lnTo>
                  <a:pt x="24" y="65"/>
                </a:lnTo>
                <a:lnTo>
                  <a:pt x="49" y="65"/>
                </a:lnTo>
                <a:lnTo>
                  <a:pt x="49" y="49"/>
                </a:lnTo>
                <a:lnTo>
                  <a:pt x="65" y="49"/>
                </a:lnTo>
                <a:lnTo>
                  <a:pt x="65" y="24"/>
                </a:lnTo>
                <a:lnTo>
                  <a:pt x="49" y="24"/>
                </a:lnTo>
                <a:lnTo>
                  <a:pt x="49" y="0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1" name="Freeform 31"/>
          <p:cNvSpPr>
            <a:spLocks/>
          </p:cNvSpPr>
          <p:nvPr/>
        </p:nvSpPr>
        <p:spPr bwMode="auto">
          <a:xfrm>
            <a:off x="4062413" y="4551363"/>
            <a:ext cx="96837" cy="88900"/>
          </a:xfrm>
          <a:custGeom>
            <a:avLst/>
            <a:gdLst>
              <a:gd name="T0" fmla="*/ 55487601 w 65"/>
              <a:gd name="T1" fmla="*/ 0 h 66"/>
              <a:gd name="T2" fmla="*/ 55487601 w 65"/>
              <a:gd name="T3" fmla="*/ 45357858 h 66"/>
              <a:gd name="T4" fmla="*/ 0 w 65"/>
              <a:gd name="T5" fmla="*/ 45357858 h 66"/>
              <a:gd name="T6" fmla="*/ 0 w 65"/>
              <a:gd name="T7" fmla="*/ 74387748 h 66"/>
              <a:gd name="T8" fmla="*/ 55487601 w 65"/>
              <a:gd name="T9" fmla="*/ 74387748 h 66"/>
              <a:gd name="T10" fmla="*/ 55487601 w 65"/>
              <a:gd name="T11" fmla="*/ 119745606 h 66"/>
              <a:gd name="T12" fmla="*/ 108755400 w 65"/>
              <a:gd name="T13" fmla="*/ 119745606 h 66"/>
              <a:gd name="T14" fmla="*/ 108755400 w 65"/>
              <a:gd name="T15" fmla="*/ 74387748 h 66"/>
              <a:gd name="T16" fmla="*/ 144267763 w 65"/>
              <a:gd name="T17" fmla="*/ 74387748 h 66"/>
              <a:gd name="T18" fmla="*/ 144267763 w 65"/>
              <a:gd name="T19" fmla="*/ 45357858 h 66"/>
              <a:gd name="T20" fmla="*/ 108755400 w 65"/>
              <a:gd name="T21" fmla="*/ 45357858 h 66"/>
              <a:gd name="T22" fmla="*/ 108755400 w 65"/>
              <a:gd name="T23" fmla="*/ 0 h 66"/>
              <a:gd name="T24" fmla="*/ 55487601 w 65"/>
              <a:gd name="T25" fmla="*/ 0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6"/>
              <a:gd name="T41" fmla="*/ 65 w 65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6">
                <a:moveTo>
                  <a:pt x="25" y="0"/>
                </a:moveTo>
                <a:lnTo>
                  <a:pt x="25" y="25"/>
                </a:lnTo>
                <a:lnTo>
                  <a:pt x="0" y="25"/>
                </a:lnTo>
                <a:lnTo>
                  <a:pt x="0" y="41"/>
                </a:lnTo>
                <a:lnTo>
                  <a:pt x="25" y="41"/>
                </a:lnTo>
                <a:lnTo>
                  <a:pt x="25" y="66"/>
                </a:lnTo>
                <a:lnTo>
                  <a:pt x="49" y="66"/>
                </a:lnTo>
                <a:lnTo>
                  <a:pt x="49" y="41"/>
                </a:lnTo>
                <a:lnTo>
                  <a:pt x="65" y="41"/>
                </a:lnTo>
                <a:lnTo>
                  <a:pt x="65" y="25"/>
                </a:lnTo>
                <a:lnTo>
                  <a:pt x="49" y="25"/>
                </a:lnTo>
                <a:lnTo>
                  <a:pt x="49" y="0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2" name="Freeform 32"/>
          <p:cNvSpPr>
            <a:spLocks/>
          </p:cNvSpPr>
          <p:nvPr/>
        </p:nvSpPr>
        <p:spPr bwMode="auto">
          <a:xfrm>
            <a:off x="3768725" y="4595813"/>
            <a:ext cx="100013" cy="85725"/>
          </a:xfrm>
          <a:custGeom>
            <a:avLst/>
            <a:gdLst>
              <a:gd name="T0" fmla="*/ 57407462 w 66"/>
              <a:gd name="T1" fmla="*/ 0 h 65"/>
              <a:gd name="T2" fmla="*/ 57407462 w 66"/>
              <a:gd name="T3" fmla="*/ 41744118 h 65"/>
              <a:gd name="T4" fmla="*/ 0 w 66"/>
              <a:gd name="T5" fmla="*/ 41744118 h 65"/>
              <a:gd name="T6" fmla="*/ 0 w 66"/>
              <a:gd name="T7" fmla="*/ 71313968 h 65"/>
              <a:gd name="T8" fmla="*/ 57407462 w 66"/>
              <a:gd name="T9" fmla="*/ 71313968 h 65"/>
              <a:gd name="T10" fmla="*/ 57407462 w 66"/>
              <a:gd name="T11" fmla="*/ 113058087 h 65"/>
              <a:gd name="T12" fmla="*/ 94147086 w 66"/>
              <a:gd name="T13" fmla="*/ 113058087 h 65"/>
              <a:gd name="T14" fmla="*/ 94147086 w 66"/>
              <a:gd name="T15" fmla="*/ 71313968 h 65"/>
              <a:gd name="T16" fmla="*/ 151554548 w 66"/>
              <a:gd name="T17" fmla="*/ 71313968 h 65"/>
              <a:gd name="T18" fmla="*/ 151554548 w 66"/>
              <a:gd name="T19" fmla="*/ 41744118 h 65"/>
              <a:gd name="T20" fmla="*/ 94147086 w 66"/>
              <a:gd name="T21" fmla="*/ 41744118 h 65"/>
              <a:gd name="T22" fmla="*/ 94147086 w 66"/>
              <a:gd name="T23" fmla="*/ 0 h 65"/>
              <a:gd name="T24" fmla="*/ 57407462 w 66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5"/>
              <a:gd name="T41" fmla="*/ 66 w 66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5">
                <a:moveTo>
                  <a:pt x="25" y="0"/>
                </a:moveTo>
                <a:lnTo>
                  <a:pt x="25" y="24"/>
                </a:lnTo>
                <a:lnTo>
                  <a:pt x="0" y="24"/>
                </a:lnTo>
                <a:lnTo>
                  <a:pt x="0" y="41"/>
                </a:lnTo>
                <a:lnTo>
                  <a:pt x="25" y="41"/>
                </a:lnTo>
                <a:lnTo>
                  <a:pt x="25" y="65"/>
                </a:lnTo>
                <a:lnTo>
                  <a:pt x="41" y="65"/>
                </a:lnTo>
                <a:lnTo>
                  <a:pt x="41" y="41"/>
                </a:lnTo>
                <a:lnTo>
                  <a:pt x="66" y="41"/>
                </a:lnTo>
                <a:lnTo>
                  <a:pt x="66" y="24"/>
                </a:lnTo>
                <a:lnTo>
                  <a:pt x="41" y="24"/>
                </a:lnTo>
                <a:lnTo>
                  <a:pt x="41" y="0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3" name="Freeform 33"/>
          <p:cNvSpPr>
            <a:spLocks/>
          </p:cNvSpPr>
          <p:nvPr/>
        </p:nvSpPr>
        <p:spPr bwMode="auto">
          <a:xfrm>
            <a:off x="3965575" y="4387850"/>
            <a:ext cx="96838" cy="87313"/>
          </a:xfrm>
          <a:custGeom>
            <a:avLst/>
            <a:gdLst>
              <a:gd name="T0" fmla="*/ 35512729 w 65"/>
              <a:gd name="T1" fmla="*/ 0 h 65"/>
              <a:gd name="T2" fmla="*/ 35512729 w 65"/>
              <a:gd name="T3" fmla="*/ 45109926 h 65"/>
              <a:gd name="T4" fmla="*/ 0 w 65"/>
              <a:gd name="T5" fmla="*/ 45109926 h 65"/>
              <a:gd name="T6" fmla="*/ 0 w 65"/>
              <a:gd name="T7" fmla="*/ 73979633 h 65"/>
              <a:gd name="T8" fmla="*/ 35512729 w 65"/>
              <a:gd name="T9" fmla="*/ 73979633 h 65"/>
              <a:gd name="T10" fmla="*/ 35512729 w 65"/>
              <a:gd name="T11" fmla="*/ 117285538 h 65"/>
              <a:gd name="T12" fmla="*/ 91000903 w 65"/>
              <a:gd name="T13" fmla="*/ 117285538 h 65"/>
              <a:gd name="T14" fmla="*/ 91000903 w 65"/>
              <a:gd name="T15" fmla="*/ 73979633 h 65"/>
              <a:gd name="T16" fmla="*/ 144270742 w 65"/>
              <a:gd name="T17" fmla="*/ 73979633 h 65"/>
              <a:gd name="T18" fmla="*/ 144270742 w 65"/>
              <a:gd name="T19" fmla="*/ 45109926 h 65"/>
              <a:gd name="T20" fmla="*/ 91000903 w 65"/>
              <a:gd name="T21" fmla="*/ 45109926 h 65"/>
              <a:gd name="T22" fmla="*/ 91000903 w 65"/>
              <a:gd name="T23" fmla="*/ 0 h 65"/>
              <a:gd name="T24" fmla="*/ 3551272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16" y="0"/>
                </a:moveTo>
                <a:lnTo>
                  <a:pt x="16" y="25"/>
                </a:lnTo>
                <a:lnTo>
                  <a:pt x="0" y="25"/>
                </a:lnTo>
                <a:lnTo>
                  <a:pt x="0" y="41"/>
                </a:lnTo>
                <a:lnTo>
                  <a:pt x="16" y="41"/>
                </a:lnTo>
                <a:lnTo>
                  <a:pt x="16" y="65"/>
                </a:lnTo>
                <a:lnTo>
                  <a:pt x="41" y="65"/>
                </a:lnTo>
                <a:lnTo>
                  <a:pt x="41" y="41"/>
                </a:lnTo>
                <a:lnTo>
                  <a:pt x="65" y="41"/>
                </a:lnTo>
                <a:lnTo>
                  <a:pt x="65" y="25"/>
                </a:lnTo>
                <a:lnTo>
                  <a:pt x="41" y="25"/>
                </a:lnTo>
                <a:lnTo>
                  <a:pt x="41" y="0"/>
                </a:lnTo>
                <a:lnTo>
                  <a:pt x="16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4" name="Freeform 34"/>
          <p:cNvSpPr>
            <a:spLocks/>
          </p:cNvSpPr>
          <p:nvPr/>
        </p:nvSpPr>
        <p:spPr bwMode="auto">
          <a:xfrm>
            <a:off x="4476750" y="4279900"/>
            <a:ext cx="98425" cy="87313"/>
          </a:xfrm>
          <a:custGeom>
            <a:avLst/>
            <a:gdLst>
              <a:gd name="T0" fmla="*/ 37807130 w 66"/>
              <a:gd name="T1" fmla="*/ 0 h 65"/>
              <a:gd name="T2" fmla="*/ 37807130 w 66"/>
              <a:gd name="T3" fmla="*/ 28869708 h 65"/>
              <a:gd name="T4" fmla="*/ 0 w 66"/>
              <a:gd name="T5" fmla="*/ 28869708 h 65"/>
              <a:gd name="T6" fmla="*/ 0 w 66"/>
              <a:gd name="T7" fmla="*/ 72175612 h 65"/>
              <a:gd name="T8" fmla="*/ 37807130 w 66"/>
              <a:gd name="T9" fmla="*/ 72175612 h 65"/>
              <a:gd name="T10" fmla="*/ 37807130 w 66"/>
              <a:gd name="T11" fmla="*/ 117285538 h 65"/>
              <a:gd name="T12" fmla="*/ 91181815 w 66"/>
              <a:gd name="T13" fmla="*/ 117285538 h 65"/>
              <a:gd name="T14" fmla="*/ 91181815 w 66"/>
              <a:gd name="T15" fmla="*/ 72175612 h 65"/>
              <a:gd name="T16" fmla="*/ 146780009 w 66"/>
              <a:gd name="T17" fmla="*/ 72175612 h 65"/>
              <a:gd name="T18" fmla="*/ 146780009 w 66"/>
              <a:gd name="T19" fmla="*/ 28869708 h 65"/>
              <a:gd name="T20" fmla="*/ 91181815 w 66"/>
              <a:gd name="T21" fmla="*/ 28869708 h 65"/>
              <a:gd name="T22" fmla="*/ 91181815 w 66"/>
              <a:gd name="T23" fmla="*/ 0 h 65"/>
              <a:gd name="T24" fmla="*/ 37807130 w 66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5"/>
              <a:gd name="T41" fmla="*/ 66 w 66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5">
                <a:moveTo>
                  <a:pt x="17" y="0"/>
                </a:moveTo>
                <a:lnTo>
                  <a:pt x="17" y="16"/>
                </a:lnTo>
                <a:lnTo>
                  <a:pt x="0" y="16"/>
                </a:lnTo>
                <a:lnTo>
                  <a:pt x="0" y="40"/>
                </a:lnTo>
                <a:lnTo>
                  <a:pt x="17" y="40"/>
                </a:lnTo>
                <a:lnTo>
                  <a:pt x="17" y="65"/>
                </a:lnTo>
                <a:lnTo>
                  <a:pt x="41" y="65"/>
                </a:lnTo>
                <a:lnTo>
                  <a:pt x="41" y="40"/>
                </a:lnTo>
                <a:lnTo>
                  <a:pt x="66" y="40"/>
                </a:lnTo>
                <a:lnTo>
                  <a:pt x="66" y="16"/>
                </a:lnTo>
                <a:lnTo>
                  <a:pt x="41" y="16"/>
                </a:lnTo>
                <a:lnTo>
                  <a:pt x="41" y="0"/>
                </a:lnTo>
                <a:lnTo>
                  <a:pt x="17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5" name="Freeform 35"/>
          <p:cNvSpPr>
            <a:spLocks/>
          </p:cNvSpPr>
          <p:nvPr/>
        </p:nvSpPr>
        <p:spPr bwMode="auto">
          <a:xfrm>
            <a:off x="4100513" y="4291013"/>
            <a:ext cx="96837" cy="85725"/>
          </a:xfrm>
          <a:custGeom>
            <a:avLst/>
            <a:gdLst>
              <a:gd name="T0" fmla="*/ 53267799 w 65"/>
              <a:gd name="T1" fmla="*/ 0 h 65"/>
              <a:gd name="T2" fmla="*/ 53267799 w 65"/>
              <a:gd name="T3" fmla="*/ 41744118 h 65"/>
              <a:gd name="T4" fmla="*/ 0 w 65"/>
              <a:gd name="T5" fmla="*/ 41744118 h 65"/>
              <a:gd name="T6" fmla="*/ 0 w 65"/>
              <a:gd name="T7" fmla="*/ 85227795 h 65"/>
              <a:gd name="T8" fmla="*/ 53267799 w 65"/>
              <a:gd name="T9" fmla="*/ 85227795 h 65"/>
              <a:gd name="T10" fmla="*/ 53267799 w 65"/>
              <a:gd name="T11" fmla="*/ 113058087 h 65"/>
              <a:gd name="T12" fmla="*/ 106535598 w 65"/>
              <a:gd name="T13" fmla="*/ 113058087 h 65"/>
              <a:gd name="T14" fmla="*/ 106535598 w 65"/>
              <a:gd name="T15" fmla="*/ 85227795 h 65"/>
              <a:gd name="T16" fmla="*/ 144267763 w 65"/>
              <a:gd name="T17" fmla="*/ 85227795 h 65"/>
              <a:gd name="T18" fmla="*/ 144267763 w 65"/>
              <a:gd name="T19" fmla="*/ 41744118 h 65"/>
              <a:gd name="T20" fmla="*/ 106535598 w 65"/>
              <a:gd name="T21" fmla="*/ 41744118 h 65"/>
              <a:gd name="T22" fmla="*/ 106535598 w 65"/>
              <a:gd name="T23" fmla="*/ 0 h 65"/>
              <a:gd name="T24" fmla="*/ 5326779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24"/>
                </a:lnTo>
                <a:lnTo>
                  <a:pt x="0" y="24"/>
                </a:lnTo>
                <a:lnTo>
                  <a:pt x="0" y="49"/>
                </a:lnTo>
                <a:lnTo>
                  <a:pt x="24" y="49"/>
                </a:lnTo>
                <a:lnTo>
                  <a:pt x="24" y="65"/>
                </a:lnTo>
                <a:lnTo>
                  <a:pt x="48" y="65"/>
                </a:lnTo>
                <a:lnTo>
                  <a:pt x="48" y="49"/>
                </a:lnTo>
                <a:lnTo>
                  <a:pt x="65" y="49"/>
                </a:lnTo>
                <a:lnTo>
                  <a:pt x="65" y="24"/>
                </a:lnTo>
                <a:lnTo>
                  <a:pt x="48" y="24"/>
                </a:lnTo>
                <a:lnTo>
                  <a:pt x="48" y="0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6" name="Freeform 36"/>
          <p:cNvSpPr>
            <a:spLocks/>
          </p:cNvSpPr>
          <p:nvPr/>
        </p:nvSpPr>
        <p:spPr bwMode="auto">
          <a:xfrm>
            <a:off x="4221163" y="3995738"/>
            <a:ext cx="96837" cy="87312"/>
          </a:xfrm>
          <a:custGeom>
            <a:avLst/>
            <a:gdLst>
              <a:gd name="T0" fmla="*/ 35512363 w 65"/>
              <a:gd name="T1" fmla="*/ 0 h 65"/>
              <a:gd name="T2" fmla="*/ 35512363 w 65"/>
              <a:gd name="T3" fmla="*/ 28869377 h 65"/>
              <a:gd name="T4" fmla="*/ 0 w 65"/>
              <a:gd name="T5" fmla="*/ 28869377 h 65"/>
              <a:gd name="T6" fmla="*/ 0 w 65"/>
              <a:gd name="T7" fmla="*/ 72173442 h 65"/>
              <a:gd name="T8" fmla="*/ 35512363 w 65"/>
              <a:gd name="T9" fmla="*/ 72173442 h 65"/>
              <a:gd name="T10" fmla="*/ 35512363 w 65"/>
              <a:gd name="T11" fmla="*/ 117282851 h 65"/>
              <a:gd name="T12" fmla="*/ 90999964 w 65"/>
              <a:gd name="T13" fmla="*/ 117282851 h 65"/>
              <a:gd name="T14" fmla="*/ 90999964 w 65"/>
              <a:gd name="T15" fmla="*/ 72173442 h 65"/>
              <a:gd name="T16" fmla="*/ 144267763 w 65"/>
              <a:gd name="T17" fmla="*/ 72173442 h 65"/>
              <a:gd name="T18" fmla="*/ 144267763 w 65"/>
              <a:gd name="T19" fmla="*/ 28869377 h 65"/>
              <a:gd name="T20" fmla="*/ 90999964 w 65"/>
              <a:gd name="T21" fmla="*/ 28869377 h 65"/>
              <a:gd name="T22" fmla="*/ 90999964 w 65"/>
              <a:gd name="T23" fmla="*/ 0 h 65"/>
              <a:gd name="T24" fmla="*/ 35512363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16" y="0"/>
                </a:moveTo>
                <a:lnTo>
                  <a:pt x="16" y="16"/>
                </a:lnTo>
                <a:lnTo>
                  <a:pt x="0" y="16"/>
                </a:lnTo>
                <a:lnTo>
                  <a:pt x="0" y="40"/>
                </a:lnTo>
                <a:lnTo>
                  <a:pt x="16" y="40"/>
                </a:lnTo>
                <a:lnTo>
                  <a:pt x="16" y="65"/>
                </a:lnTo>
                <a:lnTo>
                  <a:pt x="41" y="65"/>
                </a:lnTo>
                <a:lnTo>
                  <a:pt x="41" y="40"/>
                </a:lnTo>
                <a:lnTo>
                  <a:pt x="65" y="40"/>
                </a:lnTo>
                <a:lnTo>
                  <a:pt x="65" y="16"/>
                </a:lnTo>
                <a:lnTo>
                  <a:pt x="41" y="16"/>
                </a:lnTo>
                <a:lnTo>
                  <a:pt x="41" y="0"/>
                </a:lnTo>
                <a:lnTo>
                  <a:pt x="16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7" name="Freeform 37"/>
          <p:cNvSpPr>
            <a:spLocks/>
          </p:cNvSpPr>
          <p:nvPr/>
        </p:nvSpPr>
        <p:spPr bwMode="auto">
          <a:xfrm>
            <a:off x="3892550" y="4083050"/>
            <a:ext cx="96838" cy="87313"/>
          </a:xfrm>
          <a:custGeom>
            <a:avLst/>
            <a:gdLst>
              <a:gd name="T0" fmla="*/ 53269839 w 65"/>
              <a:gd name="T1" fmla="*/ 0 h 65"/>
              <a:gd name="T2" fmla="*/ 53269839 w 65"/>
              <a:gd name="T3" fmla="*/ 28869708 h 65"/>
              <a:gd name="T4" fmla="*/ 0 w 65"/>
              <a:gd name="T5" fmla="*/ 28869708 h 65"/>
              <a:gd name="T6" fmla="*/ 0 w 65"/>
              <a:gd name="T7" fmla="*/ 73979633 h 65"/>
              <a:gd name="T8" fmla="*/ 53269839 w 65"/>
              <a:gd name="T9" fmla="*/ 73979633 h 65"/>
              <a:gd name="T10" fmla="*/ 53269839 w 65"/>
              <a:gd name="T11" fmla="*/ 117285538 h 65"/>
              <a:gd name="T12" fmla="*/ 91000903 w 65"/>
              <a:gd name="T13" fmla="*/ 117285538 h 65"/>
              <a:gd name="T14" fmla="*/ 91000903 w 65"/>
              <a:gd name="T15" fmla="*/ 73979633 h 65"/>
              <a:gd name="T16" fmla="*/ 144270742 w 65"/>
              <a:gd name="T17" fmla="*/ 73979633 h 65"/>
              <a:gd name="T18" fmla="*/ 144270742 w 65"/>
              <a:gd name="T19" fmla="*/ 28869708 h 65"/>
              <a:gd name="T20" fmla="*/ 91000903 w 65"/>
              <a:gd name="T21" fmla="*/ 28869708 h 65"/>
              <a:gd name="T22" fmla="*/ 91000903 w 65"/>
              <a:gd name="T23" fmla="*/ 0 h 65"/>
              <a:gd name="T24" fmla="*/ 5326983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16"/>
                </a:lnTo>
                <a:lnTo>
                  <a:pt x="0" y="16"/>
                </a:lnTo>
                <a:lnTo>
                  <a:pt x="0" y="41"/>
                </a:lnTo>
                <a:lnTo>
                  <a:pt x="24" y="41"/>
                </a:lnTo>
                <a:lnTo>
                  <a:pt x="24" y="65"/>
                </a:lnTo>
                <a:lnTo>
                  <a:pt x="41" y="65"/>
                </a:lnTo>
                <a:lnTo>
                  <a:pt x="41" y="41"/>
                </a:lnTo>
                <a:lnTo>
                  <a:pt x="65" y="41"/>
                </a:lnTo>
                <a:lnTo>
                  <a:pt x="65" y="16"/>
                </a:lnTo>
                <a:lnTo>
                  <a:pt x="41" y="16"/>
                </a:lnTo>
                <a:lnTo>
                  <a:pt x="41" y="0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8" name="Freeform 38"/>
          <p:cNvSpPr>
            <a:spLocks/>
          </p:cNvSpPr>
          <p:nvPr/>
        </p:nvSpPr>
        <p:spPr bwMode="auto">
          <a:xfrm>
            <a:off x="3941763" y="4149725"/>
            <a:ext cx="98425" cy="85725"/>
          </a:xfrm>
          <a:custGeom>
            <a:avLst/>
            <a:gdLst>
              <a:gd name="T0" fmla="*/ 55030175 w 65"/>
              <a:gd name="T1" fmla="*/ 0 h 65"/>
              <a:gd name="T2" fmla="*/ 55030175 w 65"/>
              <a:gd name="T3" fmla="*/ 27830292 h 65"/>
              <a:gd name="T4" fmla="*/ 0 w 65"/>
              <a:gd name="T5" fmla="*/ 27830292 h 65"/>
              <a:gd name="T6" fmla="*/ 0 w 65"/>
              <a:gd name="T7" fmla="*/ 71313968 h 65"/>
              <a:gd name="T8" fmla="*/ 55030175 w 65"/>
              <a:gd name="T9" fmla="*/ 71313968 h 65"/>
              <a:gd name="T10" fmla="*/ 55030175 w 65"/>
              <a:gd name="T11" fmla="*/ 113058087 h 65"/>
              <a:gd name="T12" fmla="*/ 110058835 w 65"/>
              <a:gd name="T13" fmla="*/ 113058087 h 65"/>
              <a:gd name="T14" fmla="*/ 110058835 w 65"/>
              <a:gd name="T15" fmla="*/ 71313968 h 65"/>
              <a:gd name="T16" fmla="*/ 149038163 w 65"/>
              <a:gd name="T17" fmla="*/ 71313968 h 65"/>
              <a:gd name="T18" fmla="*/ 149038163 w 65"/>
              <a:gd name="T19" fmla="*/ 27830292 h 65"/>
              <a:gd name="T20" fmla="*/ 110058835 w 65"/>
              <a:gd name="T21" fmla="*/ 27830292 h 65"/>
              <a:gd name="T22" fmla="*/ 110058835 w 65"/>
              <a:gd name="T23" fmla="*/ 0 h 65"/>
              <a:gd name="T24" fmla="*/ 55030175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16"/>
                </a:lnTo>
                <a:lnTo>
                  <a:pt x="0" y="16"/>
                </a:lnTo>
                <a:lnTo>
                  <a:pt x="0" y="41"/>
                </a:lnTo>
                <a:lnTo>
                  <a:pt x="24" y="41"/>
                </a:lnTo>
                <a:lnTo>
                  <a:pt x="24" y="65"/>
                </a:lnTo>
                <a:lnTo>
                  <a:pt x="48" y="65"/>
                </a:lnTo>
                <a:lnTo>
                  <a:pt x="48" y="41"/>
                </a:lnTo>
                <a:lnTo>
                  <a:pt x="65" y="41"/>
                </a:lnTo>
                <a:lnTo>
                  <a:pt x="65" y="16"/>
                </a:lnTo>
                <a:lnTo>
                  <a:pt x="48" y="16"/>
                </a:lnTo>
                <a:lnTo>
                  <a:pt x="48" y="0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79" name="Freeform 39"/>
          <p:cNvSpPr>
            <a:spLocks/>
          </p:cNvSpPr>
          <p:nvPr/>
        </p:nvSpPr>
        <p:spPr bwMode="auto">
          <a:xfrm>
            <a:off x="3976688" y="4225925"/>
            <a:ext cx="96837" cy="85725"/>
          </a:xfrm>
          <a:custGeom>
            <a:avLst/>
            <a:gdLst>
              <a:gd name="T0" fmla="*/ 35512363 w 65"/>
              <a:gd name="T1" fmla="*/ 0 h 65"/>
              <a:gd name="T2" fmla="*/ 35512363 w 65"/>
              <a:gd name="T3" fmla="*/ 41744118 h 65"/>
              <a:gd name="T4" fmla="*/ 0 w 65"/>
              <a:gd name="T5" fmla="*/ 41744118 h 65"/>
              <a:gd name="T6" fmla="*/ 0 w 65"/>
              <a:gd name="T7" fmla="*/ 71313968 h 65"/>
              <a:gd name="T8" fmla="*/ 35512363 w 65"/>
              <a:gd name="T9" fmla="*/ 71313968 h 65"/>
              <a:gd name="T10" fmla="*/ 35512363 w 65"/>
              <a:gd name="T11" fmla="*/ 113058087 h 65"/>
              <a:gd name="T12" fmla="*/ 90999964 w 65"/>
              <a:gd name="T13" fmla="*/ 113058087 h 65"/>
              <a:gd name="T14" fmla="*/ 90999964 w 65"/>
              <a:gd name="T15" fmla="*/ 71313968 h 65"/>
              <a:gd name="T16" fmla="*/ 144267763 w 65"/>
              <a:gd name="T17" fmla="*/ 71313968 h 65"/>
              <a:gd name="T18" fmla="*/ 144267763 w 65"/>
              <a:gd name="T19" fmla="*/ 41744118 h 65"/>
              <a:gd name="T20" fmla="*/ 90999964 w 65"/>
              <a:gd name="T21" fmla="*/ 41744118 h 65"/>
              <a:gd name="T22" fmla="*/ 90999964 w 65"/>
              <a:gd name="T23" fmla="*/ 0 h 65"/>
              <a:gd name="T24" fmla="*/ 35512363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16" y="0"/>
                </a:moveTo>
                <a:lnTo>
                  <a:pt x="16" y="24"/>
                </a:lnTo>
                <a:lnTo>
                  <a:pt x="0" y="24"/>
                </a:lnTo>
                <a:lnTo>
                  <a:pt x="0" y="41"/>
                </a:lnTo>
                <a:lnTo>
                  <a:pt x="16" y="41"/>
                </a:lnTo>
                <a:lnTo>
                  <a:pt x="16" y="65"/>
                </a:lnTo>
                <a:lnTo>
                  <a:pt x="41" y="65"/>
                </a:lnTo>
                <a:lnTo>
                  <a:pt x="41" y="41"/>
                </a:lnTo>
                <a:lnTo>
                  <a:pt x="65" y="41"/>
                </a:lnTo>
                <a:lnTo>
                  <a:pt x="65" y="24"/>
                </a:lnTo>
                <a:lnTo>
                  <a:pt x="41" y="24"/>
                </a:lnTo>
                <a:lnTo>
                  <a:pt x="41" y="0"/>
                </a:lnTo>
                <a:lnTo>
                  <a:pt x="16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0" name="Freeform 40"/>
          <p:cNvSpPr>
            <a:spLocks/>
          </p:cNvSpPr>
          <p:nvPr/>
        </p:nvSpPr>
        <p:spPr bwMode="auto">
          <a:xfrm>
            <a:off x="4135438" y="3962400"/>
            <a:ext cx="96837" cy="87313"/>
          </a:xfrm>
          <a:custGeom>
            <a:avLst/>
            <a:gdLst>
              <a:gd name="T0" fmla="*/ 53267799 w 65"/>
              <a:gd name="T1" fmla="*/ 0 h 65"/>
              <a:gd name="T2" fmla="*/ 53267799 w 65"/>
              <a:gd name="T3" fmla="*/ 45109926 h 65"/>
              <a:gd name="T4" fmla="*/ 0 w 65"/>
              <a:gd name="T5" fmla="*/ 45109926 h 65"/>
              <a:gd name="T6" fmla="*/ 0 w 65"/>
              <a:gd name="T7" fmla="*/ 88415830 h 65"/>
              <a:gd name="T8" fmla="*/ 53267799 w 65"/>
              <a:gd name="T9" fmla="*/ 88415830 h 65"/>
              <a:gd name="T10" fmla="*/ 53267799 w 65"/>
              <a:gd name="T11" fmla="*/ 117285538 h 65"/>
              <a:gd name="T12" fmla="*/ 90999964 w 65"/>
              <a:gd name="T13" fmla="*/ 117285538 h 65"/>
              <a:gd name="T14" fmla="*/ 90999964 w 65"/>
              <a:gd name="T15" fmla="*/ 88415830 h 65"/>
              <a:gd name="T16" fmla="*/ 144267763 w 65"/>
              <a:gd name="T17" fmla="*/ 88415830 h 65"/>
              <a:gd name="T18" fmla="*/ 144267763 w 65"/>
              <a:gd name="T19" fmla="*/ 45109926 h 65"/>
              <a:gd name="T20" fmla="*/ 90999964 w 65"/>
              <a:gd name="T21" fmla="*/ 45109926 h 65"/>
              <a:gd name="T22" fmla="*/ 90999964 w 65"/>
              <a:gd name="T23" fmla="*/ 0 h 65"/>
              <a:gd name="T24" fmla="*/ 5326779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25"/>
                </a:lnTo>
                <a:lnTo>
                  <a:pt x="0" y="25"/>
                </a:lnTo>
                <a:lnTo>
                  <a:pt x="0" y="49"/>
                </a:lnTo>
                <a:lnTo>
                  <a:pt x="24" y="49"/>
                </a:lnTo>
                <a:lnTo>
                  <a:pt x="24" y="65"/>
                </a:lnTo>
                <a:lnTo>
                  <a:pt x="41" y="65"/>
                </a:lnTo>
                <a:lnTo>
                  <a:pt x="41" y="49"/>
                </a:lnTo>
                <a:lnTo>
                  <a:pt x="65" y="49"/>
                </a:lnTo>
                <a:lnTo>
                  <a:pt x="65" y="25"/>
                </a:lnTo>
                <a:lnTo>
                  <a:pt x="41" y="25"/>
                </a:lnTo>
                <a:lnTo>
                  <a:pt x="41" y="0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1" name="Freeform 41"/>
          <p:cNvSpPr>
            <a:spLocks/>
          </p:cNvSpPr>
          <p:nvPr/>
        </p:nvSpPr>
        <p:spPr bwMode="auto">
          <a:xfrm>
            <a:off x="4733925" y="3832225"/>
            <a:ext cx="96838" cy="88900"/>
          </a:xfrm>
          <a:custGeom>
            <a:avLst/>
            <a:gdLst>
              <a:gd name="T0" fmla="*/ 35512729 w 65"/>
              <a:gd name="T1" fmla="*/ 0 h 66"/>
              <a:gd name="T2" fmla="*/ 35512729 w 65"/>
              <a:gd name="T3" fmla="*/ 45357858 h 66"/>
              <a:gd name="T4" fmla="*/ 0 w 65"/>
              <a:gd name="T5" fmla="*/ 45357858 h 66"/>
              <a:gd name="T6" fmla="*/ 0 w 65"/>
              <a:gd name="T7" fmla="*/ 74387748 h 66"/>
              <a:gd name="T8" fmla="*/ 35512729 w 65"/>
              <a:gd name="T9" fmla="*/ 74387748 h 66"/>
              <a:gd name="T10" fmla="*/ 35512729 w 65"/>
              <a:gd name="T11" fmla="*/ 119745606 h 66"/>
              <a:gd name="T12" fmla="*/ 88782568 w 65"/>
              <a:gd name="T13" fmla="*/ 119745606 h 66"/>
              <a:gd name="T14" fmla="*/ 88782568 w 65"/>
              <a:gd name="T15" fmla="*/ 74387748 h 66"/>
              <a:gd name="T16" fmla="*/ 144270742 w 65"/>
              <a:gd name="T17" fmla="*/ 74387748 h 66"/>
              <a:gd name="T18" fmla="*/ 144270742 w 65"/>
              <a:gd name="T19" fmla="*/ 45357858 h 66"/>
              <a:gd name="T20" fmla="*/ 88782568 w 65"/>
              <a:gd name="T21" fmla="*/ 45357858 h 66"/>
              <a:gd name="T22" fmla="*/ 88782568 w 65"/>
              <a:gd name="T23" fmla="*/ 0 h 66"/>
              <a:gd name="T24" fmla="*/ 35512729 w 65"/>
              <a:gd name="T25" fmla="*/ 0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6"/>
              <a:gd name="T41" fmla="*/ 65 w 65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6">
                <a:moveTo>
                  <a:pt x="16" y="0"/>
                </a:moveTo>
                <a:lnTo>
                  <a:pt x="16" y="25"/>
                </a:lnTo>
                <a:lnTo>
                  <a:pt x="0" y="25"/>
                </a:lnTo>
                <a:lnTo>
                  <a:pt x="0" y="41"/>
                </a:lnTo>
                <a:lnTo>
                  <a:pt x="16" y="41"/>
                </a:lnTo>
                <a:lnTo>
                  <a:pt x="16" y="66"/>
                </a:lnTo>
                <a:lnTo>
                  <a:pt x="40" y="66"/>
                </a:lnTo>
                <a:lnTo>
                  <a:pt x="40" y="41"/>
                </a:lnTo>
                <a:lnTo>
                  <a:pt x="65" y="41"/>
                </a:lnTo>
                <a:lnTo>
                  <a:pt x="65" y="25"/>
                </a:lnTo>
                <a:lnTo>
                  <a:pt x="40" y="25"/>
                </a:lnTo>
                <a:lnTo>
                  <a:pt x="40" y="0"/>
                </a:lnTo>
                <a:lnTo>
                  <a:pt x="16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2" name="Freeform 42"/>
          <p:cNvSpPr>
            <a:spLocks/>
          </p:cNvSpPr>
          <p:nvPr/>
        </p:nvSpPr>
        <p:spPr bwMode="auto">
          <a:xfrm>
            <a:off x="4927600" y="3779838"/>
            <a:ext cx="96838" cy="85725"/>
          </a:xfrm>
          <a:custGeom>
            <a:avLst/>
            <a:gdLst>
              <a:gd name="T0" fmla="*/ 53269839 w 65"/>
              <a:gd name="T1" fmla="*/ 0 h 65"/>
              <a:gd name="T2" fmla="*/ 53269839 w 65"/>
              <a:gd name="T3" fmla="*/ 41744118 h 65"/>
              <a:gd name="T4" fmla="*/ 0 w 65"/>
              <a:gd name="T5" fmla="*/ 41744118 h 65"/>
              <a:gd name="T6" fmla="*/ 0 w 65"/>
              <a:gd name="T7" fmla="*/ 69574410 h 65"/>
              <a:gd name="T8" fmla="*/ 53269839 w 65"/>
              <a:gd name="T9" fmla="*/ 69574410 h 65"/>
              <a:gd name="T10" fmla="*/ 53269839 w 65"/>
              <a:gd name="T11" fmla="*/ 113058087 h 65"/>
              <a:gd name="T12" fmla="*/ 108758013 w 65"/>
              <a:gd name="T13" fmla="*/ 113058087 h 65"/>
              <a:gd name="T14" fmla="*/ 108758013 w 65"/>
              <a:gd name="T15" fmla="*/ 69574410 h 65"/>
              <a:gd name="T16" fmla="*/ 144270742 w 65"/>
              <a:gd name="T17" fmla="*/ 69574410 h 65"/>
              <a:gd name="T18" fmla="*/ 144270742 w 65"/>
              <a:gd name="T19" fmla="*/ 41744118 h 65"/>
              <a:gd name="T20" fmla="*/ 108758013 w 65"/>
              <a:gd name="T21" fmla="*/ 41744118 h 65"/>
              <a:gd name="T22" fmla="*/ 108758013 w 65"/>
              <a:gd name="T23" fmla="*/ 0 h 65"/>
              <a:gd name="T24" fmla="*/ 5326983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24"/>
                </a:lnTo>
                <a:lnTo>
                  <a:pt x="0" y="24"/>
                </a:lnTo>
                <a:lnTo>
                  <a:pt x="0" y="40"/>
                </a:lnTo>
                <a:lnTo>
                  <a:pt x="24" y="40"/>
                </a:lnTo>
                <a:lnTo>
                  <a:pt x="24" y="65"/>
                </a:lnTo>
                <a:lnTo>
                  <a:pt x="49" y="65"/>
                </a:lnTo>
                <a:lnTo>
                  <a:pt x="49" y="40"/>
                </a:lnTo>
                <a:lnTo>
                  <a:pt x="65" y="40"/>
                </a:lnTo>
                <a:lnTo>
                  <a:pt x="65" y="24"/>
                </a:lnTo>
                <a:lnTo>
                  <a:pt x="49" y="24"/>
                </a:lnTo>
                <a:lnTo>
                  <a:pt x="49" y="0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3" name="Freeform 43"/>
          <p:cNvSpPr>
            <a:spLocks/>
          </p:cNvSpPr>
          <p:nvPr/>
        </p:nvSpPr>
        <p:spPr bwMode="auto">
          <a:xfrm>
            <a:off x="5365750" y="3744913"/>
            <a:ext cx="96838" cy="87312"/>
          </a:xfrm>
          <a:custGeom>
            <a:avLst/>
            <a:gdLst>
              <a:gd name="T0" fmla="*/ 53819919 w 66"/>
              <a:gd name="T1" fmla="*/ 0 h 65"/>
              <a:gd name="T2" fmla="*/ 53819919 w 66"/>
              <a:gd name="T3" fmla="*/ 45109409 h 65"/>
              <a:gd name="T4" fmla="*/ 0 w 66"/>
              <a:gd name="T5" fmla="*/ 45109409 h 65"/>
              <a:gd name="T6" fmla="*/ 0 w 66"/>
              <a:gd name="T7" fmla="*/ 88413474 h 65"/>
              <a:gd name="T8" fmla="*/ 53819919 w 66"/>
              <a:gd name="T9" fmla="*/ 88413474 h 65"/>
              <a:gd name="T10" fmla="*/ 53819919 w 66"/>
              <a:gd name="T11" fmla="*/ 117282851 h 65"/>
              <a:gd name="T12" fmla="*/ 88264903 w 66"/>
              <a:gd name="T13" fmla="*/ 117282851 h 65"/>
              <a:gd name="T14" fmla="*/ 88264903 w 66"/>
              <a:gd name="T15" fmla="*/ 88413474 h 65"/>
              <a:gd name="T16" fmla="*/ 142084822 w 66"/>
              <a:gd name="T17" fmla="*/ 88413474 h 65"/>
              <a:gd name="T18" fmla="*/ 142084822 w 66"/>
              <a:gd name="T19" fmla="*/ 45109409 h 65"/>
              <a:gd name="T20" fmla="*/ 88264903 w 66"/>
              <a:gd name="T21" fmla="*/ 45109409 h 65"/>
              <a:gd name="T22" fmla="*/ 88264903 w 66"/>
              <a:gd name="T23" fmla="*/ 0 h 65"/>
              <a:gd name="T24" fmla="*/ 53819919 w 66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5"/>
              <a:gd name="T41" fmla="*/ 66 w 66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5">
                <a:moveTo>
                  <a:pt x="25" y="0"/>
                </a:moveTo>
                <a:lnTo>
                  <a:pt x="25" y="25"/>
                </a:lnTo>
                <a:lnTo>
                  <a:pt x="0" y="25"/>
                </a:lnTo>
                <a:lnTo>
                  <a:pt x="0" y="49"/>
                </a:lnTo>
                <a:lnTo>
                  <a:pt x="25" y="49"/>
                </a:lnTo>
                <a:lnTo>
                  <a:pt x="25" y="65"/>
                </a:lnTo>
                <a:lnTo>
                  <a:pt x="41" y="65"/>
                </a:lnTo>
                <a:lnTo>
                  <a:pt x="41" y="49"/>
                </a:lnTo>
                <a:lnTo>
                  <a:pt x="66" y="49"/>
                </a:lnTo>
                <a:lnTo>
                  <a:pt x="66" y="25"/>
                </a:lnTo>
                <a:lnTo>
                  <a:pt x="41" y="25"/>
                </a:lnTo>
                <a:lnTo>
                  <a:pt x="41" y="0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4" name="Freeform 44"/>
          <p:cNvSpPr>
            <a:spLocks/>
          </p:cNvSpPr>
          <p:nvPr/>
        </p:nvSpPr>
        <p:spPr bwMode="auto">
          <a:xfrm>
            <a:off x="5670550" y="3689350"/>
            <a:ext cx="96838" cy="90488"/>
          </a:xfrm>
          <a:custGeom>
            <a:avLst/>
            <a:gdLst>
              <a:gd name="T0" fmla="*/ 53819919 w 66"/>
              <a:gd name="T1" fmla="*/ 0 h 66"/>
              <a:gd name="T2" fmla="*/ 53819919 w 66"/>
              <a:gd name="T3" fmla="*/ 31955974 h 66"/>
              <a:gd name="T4" fmla="*/ 0 w 66"/>
              <a:gd name="T5" fmla="*/ 31955974 h 66"/>
              <a:gd name="T6" fmla="*/ 0 w 66"/>
              <a:gd name="T7" fmla="*/ 77068355 h 66"/>
              <a:gd name="T8" fmla="*/ 53819919 w 66"/>
              <a:gd name="T9" fmla="*/ 77068355 h 66"/>
              <a:gd name="T10" fmla="*/ 53819919 w 66"/>
              <a:gd name="T11" fmla="*/ 124061790 h 66"/>
              <a:gd name="T12" fmla="*/ 88264903 w 66"/>
              <a:gd name="T13" fmla="*/ 124061790 h 66"/>
              <a:gd name="T14" fmla="*/ 88264903 w 66"/>
              <a:gd name="T15" fmla="*/ 77068355 h 66"/>
              <a:gd name="T16" fmla="*/ 142084822 w 66"/>
              <a:gd name="T17" fmla="*/ 77068355 h 66"/>
              <a:gd name="T18" fmla="*/ 142084822 w 66"/>
              <a:gd name="T19" fmla="*/ 31955974 h 66"/>
              <a:gd name="T20" fmla="*/ 88264903 w 66"/>
              <a:gd name="T21" fmla="*/ 31955974 h 66"/>
              <a:gd name="T22" fmla="*/ 88264903 w 66"/>
              <a:gd name="T23" fmla="*/ 0 h 66"/>
              <a:gd name="T24" fmla="*/ 53819919 w 66"/>
              <a:gd name="T25" fmla="*/ 0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6"/>
              <a:gd name="T41" fmla="*/ 66 w 66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6">
                <a:moveTo>
                  <a:pt x="25" y="0"/>
                </a:moveTo>
                <a:lnTo>
                  <a:pt x="25" y="17"/>
                </a:lnTo>
                <a:lnTo>
                  <a:pt x="0" y="17"/>
                </a:lnTo>
                <a:lnTo>
                  <a:pt x="0" y="41"/>
                </a:lnTo>
                <a:lnTo>
                  <a:pt x="25" y="41"/>
                </a:lnTo>
                <a:lnTo>
                  <a:pt x="25" y="66"/>
                </a:lnTo>
                <a:lnTo>
                  <a:pt x="41" y="66"/>
                </a:lnTo>
                <a:lnTo>
                  <a:pt x="41" y="41"/>
                </a:lnTo>
                <a:lnTo>
                  <a:pt x="66" y="41"/>
                </a:lnTo>
                <a:lnTo>
                  <a:pt x="66" y="17"/>
                </a:lnTo>
                <a:lnTo>
                  <a:pt x="41" y="17"/>
                </a:lnTo>
                <a:lnTo>
                  <a:pt x="41" y="0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5" name="Freeform 45"/>
          <p:cNvSpPr>
            <a:spLocks/>
          </p:cNvSpPr>
          <p:nvPr/>
        </p:nvSpPr>
        <p:spPr bwMode="auto">
          <a:xfrm>
            <a:off x="5803900" y="3800475"/>
            <a:ext cx="98425" cy="87313"/>
          </a:xfrm>
          <a:custGeom>
            <a:avLst/>
            <a:gdLst>
              <a:gd name="T0" fmla="*/ 36686783 w 65"/>
              <a:gd name="T1" fmla="*/ 0 h 65"/>
              <a:gd name="T2" fmla="*/ 36686783 w 65"/>
              <a:gd name="T3" fmla="*/ 43305905 h 65"/>
              <a:gd name="T4" fmla="*/ 0 w 65"/>
              <a:gd name="T5" fmla="*/ 43305905 h 65"/>
              <a:gd name="T6" fmla="*/ 0 w 65"/>
              <a:gd name="T7" fmla="*/ 88415830 h 65"/>
              <a:gd name="T8" fmla="*/ 36686783 w 65"/>
              <a:gd name="T9" fmla="*/ 88415830 h 65"/>
              <a:gd name="T10" fmla="*/ 36686783 w 65"/>
              <a:gd name="T11" fmla="*/ 117285538 h 65"/>
              <a:gd name="T12" fmla="*/ 94007989 w 65"/>
              <a:gd name="T13" fmla="*/ 117285538 h 65"/>
              <a:gd name="T14" fmla="*/ 94007989 w 65"/>
              <a:gd name="T15" fmla="*/ 88415830 h 65"/>
              <a:gd name="T16" fmla="*/ 149038163 w 65"/>
              <a:gd name="T17" fmla="*/ 88415830 h 65"/>
              <a:gd name="T18" fmla="*/ 149038163 w 65"/>
              <a:gd name="T19" fmla="*/ 43305905 h 65"/>
              <a:gd name="T20" fmla="*/ 94007989 w 65"/>
              <a:gd name="T21" fmla="*/ 43305905 h 65"/>
              <a:gd name="T22" fmla="*/ 94007989 w 65"/>
              <a:gd name="T23" fmla="*/ 0 h 65"/>
              <a:gd name="T24" fmla="*/ 36686783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16" y="0"/>
                </a:moveTo>
                <a:lnTo>
                  <a:pt x="16" y="24"/>
                </a:lnTo>
                <a:lnTo>
                  <a:pt x="0" y="24"/>
                </a:lnTo>
                <a:lnTo>
                  <a:pt x="0" y="49"/>
                </a:lnTo>
                <a:lnTo>
                  <a:pt x="16" y="49"/>
                </a:lnTo>
                <a:lnTo>
                  <a:pt x="16" y="65"/>
                </a:lnTo>
                <a:lnTo>
                  <a:pt x="41" y="65"/>
                </a:lnTo>
                <a:lnTo>
                  <a:pt x="41" y="49"/>
                </a:lnTo>
                <a:lnTo>
                  <a:pt x="65" y="49"/>
                </a:lnTo>
                <a:lnTo>
                  <a:pt x="65" y="24"/>
                </a:lnTo>
                <a:lnTo>
                  <a:pt x="41" y="24"/>
                </a:lnTo>
                <a:lnTo>
                  <a:pt x="41" y="0"/>
                </a:lnTo>
                <a:lnTo>
                  <a:pt x="16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6" name="Freeform 46"/>
          <p:cNvSpPr>
            <a:spLocks/>
          </p:cNvSpPr>
          <p:nvPr/>
        </p:nvSpPr>
        <p:spPr bwMode="auto">
          <a:xfrm>
            <a:off x="5573713" y="3657600"/>
            <a:ext cx="96837" cy="87313"/>
          </a:xfrm>
          <a:custGeom>
            <a:avLst/>
            <a:gdLst>
              <a:gd name="T0" fmla="*/ 35512363 w 65"/>
              <a:gd name="T1" fmla="*/ 0 h 65"/>
              <a:gd name="T2" fmla="*/ 35512363 w 65"/>
              <a:gd name="T3" fmla="*/ 43305905 h 65"/>
              <a:gd name="T4" fmla="*/ 0 w 65"/>
              <a:gd name="T5" fmla="*/ 43305905 h 65"/>
              <a:gd name="T6" fmla="*/ 0 w 65"/>
              <a:gd name="T7" fmla="*/ 73979633 h 65"/>
              <a:gd name="T8" fmla="*/ 35512363 w 65"/>
              <a:gd name="T9" fmla="*/ 73979633 h 65"/>
              <a:gd name="T10" fmla="*/ 35512363 w 65"/>
              <a:gd name="T11" fmla="*/ 117285538 h 65"/>
              <a:gd name="T12" fmla="*/ 90999964 w 65"/>
              <a:gd name="T13" fmla="*/ 117285538 h 65"/>
              <a:gd name="T14" fmla="*/ 90999964 w 65"/>
              <a:gd name="T15" fmla="*/ 73979633 h 65"/>
              <a:gd name="T16" fmla="*/ 144267763 w 65"/>
              <a:gd name="T17" fmla="*/ 73979633 h 65"/>
              <a:gd name="T18" fmla="*/ 144267763 w 65"/>
              <a:gd name="T19" fmla="*/ 43305905 h 65"/>
              <a:gd name="T20" fmla="*/ 90999964 w 65"/>
              <a:gd name="T21" fmla="*/ 43305905 h 65"/>
              <a:gd name="T22" fmla="*/ 90999964 w 65"/>
              <a:gd name="T23" fmla="*/ 0 h 65"/>
              <a:gd name="T24" fmla="*/ 35512363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16" y="0"/>
                </a:moveTo>
                <a:lnTo>
                  <a:pt x="16" y="24"/>
                </a:lnTo>
                <a:lnTo>
                  <a:pt x="0" y="24"/>
                </a:lnTo>
                <a:lnTo>
                  <a:pt x="0" y="41"/>
                </a:lnTo>
                <a:lnTo>
                  <a:pt x="16" y="41"/>
                </a:lnTo>
                <a:lnTo>
                  <a:pt x="16" y="65"/>
                </a:lnTo>
                <a:lnTo>
                  <a:pt x="41" y="65"/>
                </a:lnTo>
                <a:lnTo>
                  <a:pt x="41" y="41"/>
                </a:lnTo>
                <a:lnTo>
                  <a:pt x="65" y="41"/>
                </a:lnTo>
                <a:lnTo>
                  <a:pt x="65" y="24"/>
                </a:lnTo>
                <a:lnTo>
                  <a:pt x="41" y="24"/>
                </a:lnTo>
                <a:lnTo>
                  <a:pt x="41" y="0"/>
                </a:lnTo>
                <a:lnTo>
                  <a:pt x="16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7" name="Freeform 47"/>
          <p:cNvSpPr>
            <a:spLocks/>
          </p:cNvSpPr>
          <p:nvPr/>
        </p:nvSpPr>
        <p:spPr bwMode="auto">
          <a:xfrm>
            <a:off x="3294063" y="3700463"/>
            <a:ext cx="2840037" cy="1363662"/>
          </a:xfrm>
          <a:custGeom>
            <a:avLst/>
            <a:gdLst>
              <a:gd name="T0" fmla="*/ 2147483647 w 1900"/>
              <a:gd name="T1" fmla="*/ 160862650 h 1020"/>
              <a:gd name="T2" fmla="*/ 2147483647 w 1900"/>
              <a:gd name="T3" fmla="*/ 0 h 1020"/>
              <a:gd name="T4" fmla="*/ 2147483647 w 1900"/>
              <a:gd name="T5" fmla="*/ 146564253 h 1020"/>
              <a:gd name="T6" fmla="*/ 2147483647 w 1900"/>
              <a:gd name="T7" fmla="*/ 321725300 h 1020"/>
              <a:gd name="T8" fmla="*/ 2147483647 w 1900"/>
              <a:gd name="T9" fmla="*/ 641664469 h 1020"/>
              <a:gd name="T10" fmla="*/ 2042146542 w 1900"/>
              <a:gd name="T11" fmla="*/ 933004171 h 1020"/>
              <a:gd name="T12" fmla="*/ 1604224795 w 1900"/>
              <a:gd name="T13" fmla="*/ 977688166 h 1020"/>
              <a:gd name="T14" fmla="*/ 1184177343 w 1900"/>
              <a:gd name="T15" fmla="*/ 1093866821 h 1020"/>
              <a:gd name="T16" fmla="*/ 0 w 1900"/>
              <a:gd name="T17" fmla="*/ 1823111814 h 1020"/>
              <a:gd name="T18" fmla="*/ 109480437 w 1900"/>
              <a:gd name="T19" fmla="*/ 1721231556 h 1020"/>
              <a:gd name="T20" fmla="*/ 256944126 w 1900"/>
              <a:gd name="T21" fmla="*/ 1735531290 h 102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900"/>
              <a:gd name="T34" fmla="*/ 0 h 1020"/>
              <a:gd name="T35" fmla="*/ 1900 w 1900"/>
              <a:gd name="T36" fmla="*/ 1020 h 102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900" h="1020">
                <a:moveTo>
                  <a:pt x="1900" y="90"/>
                </a:moveTo>
                <a:lnTo>
                  <a:pt x="1737" y="0"/>
                </a:lnTo>
                <a:lnTo>
                  <a:pt x="1476" y="82"/>
                </a:lnTo>
                <a:lnTo>
                  <a:pt x="1305" y="180"/>
                </a:lnTo>
                <a:lnTo>
                  <a:pt x="987" y="359"/>
                </a:lnTo>
                <a:lnTo>
                  <a:pt x="914" y="522"/>
                </a:lnTo>
                <a:lnTo>
                  <a:pt x="718" y="547"/>
                </a:lnTo>
                <a:lnTo>
                  <a:pt x="530" y="612"/>
                </a:lnTo>
                <a:lnTo>
                  <a:pt x="0" y="1020"/>
                </a:lnTo>
                <a:lnTo>
                  <a:pt x="49" y="963"/>
                </a:lnTo>
                <a:lnTo>
                  <a:pt x="115" y="971"/>
                </a:lnTo>
              </a:path>
            </a:pathLst>
          </a:cu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8" name="Freeform 48"/>
          <p:cNvSpPr>
            <a:spLocks/>
          </p:cNvSpPr>
          <p:nvPr/>
        </p:nvSpPr>
        <p:spPr bwMode="auto">
          <a:xfrm>
            <a:off x="6086475" y="3779838"/>
            <a:ext cx="95250" cy="85725"/>
          </a:xfrm>
          <a:custGeom>
            <a:avLst/>
            <a:gdLst>
              <a:gd name="T0" fmla="*/ 34357408 w 65"/>
              <a:gd name="T1" fmla="*/ 0 h 65"/>
              <a:gd name="T2" fmla="*/ 34357408 w 65"/>
              <a:gd name="T3" fmla="*/ 27830292 h 65"/>
              <a:gd name="T4" fmla="*/ 0 w 65"/>
              <a:gd name="T5" fmla="*/ 27830292 h 65"/>
              <a:gd name="T6" fmla="*/ 0 w 65"/>
              <a:gd name="T7" fmla="*/ 69574410 h 65"/>
              <a:gd name="T8" fmla="*/ 34357408 w 65"/>
              <a:gd name="T9" fmla="*/ 69574410 h 65"/>
              <a:gd name="T10" fmla="*/ 34357408 w 65"/>
              <a:gd name="T11" fmla="*/ 113058087 h 65"/>
              <a:gd name="T12" fmla="*/ 85893519 w 65"/>
              <a:gd name="T13" fmla="*/ 113058087 h 65"/>
              <a:gd name="T14" fmla="*/ 85893519 w 65"/>
              <a:gd name="T15" fmla="*/ 69574410 h 65"/>
              <a:gd name="T16" fmla="*/ 139577885 w 65"/>
              <a:gd name="T17" fmla="*/ 69574410 h 65"/>
              <a:gd name="T18" fmla="*/ 139577885 w 65"/>
              <a:gd name="T19" fmla="*/ 27830292 h 65"/>
              <a:gd name="T20" fmla="*/ 85893519 w 65"/>
              <a:gd name="T21" fmla="*/ 27830292 h 65"/>
              <a:gd name="T22" fmla="*/ 85893519 w 65"/>
              <a:gd name="T23" fmla="*/ 0 h 65"/>
              <a:gd name="T24" fmla="*/ 34357408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16" y="0"/>
                </a:moveTo>
                <a:lnTo>
                  <a:pt x="16" y="16"/>
                </a:lnTo>
                <a:lnTo>
                  <a:pt x="0" y="16"/>
                </a:lnTo>
                <a:lnTo>
                  <a:pt x="0" y="40"/>
                </a:lnTo>
                <a:lnTo>
                  <a:pt x="16" y="40"/>
                </a:lnTo>
                <a:lnTo>
                  <a:pt x="16" y="65"/>
                </a:lnTo>
                <a:lnTo>
                  <a:pt x="40" y="65"/>
                </a:lnTo>
                <a:lnTo>
                  <a:pt x="40" y="40"/>
                </a:lnTo>
                <a:lnTo>
                  <a:pt x="65" y="40"/>
                </a:lnTo>
                <a:lnTo>
                  <a:pt x="65" y="16"/>
                </a:lnTo>
                <a:lnTo>
                  <a:pt x="40" y="16"/>
                </a:lnTo>
                <a:lnTo>
                  <a:pt x="40" y="0"/>
                </a:lnTo>
                <a:lnTo>
                  <a:pt x="16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89" name="Freeform 49"/>
          <p:cNvSpPr>
            <a:spLocks/>
          </p:cNvSpPr>
          <p:nvPr/>
        </p:nvSpPr>
        <p:spPr bwMode="auto">
          <a:xfrm>
            <a:off x="5840413" y="3657600"/>
            <a:ext cx="98425" cy="87313"/>
          </a:xfrm>
          <a:custGeom>
            <a:avLst/>
            <a:gdLst>
              <a:gd name="T0" fmla="*/ 55598195 w 66"/>
              <a:gd name="T1" fmla="*/ 0 h 65"/>
              <a:gd name="T2" fmla="*/ 55598195 w 66"/>
              <a:gd name="T3" fmla="*/ 28869708 h 65"/>
              <a:gd name="T4" fmla="*/ 0 w 66"/>
              <a:gd name="T5" fmla="*/ 28869708 h 65"/>
              <a:gd name="T6" fmla="*/ 0 w 66"/>
              <a:gd name="T7" fmla="*/ 73979633 h 65"/>
              <a:gd name="T8" fmla="*/ 55598195 w 66"/>
              <a:gd name="T9" fmla="*/ 73979633 h 65"/>
              <a:gd name="T10" fmla="*/ 55598195 w 66"/>
              <a:gd name="T11" fmla="*/ 117285538 h 65"/>
              <a:gd name="T12" fmla="*/ 108972879 w 66"/>
              <a:gd name="T13" fmla="*/ 117285538 h 65"/>
              <a:gd name="T14" fmla="*/ 108972879 w 66"/>
              <a:gd name="T15" fmla="*/ 73979633 h 65"/>
              <a:gd name="T16" fmla="*/ 146780009 w 66"/>
              <a:gd name="T17" fmla="*/ 73979633 h 65"/>
              <a:gd name="T18" fmla="*/ 146780009 w 66"/>
              <a:gd name="T19" fmla="*/ 28869708 h 65"/>
              <a:gd name="T20" fmla="*/ 108972879 w 66"/>
              <a:gd name="T21" fmla="*/ 28869708 h 65"/>
              <a:gd name="T22" fmla="*/ 108972879 w 66"/>
              <a:gd name="T23" fmla="*/ 0 h 65"/>
              <a:gd name="T24" fmla="*/ 55598195 w 66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5"/>
              <a:gd name="T41" fmla="*/ 66 w 66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5">
                <a:moveTo>
                  <a:pt x="25" y="0"/>
                </a:moveTo>
                <a:lnTo>
                  <a:pt x="25" y="16"/>
                </a:lnTo>
                <a:lnTo>
                  <a:pt x="0" y="16"/>
                </a:lnTo>
                <a:lnTo>
                  <a:pt x="0" y="41"/>
                </a:lnTo>
                <a:lnTo>
                  <a:pt x="25" y="41"/>
                </a:lnTo>
                <a:lnTo>
                  <a:pt x="25" y="65"/>
                </a:lnTo>
                <a:lnTo>
                  <a:pt x="49" y="65"/>
                </a:lnTo>
                <a:lnTo>
                  <a:pt x="49" y="41"/>
                </a:lnTo>
                <a:lnTo>
                  <a:pt x="66" y="41"/>
                </a:lnTo>
                <a:lnTo>
                  <a:pt x="66" y="16"/>
                </a:lnTo>
                <a:lnTo>
                  <a:pt x="49" y="16"/>
                </a:lnTo>
                <a:lnTo>
                  <a:pt x="49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0" name="Freeform 50"/>
          <p:cNvSpPr>
            <a:spLocks/>
          </p:cNvSpPr>
          <p:nvPr/>
        </p:nvSpPr>
        <p:spPr bwMode="auto">
          <a:xfrm>
            <a:off x="5451475" y="3767138"/>
            <a:ext cx="96838" cy="88900"/>
          </a:xfrm>
          <a:custGeom>
            <a:avLst/>
            <a:gdLst>
              <a:gd name="T0" fmla="*/ 53269839 w 65"/>
              <a:gd name="T1" fmla="*/ 0 h 66"/>
              <a:gd name="T2" fmla="*/ 53269839 w 65"/>
              <a:gd name="T3" fmla="*/ 45357858 h 66"/>
              <a:gd name="T4" fmla="*/ 0 w 65"/>
              <a:gd name="T5" fmla="*/ 45357858 h 66"/>
              <a:gd name="T6" fmla="*/ 0 w 65"/>
              <a:gd name="T7" fmla="*/ 74387748 h 66"/>
              <a:gd name="T8" fmla="*/ 53269839 w 65"/>
              <a:gd name="T9" fmla="*/ 74387748 h 66"/>
              <a:gd name="T10" fmla="*/ 53269839 w 65"/>
              <a:gd name="T11" fmla="*/ 119745606 h 66"/>
              <a:gd name="T12" fmla="*/ 88782568 w 65"/>
              <a:gd name="T13" fmla="*/ 119745606 h 66"/>
              <a:gd name="T14" fmla="*/ 88782568 w 65"/>
              <a:gd name="T15" fmla="*/ 74387748 h 66"/>
              <a:gd name="T16" fmla="*/ 144270742 w 65"/>
              <a:gd name="T17" fmla="*/ 74387748 h 66"/>
              <a:gd name="T18" fmla="*/ 144270742 w 65"/>
              <a:gd name="T19" fmla="*/ 45357858 h 66"/>
              <a:gd name="T20" fmla="*/ 88782568 w 65"/>
              <a:gd name="T21" fmla="*/ 45357858 h 66"/>
              <a:gd name="T22" fmla="*/ 88782568 w 65"/>
              <a:gd name="T23" fmla="*/ 0 h 66"/>
              <a:gd name="T24" fmla="*/ 53269839 w 65"/>
              <a:gd name="T25" fmla="*/ 0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6"/>
              <a:gd name="T41" fmla="*/ 65 w 65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6">
                <a:moveTo>
                  <a:pt x="24" y="0"/>
                </a:moveTo>
                <a:lnTo>
                  <a:pt x="24" y="25"/>
                </a:lnTo>
                <a:lnTo>
                  <a:pt x="0" y="25"/>
                </a:lnTo>
                <a:lnTo>
                  <a:pt x="0" y="41"/>
                </a:lnTo>
                <a:lnTo>
                  <a:pt x="24" y="41"/>
                </a:lnTo>
                <a:lnTo>
                  <a:pt x="24" y="66"/>
                </a:lnTo>
                <a:lnTo>
                  <a:pt x="40" y="66"/>
                </a:lnTo>
                <a:lnTo>
                  <a:pt x="40" y="41"/>
                </a:lnTo>
                <a:lnTo>
                  <a:pt x="65" y="41"/>
                </a:lnTo>
                <a:lnTo>
                  <a:pt x="65" y="25"/>
                </a:lnTo>
                <a:lnTo>
                  <a:pt x="40" y="25"/>
                </a:lnTo>
                <a:lnTo>
                  <a:pt x="40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1" name="Freeform 51"/>
          <p:cNvSpPr>
            <a:spLocks/>
          </p:cNvSpPr>
          <p:nvPr/>
        </p:nvSpPr>
        <p:spPr bwMode="auto">
          <a:xfrm>
            <a:off x="5194300" y="3897313"/>
            <a:ext cx="100013" cy="87312"/>
          </a:xfrm>
          <a:custGeom>
            <a:avLst/>
            <a:gdLst>
              <a:gd name="T0" fmla="*/ 57407462 w 66"/>
              <a:gd name="T1" fmla="*/ 0 h 65"/>
              <a:gd name="T2" fmla="*/ 57407462 w 66"/>
              <a:gd name="T3" fmla="*/ 45109409 h 65"/>
              <a:gd name="T4" fmla="*/ 0 w 66"/>
              <a:gd name="T5" fmla="*/ 45109409 h 65"/>
              <a:gd name="T6" fmla="*/ 0 w 66"/>
              <a:gd name="T7" fmla="*/ 73978786 h 65"/>
              <a:gd name="T8" fmla="*/ 57407462 w 66"/>
              <a:gd name="T9" fmla="*/ 73978786 h 65"/>
              <a:gd name="T10" fmla="*/ 57407462 w 66"/>
              <a:gd name="T11" fmla="*/ 117282851 h 65"/>
              <a:gd name="T12" fmla="*/ 94147086 w 66"/>
              <a:gd name="T13" fmla="*/ 117282851 h 65"/>
              <a:gd name="T14" fmla="*/ 94147086 w 66"/>
              <a:gd name="T15" fmla="*/ 73978786 h 65"/>
              <a:gd name="T16" fmla="*/ 151554548 w 66"/>
              <a:gd name="T17" fmla="*/ 73978786 h 65"/>
              <a:gd name="T18" fmla="*/ 151554548 w 66"/>
              <a:gd name="T19" fmla="*/ 45109409 h 65"/>
              <a:gd name="T20" fmla="*/ 94147086 w 66"/>
              <a:gd name="T21" fmla="*/ 45109409 h 65"/>
              <a:gd name="T22" fmla="*/ 94147086 w 66"/>
              <a:gd name="T23" fmla="*/ 0 h 65"/>
              <a:gd name="T24" fmla="*/ 57407462 w 66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5"/>
              <a:gd name="T41" fmla="*/ 66 w 66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5">
                <a:moveTo>
                  <a:pt x="25" y="0"/>
                </a:moveTo>
                <a:lnTo>
                  <a:pt x="25" y="25"/>
                </a:lnTo>
                <a:lnTo>
                  <a:pt x="0" y="25"/>
                </a:lnTo>
                <a:lnTo>
                  <a:pt x="0" y="41"/>
                </a:lnTo>
                <a:lnTo>
                  <a:pt x="25" y="41"/>
                </a:lnTo>
                <a:lnTo>
                  <a:pt x="25" y="65"/>
                </a:lnTo>
                <a:lnTo>
                  <a:pt x="41" y="65"/>
                </a:lnTo>
                <a:lnTo>
                  <a:pt x="41" y="41"/>
                </a:lnTo>
                <a:lnTo>
                  <a:pt x="66" y="41"/>
                </a:lnTo>
                <a:lnTo>
                  <a:pt x="66" y="25"/>
                </a:lnTo>
                <a:lnTo>
                  <a:pt x="41" y="25"/>
                </a:lnTo>
                <a:lnTo>
                  <a:pt x="41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2" name="Freeform 52"/>
          <p:cNvSpPr>
            <a:spLocks/>
          </p:cNvSpPr>
          <p:nvPr/>
        </p:nvSpPr>
        <p:spPr bwMode="auto">
          <a:xfrm>
            <a:off x="4719638" y="4138613"/>
            <a:ext cx="100012" cy="87312"/>
          </a:xfrm>
          <a:custGeom>
            <a:avLst/>
            <a:gdLst>
              <a:gd name="T0" fmla="*/ 57405373 w 66"/>
              <a:gd name="T1" fmla="*/ 0 h 65"/>
              <a:gd name="T2" fmla="*/ 57405373 w 66"/>
              <a:gd name="T3" fmla="*/ 28869377 h 65"/>
              <a:gd name="T4" fmla="*/ 0 w 66"/>
              <a:gd name="T5" fmla="*/ 28869377 h 65"/>
              <a:gd name="T6" fmla="*/ 0 w 66"/>
              <a:gd name="T7" fmla="*/ 72173442 h 65"/>
              <a:gd name="T8" fmla="*/ 57405373 w 66"/>
              <a:gd name="T9" fmla="*/ 72173442 h 65"/>
              <a:gd name="T10" fmla="*/ 57405373 w 66"/>
              <a:gd name="T11" fmla="*/ 117282851 h 65"/>
              <a:gd name="T12" fmla="*/ 94146145 w 66"/>
              <a:gd name="T13" fmla="*/ 117282851 h 65"/>
              <a:gd name="T14" fmla="*/ 94146145 w 66"/>
              <a:gd name="T15" fmla="*/ 72173442 h 65"/>
              <a:gd name="T16" fmla="*/ 151551517 w 66"/>
              <a:gd name="T17" fmla="*/ 72173442 h 65"/>
              <a:gd name="T18" fmla="*/ 151551517 w 66"/>
              <a:gd name="T19" fmla="*/ 28869377 h 65"/>
              <a:gd name="T20" fmla="*/ 94146145 w 66"/>
              <a:gd name="T21" fmla="*/ 28869377 h 65"/>
              <a:gd name="T22" fmla="*/ 94146145 w 66"/>
              <a:gd name="T23" fmla="*/ 0 h 65"/>
              <a:gd name="T24" fmla="*/ 57405373 w 66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5"/>
              <a:gd name="T41" fmla="*/ 66 w 66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5">
                <a:moveTo>
                  <a:pt x="25" y="0"/>
                </a:moveTo>
                <a:lnTo>
                  <a:pt x="25" y="16"/>
                </a:lnTo>
                <a:lnTo>
                  <a:pt x="0" y="16"/>
                </a:lnTo>
                <a:lnTo>
                  <a:pt x="0" y="40"/>
                </a:lnTo>
                <a:lnTo>
                  <a:pt x="25" y="40"/>
                </a:lnTo>
                <a:lnTo>
                  <a:pt x="25" y="65"/>
                </a:lnTo>
                <a:lnTo>
                  <a:pt x="41" y="65"/>
                </a:lnTo>
                <a:lnTo>
                  <a:pt x="41" y="40"/>
                </a:lnTo>
                <a:lnTo>
                  <a:pt x="66" y="40"/>
                </a:lnTo>
                <a:lnTo>
                  <a:pt x="66" y="16"/>
                </a:lnTo>
                <a:lnTo>
                  <a:pt x="41" y="16"/>
                </a:lnTo>
                <a:lnTo>
                  <a:pt x="41" y="0"/>
                </a:lnTo>
                <a:lnTo>
                  <a:pt x="25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3" name="Freeform 53"/>
          <p:cNvSpPr>
            <a:spLocks/>
          </p:cNvSpPr>
          <p:nvPr/>
        </p:nvSpPr>
        <p:spPr bwMode="auto">
          <a:xfrm>
            <a:off x="4611688" y="4356100"/>
            <a:ext cx="96837" cy="87313"/>
          </a:xfrm>
          <a:custGeom>
            <a:avLst/>
            <a:gdLst>
              <a:gd name="T0" fmla="*/ 35512363 w 65"/>
              <a:gd name="T1" fmla="*/ 0 h 65"/>
              <a:gd name="T2" fmla="*/ 35512363 w 65"/>
              <a:gd name="T3" fmla="*/ 43305905 h 65"/>
              <a:gd name="T4" fmla="*/ 0 w 65"/>
              <a:gd name="T5" fmla="*/ 43305905 h 65"/>
              <a:gd name="T6" fmla="*/ 0 w 65"/>
              <a:gd name="T7" fmla="*/ 72175612 h 65"/>
              <a:gd name="T8" fmla="*/ 35512363 w 65"/>
              <a:gd name="T9" fmla="*/ 72175612 h 65"/>
              <a:gd name="T10" fmla="*/ 35512363 w 65"/>
              <a:gd name="T11" fmla="*/ 117285538 h 65"/>
              <a:gd name="T12" fmla="*/ 90999964 w 65"/>
              <a:gd name="T13" fmla="*/ 117285538 h 65"/>
              <a:gd name="T14" fmla="*/ 90999964 w 65"/>
              <a:gd name="T15" fmla="*/ 72175612 h 65"/>
              <a:gd name="T16" fmla="*/ 144267763 w 65"/>
              <a:gd name="T17" fmla="*/ 72175612 h 65"/>
              <a:gd name="T18" fmla="*/ 144267763 w 65"/>
              <a:gd name="T19" fmla="*/ 43305905 h 65"/>
              <a:gd name="T20" fmla="*/ 90999964 w 65"/>
              <a:gd name="T21" fmla="*/ 43305905 h 65"/>
              <a:gd name="T22" fmla="*/ 90999964 w 65"/>
              <a:gd name="T23" fmla="*/ 0 h 65"/>
              <a:gd name="T24" fmla="*/ 35512363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16" y="0"/>
                </a:moveTo>
                <a:lnTo>
                  <a:pt x="16" y="24"/>
                </a:lnTo>
                <a:lnTo>
                  <a:pt x="0" y="24"/>
                </a:lnTo>
                <a:lnTo>
                  <a:pt x="0" y="40"/>
                </a:lnTo>
                <a:lnTo>
                  <a:pt x="16" y="40"/>
                </a:lnTo>
                <a:lnTo>
                  <a:pt x="16" y="65"/>
                </a:lnTo>
                <a:lnTo>
                  <a:pt x="41" y="65"/>
                </a:lnTo>
                <a:lnTo>
                  <a:pt x="41" y="40"/>
                </a:lnTo>
                <a:lnTo>
                  <a:pt x="65" y="40"/>
                </a:lnTo>
                <a:lnTo>
                  <a:pt x="65" y="24"/>
                </a:lnTo>
                <a:lnTo>
                  <a:pt x="41" y="24"/>
                </a:lnTo>
                <a:lnTo>
                  <a:pt x="41" y="0"/>
                </a:lnTo>
                <a:lnTo>
                  <a:pt x="16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4" name="Freeform 54"/>
          <p:cNvSpPr>
            <a:spLocks/>
          </p:cNvSpPr>
          <p:nvPr/>
        </p:nvSpPr>
        <p:spPr bwMode="auto">
          <a:xfrm>
            <a:off x="4318000" y="4387850"/>
            <a:ext cx="98425" cy="87313"/>
          </a:xfrm>
          <a:custGeom>
            <a:avLst/>
            <a:gdLst>
              <a:gd name="T0" fmla="*/ 37807130 w 66"/>
              <a:gd name="T1" fmla="*/ 0 h 65"/>
              <a:gd name="T2" fmla="*/ 37807130 w 66"/>
              <a:gd name="T3" fmla="*/ 45109926 h 65"/>
              <a:gd name="T4" fmla="*/ 0 w 66"/>
              <a:gd name="T5" fmla="*/ 45109926 h 65"/>
              <a:gd name="T6" fmla="*/ 0 w 66"/>
              <a:gd name="T7" fmla="*/ 88415830 h 65"/>
              <a:gd name="T8" fmla="*/ 37807130 w 66"/>
              <a:gd name="T9" fmla="*/ 88415830 h 65"/>
              <a:gd name="T10" fmla="*/ 37807130 w 66"/>
              <a:gd name="T11" fmla="*/ 117285538 h 65"/>
              <a:gd name="T12" fmla="*/ 91181815 w 66"/>
              <a:gd name="T13" fmla="*/ 117285538 h 65"/>
              <a:gd name="T14" fmla="*/ 91181815 w 66"/>
              <a:gd name="T15" fmla="*/ 88415830 h 65"/>
              <a:gd name="T16" fmla="*/ 146780009 w 66"/>
              <a:gd name="T17" fmla="*/ 88415830 h 65"/>
              <a:gd name="T18" fmla="*/ 146780009 w 66"/>
              <a:gd name="T19" fmla="*/ 45109926 h 65"/>
              <a:gd name="T20" fmla="*/ 91181815 w 66"/>
              <a:gd name="T21" fmla="*/ 45109926 h 65"/>
              <a:gd name="T22" fmla="*/ 91181815 w 66"/>
              <a:gd name="T23" fmla="*/ 0 h 65"/>
              <a:gd name="T24" fmla="*/ 37807130 w 66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6"/>
              <a:gd name="T40" fmla="*/ 0 h 65"/>
              <a:gd name="T41" fmla="*/ 66 w 66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6" h="65">
                <a:moveTo>
                  <a:pt x="17" y="0"/>
                </a:moveTo>
                <a:lnTo>
                  <a:pt x="17" y="25"/>
                </a:lnTo>
                <a:lnTo>
                  <a:pt x="0" y="25"/>
                </a:lnTo>
                <a:lnTo>
                  <a:pt x="0" y="49"/>
                </a:lnTo>
                <a:lnTo>
                  <a:pt x="17" y="49"/>
                </a:lnTo>
                <a:lnTo>
                  <a:pt x="17" y="65"/>
                </a:lnTo>
                <a:lnTo>
                  <a:pt x="41" y="65"/>
                </a:lnTo>
                <a:lnTo>
                  <a:pt x="41" y="49"/>
                </a:lnTo>
                <a:lnTo>
                  <a:pt x="66" y="49"/>
                </a:lnTo>
                <a:lnTo>
                  <a:pt x="66" y="25"/>
                </a:lnTo>
                <a:lnTo>
                  <a:pt x="41" y="25"/>
                </a:lnTo>
                <a:lnTo>
                  <a:pt x="41" y="0"/>
                </a:lnTo>
                <a:lnTo>
                  <a:pt x="17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5" name="Freeform 55"/>
          <p:cNvSpPr>
            <a:spLocks/>
          </p:cNvSpPr>
          <p:nvPr/>
        </p:nvSpPr>
        <p:spPr bwMode="auto">
          <a:xfrm>
            <a:off x="4040188" y="4475163"/>
            <a:ext cx="95250" cy="88900"/>
          </a:xfrm>
          <a:custGeom>
            <a:avLst/>
            <a:gdLst>
              <a:gd name="T0" fmla="*/ 51536112 w 65"/>
              <a:gd name="T1" fmla="*/ 0 h 66"/>
              <a:gd name="T2" fmla="*/ 51536112 w 65"/>
              <a:gd name="T3" fmla="*/ 45357858 h 66"/>
              <a:gd name="T4" fmla="*/ 0 w 65"/>
              <a:gd name="T5" fmla="*/ 45357858 h 66"/>
              <a:gd name="T6" fmla="*/ 0 w 65"/>
              <a:gd name="T7" fmla="*/ 88902694 h 66"/>
              <a:gd name="T8" fmla="*/ 51536112 w 65"/>
              <a:gd name="T9" fmla="*/ 88902694 h 66"/>
              <a:gd name="T10" fmla="*/ 51536112 w 65"/>
              <a:gd name="T11" fmla="*/ 119745606 h 66"/>
              <a:gd name="T12" fmla="*/ 88041773 w 65"/>
              <a:gd name="T13" fmla="*/ 119745606 h 66"/>
              <a:gd name="T14" fmla="*/ 88041773 w 65"/>
              <a:gd name="T15" fmla="*/ 88902694 h 66"/>
              <a:gd name="T16" fmla="*/ 139577885 w 65"/>
              <a:gd name="T17" fmla="*/ 88902694 h 66"/>
              <a:gd name="T18" fmla="*/ 139577885 w 65"/>
              <a:gd name="T19" fmla="*/ 45357858 h 66"/>
              <a:gd name="T20" fmla="*/ 88041773 w 65"/>
              <a:gd name="T21" fmla="*/ 45357858 h 66"/>
              <a:gd name="T22" fmla="*/ 88041773 w 65"/>
              <a:gd name="T23" fmla="*/ 0 h 66"/>
              <a:gd name="T24" fmla="*/ 51536112 w 65"/>
              <a:gd name="T25" fmla="*/ 0 h 6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6"/>
              <a:gd name="T41" fmla="*/ 65 w 65"/>
              <a:gd name="T42" fmla="*/ 66 h 6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6">
                <a:moveTo>
                  <a:pt x="24" y="0"/>
                </a:moveTo>
                <a:lnTo>
                  <a:pt x="24" y="25"/>
                </a:lnTo>
                <a:lnTo>
                  <a:pt x="0" y="25"/>
                </a:lnTo>
                <a:lnTo>
                  <a:pt x="0" y="49"/>
                </a:lnTo>
                <a:lnTo>
                  <a:pt x="24" y="49"/>
                </a:lnTo>
                <a:lnTo>
                  <a:pt x="24" y="66"/>
                </a:lnTo>
                <a:lnTo>
                  <a:pt x="41" y="66"/>
                </a:lnTo>
                <a:lnTo>
                  <a:pt x="41" y="49"/>
                </a:lnTo>
                <a:lnTo>
                  <a:pt x="65" y="49"/>
                </a:lnTo>
                <a:lnTo>
                  <a:pt x="65" y="25"/>
                </a:lnTo>
                <a:lnTo>
                  <a:pt x="41" y="25"/>
                </a:lnTo>
                <a:lnTo>
                  <a:pt x="41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6" name="Freeform 56"/>
          <p:cNvSpPr>
            <a:spLocks/>
          </p:cNvSpPr>
          <p:nvPr/>
        </p:nvSpPr>
        <p:spPr bwMode="auto">
          <a:xfrm>
            <a:off x="3246438" y="5019675"/>
            <a:ext cx="96837" cy="88900"/>
          </a:xfrm>
          <a:custGeom>
            <a:avLst/>
            <a:gdLst>
              <a:gd name="T0" fmla="*/ 53267799 w 65"/>
              <a:gd name="T1" fmla="*/ 0 h 65"/>
              <a:gd name="T2" fmla="*/ 53267799 w 65"/>
              <a:gd name="T3" fmla="*/ 29929211 h 65"/>
              <a:gd name="T4" fmla="*/ 0 w 65"/>
              <a:gd name="T5" fmla="*/ 29929211 h 65"/>
              <a:gd name="T6" fmla="*/ 0 w 65"/>
              <a:gd name="T7" fmla="*/ 76693346 h 65"/>
              <a:gd name="T8" fmla="*/ 53267799 w 65"/>
              <a:gd name="T9" fmla="*/ 76693346 h 65"/>
              <a:gd name="T10" fmla="*/ 53267799 w 65"/>
              <a:gd name="T11" fmla="*/ 121587846 h 65"/>
              <a:gd name="T12" fmla="*/ 108755400 w 65"/>
              <a:gd name="T13" fmla="*/ 121587846 h 65"/>
              <a:gd name="T14" fmla="*/ 108755400 w 65"/>
              <a:gd name="T15" fmla="*/ 76693346 h 65"/>
              <a:gd name="T16" fmla="*/ 144267763 w 65"/>
              <a:gd name="T17" fmla="*/ 76693346 h 65"/>
              <a:gd name="T18" fmla="*/ 144267763 w 65"/>
              <a:gd name="T19" fmla="*/ 29929211 h 65"/>
              <a:gd name="T20" fmla="*/ 108755400 w 65"/>
              <a:gd name="T21" fmla="*/ 29929211 h 65"/>
              <a:gd name="T22" fmla="*/ 108755400 w 65"/>
              <a:gd name="T23" fmla="*/ 0 h 65"/>
              <a:gd name="T24" fmla="*/ 5326779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16"/>
                </a:lnTo>
                <a:lnTo>
                  <a:pt x="0" y="16"/>
                </a:lnTo>
                <a:lnTo>
                  <a:pt x="0" y="41"/>
                </a:lnTo>
                <a:lnTo>
                  <a:pt x="24" y="41"/>
                </a:lnTo>
                <a:lnTo>
                  <a:pt x="24" y="65"/>
                </a:lnTo>
                <a:lnTo>
                  <a:pt x="49" y="65"/>
                </a:lnTo>
                <a:lnTo>
                  <a:pt x="49" y="41"/>
                </a:lnTo>
                <a:lnTo>
                  <a:pt x="65" y="41"/>
                </a:lnTo>
                <a:lnTo>
                  <a:pt x="65" y="16"/>
                </a:lnTo>
                <a:lnTo>
                  <a:pt x="49" y="16"/>
                </a:lnTo>
                <a:lnTo>
                  <a:pt x="49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7" name="Freeform 57"/>
          <p:cNvSpPr>
            <a:spLocks/>
          </p:cNvSpPr>
          <p:nvPr/>
        </p:nvSpPr>
        <p:spPr bwMode="auto">
          <a:xfrm>
            <a:off x="3321050" y="4945063"/>
            <a:ext cx="95250" cy="85725"/>
          </a:xfrm>
          <a:custGeom>
            <a:avLst/>
            <a:gdLst>
              <a:gd name="T0" fmla="*/ 51536112 w 65"/>
              <a:gd name="T1" fmla="*/ 0 h 65"/>
              <a:gd name="T2" fmla="*/ 51536112 w 65"/>
              <a:gd name="T3" fmla="*/ 41744118 h 65"/>
              <a:gd name="T4" fmla="*/ 0 w 65"/>
              <a:gd name="T5" fmla="*/ 41744118 h 65"/>
              <a:gd name="T6" fmla="*/ 0 w 65"/>
              <a:gd name="T7" fmla="*/ 85227795 h 65"/>
              <a:gd name="T8" fmla="*/ 51536112 w 65"/>
              <a:gd name="T9" fmla="*/ 85227795 h 65"/>
              <a:gd name="T10" fmla="*/ 51536112 w 65"/>
              <a:gd name="T11" fmla="*/ 113058087 h 65"/>
              <a:gd name="T12" fmla="*/ 88041773 w 65"/>
              <a:gd name="T13" fmla="*/ 113058087 h 65"/>
              <a:gd name="T14" fmla="*/ 88041773 w 65"/>
              <a:gd name="T15" fmla="*/ 85227795 h 65"/>
              <a:gd name="T16" fmla="*/ 139577885 w 65"/>
              <a:gd name="T17" fmla="*/ 85227795 h 65"/>
              <a:gd name="T18" fmla="*/ 139577885 w 65"/>
              <a:gd name="T19" fmla="*/ 41744118 h 65"/>
              <a:gd name="T20" fmla="*/ 88041773 w 65"/>
              <a:gd name="T21" fmla="*/ 41744118 h 65"/>
              <a:gd name="T22" fmla="*/ 88041773 w 65"/>
              <a:gd name="T23" fmla="*/ 0 h 65"/>
              <a:gd name="T24" fmla="*/ 51536112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24"/>
                </a:lnTo>
                <a:lnTo>
                  <a:pt x="0" y="24"/>
                </a:lnTo>
                <a:lnTo>
                  <a:pt x="0" y="49"/>
                </a:lnTo>
                <a:lnTo>
                  <a:pt x="24" y="49"/>
                </a:lnTo>
                <a:lnTo>
                  <a:pt x="24" y="65"/>
                </a:lnTo>
                <a:lnTo>
                  <a:pt x="41" y="65"/>
                </a:lnTo>
                <a:lnTo>
                  <a:pt x="41" y="49"/>
                </a:lnTo>
                <a:lnTo>
                  <a:pt x="65" y="49"/>
                </a:lnTo>
                <a:lnTo>
                  <a:pt x="65" y="24"/>
                </a:lnTo>
                <a:lnTo>
                  <a:pt x="41" y="24"/>
                </a:lnTo>
                <a:lnTo>
                  <a:pt x="41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8" name="Freeform 58"/>
          <p:cNvSpPr>
            <a:spLocks/>
          </p:cNvSpPr>
          <p:nvPr/>
        </p:nvSpPr>
        <p:spPr bwMode="auto">
          <a:xfrm>
            <a:off x="3416300" y="4954588"/>
            <a:ext cx="96838" cy="87312"/>
          </a:xfrm>
          <a:custGeom>
            <a:avLst/>
            <a:gdLst>
              <a:gd name="T0" fmla="*/ 53269839 w 65"/>
              <a:gd name="T1" fmla="*/ 0 h 65"/>
              <a:gd name="T2" fmla="*/ 53269839 w 65"/>
              <a:gd name="T3" fmla="*/ 28869377 h 65"/>
              <a:gd name="T4" fmla="*/ 0 w 65"/>
              <a:gd name="T5" fmla="*/ 28869377 h 65"/>
              <a:gd name="T6" fmla="*/ 0 w 65"/>
              <a:gd name="T7" fmla="*/ 73978786 h 65"/>
              <a:gd name="T8" fmla="*/ 53269839 w 65"/>
              <a:gd name="T9" fmla="*/ 73978786 h 65"/>
              <a:gd name="T10" fmla="*/ 53269839 w 65"/>
              <a:gd name="T11" fmla="*/ 117282851 h 65"/>
              <a:gd name="T12" fmla="*/ 91000903 w 65"/>
              <a:gd name="T13" fmla="*/ 117282851 h 65"/>
              <a:gd name="T14" fmla="*/ 91000903 w 65"/>
              <a:gd name="T15" fmla="*/ 73978786 h 65"/>
              <a:gd name="T16" fmla="*/ 144270742 w 65"/>
              <a:gd name="T17" fmla="*/ 73978786 h 65"/>
              <a:gd name="T18" fmla="*/ 144270742 w 65"/>
              <a:gd name="T19" fmla="*/ 28869377 h 65"/>
              <a:gd name="T20" fmla="*/ 91000903 w 65"/>
              <a:gd name="T21" fmla="*/ 28869377 h 65"/>
              <a:gd name="T22" fmla="*/ 91000903 w 65"/>
              <a:gd name="T23" fmla="*/ 0 h 65"/>
              <a:gd name="T24" fmla="*/ 53269839 w 65"/>
              <a:gd name="T25" fmla="*/ 0 h 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5"/>
              <a:gd name="T40" fmla="*/ 0 h 65"/>
              <a:gd name="T41" fmla="*/ 65 w 65"/>
              <a:gd name="T42" fmla="*/ 65 h 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5" h="65">
                <a:moveTo>
                  <a:pt x="24" y="0"/>
                </a:moveTo>
                <a:lnTo>
                  <a:pt x="24" y="16"/>
                </a:lnTo>
                <a:lnTo>
                  <a:pt x="0" y="16"/>
                </a:lnTo>
                <a:lnTo>
                  <a:pt x="0" y="41"/>
                </a:lnTo>
                <a:lnTo>
                  <a:pt x="24" y="41"/>
                </a:lnTo>
                <a:lnTo>
                  <a:pt x="24" y="65"/>
                </a:lnTo>
                <a:lnTo>
                  <a:pt x="41" y="65"/>
                </a:lnTo>
                <a:lnTo>
                  <a:pt x="41" y="41"/>
                </a:lnTo>
                <a:lnTo>
                  <a:pt x="65" y="41"/>
                </a:lnTo>
                <a:lnTo>
                  <a:pt x="65" y="16"/>
                </a:lnTo>
                <a:lnTo>
                  <a:pt x="41" y="16"/>
                </a:lnTo>
                <a:lnTo>
                  <a:pt x="41" y="0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499" name="Freeform 59"/>
          <p:cNvSpPr>
            <a:spLocks/>
          </p:cNvSpPr>
          <p:nvPr/>
        </p:nvSpPr>
        <p:spPr bwMode="auto">
          <a:xfrm>
            <a:off x="3197225" y="3495675"/>
            <a:ext cx="3044825" cy="1731963"/>
          </a:xfrm>
          <a:custGeom>
            <a:avLst/>
            <a:gdLst>
              <a:gd name="T0" fmla="*/ 0 w 2038"/>
              <a:gd name="T1" fmla="*/ 2147483647 h 1296"/>
              <a:gd name="T2" fmla="*/ 37945272 w 2038"/>
              <a:gd name="T3" fmla="*/ 2147483647 h 1296"/>
              <a:gd name="T4" fmla="*/ 55803365 w 2038"/>
              <a:gd name="T5" fmla="*/ 2147483647 h 1296"/>
              <a:gd name="T6" fmla="*/ 109373162 w 2038"/>
              <a:gd name="T7" fmla="*/ 2139558308 h 1296"/>
              <a:gd name="T8" fmla="*/ 55803365 w 2038"/>
              <a:gd name="T9" fmla="*/ 2147483647 h 1296"/>
              <a:gd name="T10" fmla="*/ 200889725 w 2038"/>
              <a:gd name="T11" fmla="*/ 2066334761 h 1296"/>
              <a:gd name="T12" fmla="*/ 274549689 w 2038"/>
              <a:gd name="T13" fmla="*/ 1877024256 h 1296"/>
              <a:gd name="T14" fmla="*/ 363834177 w 2038"/>
              <a:gd name="T15" fmla="*/ 1775225992 h 1296"/>
              <a:gd name="T16" fmla="*/ 656241959 w 2038"/>
              <a:gd name="T17" fmla="*/ 1600204182 h 1296"/>
              <a:gd name="T18" fmla="*/ 1091504025 w 2038"/>
              <a:gd name="T19" fmla="*/ 1441255149 h 1296"/>
              <a:gd name="T20" fmla="*/ 1564711364 w 2038"/>
              <a:gd name="T21" fmla="*/ 1543053412 h 1296"/>
              <a:gd name="T22" fmla="*/ 1783459182 w 2038"/>
              <a:gd name="T23" fmla="*/ 1455542507 h 1296"/>
              <a:gd name="T24" fmla="*/ 1747744490 w 2038"/>
              <a:gd name="T25" fmla="*/ 1441255149 h 1296"/>
              <a:gd name="T26" fmla="*/ 1638371328 w 2038"/>
              <a:gd name="T27" fmla="*/ 1673427729 h 1296"/>
              <a:gd name="T28" fmla="*/ 1546854765 w 2038"/>
              <a:gd name="T29" fmla="*/ 1746651276 h 1296"/>
              <a:gd name="T30" fmla="*/ 1218733786 w 2038"/>
              <a:gd name="T31" fmla="*/ 1950247803 h 1296"/>
              <a:gd name="T32" fmla="*/ 1002219537 w 2038"/>
              <a:gd name="T33" fmla="*/ 1834162181 h 1296"/>
              <a:gd name="T34" fmla="*/ 1111592699 w 2038"/>
              <a:gd name="T35" fmla="*/ 1819874823 h 1296"/>
              <a:gd name="T36" fmla="*/ 801328318 w 2038"/>
              <a:gd name="T37" fmla="*/ 1585915487 h 1296"/>
              <a:gd name="T38" fmla="*/ 1256680553 w 2038"/>
              <a:gd name="T39" fmla="*/ 1339455549 h 1296"/>
              <a:gd name="T40" fmla="*/ 1055789334 w 2038"/>
              <a:gd name="T41" fmla="*/ 1251944644 h 1296"/>
              <a:gd name="T42" fmla="*/ 1383910313 w 2038"/>
              <a:gd name="T43" fmla="*/ 1237657285 h 1296"/>
              <a:gd name="T44" fmla="*/ 1783459182 w 2038"/>
              <a:gd name="T45" fmla="*/ 1032274003 h 1296"/>
              <a:gd name="T46" fmla="*/ 1218733786 w 2038"/>
              <a:gd name="T47" fmla="*/ 1150146380 h 1296"/>
              <a:gd name="T48" fmla="*/ 1020076136 w 2038"/>
              <a:gd name="T49" fmla="*/ 1557340771 h 1296"/>
              <a:gd name="T50" fmla="*/ 1419625005 w 2038"/>
              <a:gd name="T51" fmla="*/ 1512691940 h 1296"/>
              <a:gd name="T52" fmla="*/ 1383910313 w 2038"/>
              <a:gd name="T53" fmla="*/ 1396606319 h 1296"/>
              <a:gd name="T54" fmla="*/ 1511141568 w 2038"/>
              <a:gd name="T55" fmla="*/ 1294808055 h 1296"/>
              <a:gd name="T56" fmla="*/ 1783459182 w 2038"/>
              <a:gd name="T57" fmla="*/ 1266232002 h 1296"/>
              <a:gd name="T58" fmla="*/ 2058008871 w 2038"/>
              <a:gd name="T59" fmla="*/ 1207295813 h 1296"/>
              <a:gd name="T60" fmla="*/ 2093722069 w 2038"/>
              <a:gd name="T61" fmla="*/ 1003699286 h 1296"/>
              <a:gd name="T62" fmla="*/ 2075865470 w 2038"/>
              <a:gd name="T63" fmla="*/ 887612328 h 1296"/>
              <a:gd name="T64" fmla="*/ 1948635709 w 2038"/>
              <a:gd name="T65" fmla="*/ 887612328 h 1296"/>
              <a:gd name="T66" fmla="*/ 2147483647 w 2038"/>
              <a:gd name="T67" fmla="*/ 1105497550 h 1296"/>
              <a:gd name="T68" fmla="*/ 2129436760 w 2038"/>
              <a:gd name="T69" fmla="*/ 551856066 h 1296"/>
              <a:gd name="T70" fmla="*/ 1857119146 w 2038"/>
              <a:gd name="T71" fmla="*/ 1003699286 h 1296"/>
              <a:gd name="T72" fmla="*/ 1493283475 w 2038"/>
              <a:gd name="T73" fmla="*/ 1150146380 h 1296"/>
              <a:gd name="T74" fmla="*/ 1366053714 w 2038"/>
              <a:gd name="T75" fmla="*/ 916188381 h 1296"/>
              <a:gd name="T76" fmla="*/ 1511141568 w 2038"/>
              <a:gd name="T77" fmla="*/ 1048348116 h 1296"/>
              <a:gd name="T78" fmla="*/ 1984348907 w 2038"/>
              <a:gd name="T79" fmla="*/ 901901023 h 1296"/>
              <a:gd name="T80" fmla="*/ 2147483647 w 2038"/>
              <a:gd name="T81" fmla="*/ 814388781 h 1296"/>
              <a:gd name="T82" fmla="*/ 2147483647 w 2038"/>
              <a:gd name="T83" fmla="*/ 814388781 h 1296"/>
              <a:gd name="T84" fmla="*/ 2147483647 w 2038"/>
              <a:gd name="T85" fmla="*/ 684015801 h 1296"/>
              <a:gd name="T86" fmla="*/ 2147483647 w 2038"/>
              <a:gd name="T87" fmla="*/ 684015801 h 1296"/>
              <a:gd name="T88" fmla="*/ 2147483647 w 2038"/>
              <a:gd name="T89" fmla="*/ 596504896 h 1296"/>
              <a:gd name="T90" fmla="*/ 2147483647 w 2038"/>
              <a:gd name="T91" fmla="*/ 567928843 h 1296"/>
              <a:gd name="T92" fmla="*/ 2147483647 w 2038"/>
              <a:gd name="T93" fmla="*/ 494705296 h 1296"/>
              <a:gd name="T94" fmla="*/ 2147483647 w 2038"/>
              <a:gd name="T95" fmla="*/ 712590518 h 1296"/>
              <a:gd name="T96" fmla="*/ 2147483647 w 2038"/>
              <a:gd name="T97" fmla="*/ 567928843 h 1296"/>
              <a:gd name="T98" fmla="*/ 2147483647 w 2038"/>
              <a:gd name="T99" fmla="*/ 551856066 h 1296"/>
              <a:gd name="T100" fmla="*/ 2147483647 w 2038"/>
              <a:gd name="T101" fmla="*/ 537568707 h 1296"/>
              <a:gd name="T102" fmla="*/ 2147483647 w 2038"/>
              <a:gd name="T103" fmla="*/ 348258202 h 1296"/>
              <a:gd name="T104" fmla="*/ 2147483647 w 2038"/>
              <a:gd name="T105" fmla="*/ 189309169 h 1296"/>
              <a:gd name="T106" fmla="*/ 2147483647 w 2038"/>
              <a:gd name="T107" fmla="*/ 217885222 h 1296"/>
              <a:gd name="T108" fmla="*/ 2147483647 w 2038"/>
              <a:gd name="T109" fmla="*/ 0 h 129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038"/>
              <a:gd name="T166" fmla="*/ 0 h 1296"/>
              <a:gd name="T167" fmla="*/ 2038 w 2038"/>
              <a:gd name="T168" fmla="*/ 1296 h 129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038" h="1296">
                <a:moveTo>
                  <a:pt x="0" y="1296"/>
                </a:moveTo>
                <a:lnTo>
                  <a:pt x="17" y="1255"/>
                </a:lnTo>
                <a:lnTo>
                  <a:pt x="25" y="1247"/>
                </a:lnTo>
                <a:lnTo>
                  <a:pt x="49" y="1198"/>
                </a:lnTo>
                <a:lnTo>
                  <a:pt x="25" y="1263"/>
                </a:lnTo>
                <a:lnTo>
                  <a:pt x="90" y="1157"/>
                </a:lnTo>
                <a:lnTo>
                  <a:pt x="123" y="1051"/>
                </a:lnTo>
                <a:lnTo>
                  <a:pt x="163" y="994"/>
                </a:lnTo>
                <a:lnTo>
                  <a:pt x="294" y="896"/>
                </a:lnTo>
                <a:lnTo>
                  <a:pt x="489" y="807"/>
                </a:lnTo>
                <a:lnTo>
                  <a:pt x="701" y="864"/>
                </a:lnTo>
                <a:lnTo>
                  <a:pt x="799" y="815"/>
                </a:lnTo>
                <a:lnTo>
                  <a:pt x="783" y="807"/>
                </a:lnTo>
                <a:lnTo>
                  <a:pt x="734" y="937"/>
                </a:lnTo>
                <a:lnTo>
                  <a:pt x="693" y="978"/>
                </a:lnTo>
                <a:lnTo>
                  <a:pt x="546" y="1092"/>
                </a:lnTo>
                <a:lnTo>
                  <a:pt x="449" y="1027"/>
                </a:lnTo>
                <a:lnTo>
                  <a:pt x="498" y="1019"/>
                </a:lnTo>
                <a:lnTo>
                  <a:pt x="359" y="888"/>
                </a:lnTo>
                <a:lnTo>
                  <a:pt x="563" y="750"/>
                </a:lnTo>
                <a:lnTo>
                  <a:pt x="473" y="701"/>
                </a:lnTo>
                <a:lnTo>
                  <a:pt x="620" y="693"/>
                </a:lnTo>
                <a:lnTo>
                  <a:pt x="799" y="578"/>
                </a:lnTo>
                <a:lnTo>
                  <a:pt x="546" y="644"/>
                </a:lnTo>
                <a:lnTo>
                  <a:pt x="457" y="872"/>
                </a:lnTo>
                <a:lnTo>
                  <a:pt x="636" y="847"/>
                </a:lnTo>
                <a:lnTo>
                  <a:pt x="620" y="782"/>
                </a:lnTo>
                <a:lnTo>
                  <a:pt x="677" y="725"/>
                </a:lnTo>
                <a:lnTo>
                  <a:pt x="799" y="709"/>
                </a:lnTo>
                <a:lnTo>
                  <a:pt x="922" y="676"/>
                </a:lnTo>
                <a:lnTo>
                  <a:pt x="938" y="562"/>
                </a:lnTo>
                <a:lnTo>
                  <a:pt x="930" y="497"/>
                </a:lnTo>
                <a:lnTo>
                  <a:pt x="873" y="497"/>
                </a:lnTo>
                <a:lnTo>
                  <a:pt x="1117" y="619"/>
                </a:lnTo>
                <a:lnTo>
                  <a:pt x="954" y="309"/>
                </a:lnTo>
                <a:lnTo>
                  <a:pt x="832" y="562"/>
                </a:lnTo>
                <a:lnTo>
                  <a:pt x="669" y="644"/>
                </a:lnTo>
                <a:lnTo>
                  <a:pt x="612" y="513"/>
                </a:lnTo>
                <a:lnTo>
                  <a:pt x="677" y="587"/>
                </a:lnTo>
                <a:lnTo>
                  <a:pt x="889" y="505"/>
                </a:lnTo>
                <a:lnTo>
                  <a:pt x="1011" y="456"/>
                </a:lnTo>
                <a:lnTo>
                  <a:pt x="1076" y="456"/>
                </a:lnTo>
                <a:lnTo>
                  <a:pt x="1215" y="383"/>
                </a:lnTo>
                <a:lnTo>
                  <a:pt x="1305" y="383"/>
                </a:lnTo>
                <a:lnTo>
                  <a:pt x="1394" y="334"/>
                </a:lnTo>
                <a:lnTo>
                  <a:pt x="1427" y="318"/>
                </a:lnTo>
                <a:lnTo>
                  <a:pt x="1403" y="277"/>
                </a:lnTo>
                <a:lnTo>
                  <a:pt x="1476" y="399"/>
                </a:lnTo>
                <a:lnTo>
                  <a:pt x="1509" y="318"/>
                </a:lnTo>
                <a:lnTo>
                  <a:pt x="1451" y="309"/>
                </a:lnTo>
                <a:lnTo>
                  <a:pt x="1737" y="301"/>
                </a:lnTo>
                <a:lnTo>
                  <a:pt x="1957" y="195"/>
                </a:lnTo>
                <a:lnTo>
                  <a:pt x="2006" y="106"/>
                </a:lnTo>
                <a:lnTo>
                  <a:pt x="2038" y="122"/>
                </a:lnTo>
                <a:lnTo>
                  <a:pt x="2014" y="0"/>
                </a:lnTo>
              </a:path>
            </a:pathLst>
          </a:cu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0" name="Freeform 60"/>
          <p:cNvSpPr>
            <a:spLocks/>
          </p:cNvSpPr>
          <p:nvPr/>
        </p:nvSpPr>
        <p:spPr bwMode="auto">
          <a:xfrm>
            <a:off x="3160713" y="5194300"/>
            <a:ext cx="74612" cy="65088"/>
          </a:xfrm>
          <a:custGeom>
            <a:avLst/>
            <a:gdLst>
              <a:gd name="T0" fmla="*/ 55646848 w 49"/>
              <a:gd name="T1" fmla="*/ 0 h 49"/>
              <a:gd name="T2" fmla="*/ 113611236 w 49"/>
              <a:gd name="T3" fmla="*/ 44111067 h 49"/>
              <a:gd name="T4" fmla="*/ 55646848 w 49"/>
              <a:gd name="T5" fmla="*/ 86458117 h 49"/>
              <a:gd name="T6" fmla="*/ 0 w 49"/>
              <a:gd name="T7" fmla="*/ 44111067 h 49"/>
              <a:gd name="T8" fmla="*/ 5564684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1" name="Freeform 61"/>
          <p:cNvSpPr>
            <a:spLocks/>
          </p:cNvSpPr>
          <p:nvPr/>
        </p:nvSpPr>
        <p:spPr bwMode="auto">
          <a:xfrm>
            <a:off x="3186113" y="5141913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2345071 h 49"/>
              <a:gd name="T4" fmla="*/ 55525826 w 49"/>
              <a:gd name="T5" fmla="*/ 86455461 h 49"/>
              <a:gd name="T6" fmla="*/ 0 w 49"/>
              <a:gd name="T7" fmla="*/ 42345071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2" name="Freeform 62"/>
          <p:cNvSpPr>
            <a:spLocks/>
          </p:cNvSpPr>
          <p:nvPr/>
        </p:nvSpPr>
        <p:spPr bwMode="auto">
          <a:xfrm>
            <a:off x="3197225" y="5130800"/>
            <a:ext cx="74613" cy="63500"/>
          </a:xfrm>
          <a:custGeom>
            <a:avLst/>
            <a:gdLst>
              <a:gd name="T0" fmla="*/ 57966687 w 49"/>
              <a:gd name="T1" fmla="*/ 0 h 48"/>
              <a:gd name="T2" fmla="*/ 113614281 w 49"/>
              <a:gd name="T3" fmla="*/ 42002604 h 48"/>
              <a:gd name="T4" fmla="*/ 57966687 w 49"/>
              <a:gd name="T5" fmla="*/ 84005208 h 48"/>
              <a:gd name="T6" fmla="*/ 0 w 49"/>
              <a:gd name="T7" fmla="*/ 42002604 h 48"/>
              <a:gd name="T8" fmla="*/ 57966687 w 49"/>
              <a:gd name="T9" fmla="*/ 0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8"/>
              <a:gd name="T17" fmla="*/ 49 w 49"/>
              <a:gd name="T18" fmla="*/ 48 h 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8">
                <a:moveTo>
                  <a:pt x="25" y="0"/>
                </a:moveTo>
                <a:lnTo>
                  <a:pt x="49" y="24"/>
                </a:lnTo>
                <a:lnTo>
                  <a:pt x="25" y="48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3" name="Freeform 63"/>
          <p:cNvSpPr>
            <a:spLocks/>
          </p:cNvSpPr>
          <p:nvPr/>
        </p:nvSpPr>
        <p:spPr bwMode="auto">
          <a:xfrm>
            <a:off x="3235325" y="5064125"/>
            <a:ext cx="73025" cy="66675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4436846 h 49"/>
              <a:gd name="T4" fmla="*/ 53303779 w 49"/>
              <a:gd name="T5" fmla="*/ 90725625 h 49"/>
              <a:gd name="T6" fmla="*/ 0 w 49"/>
              <a:gd name="T7" fmla="*/ 44436846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4" name="Freeform 64"/>
          <p:cNvSpPr>
            <a:spLocks/>
          </p:cNvSpPr>
          <p:nvPr/>
        </p:nvSpPr>
        <p:spPr bwMode="auto">
          <a:xfrm>
            <a:off x="3197225" y="5153025"/>
            <a:ext cx="74613" cy="65088"/>
          </a:xfrm>
          <a:custGeom>
            <a:avLst/>
            <a:gdLst>
              <a:gd name="T0" fmla="*/ 57966687 w 49"/>
              <a:gd name="T1" fmla="*/ 0 h 49"/>
              <a:gd name="T2" fmla="*/ 113614281 w 49"/>
              <a:gd name="T3" fmla="*/ 42347050 h 49"/>
              <a:gd name="T4" fmla="*/ 57966687 w 49"/>
              <a:gd name="T5" fmla="*/ 86458117 h 49"/>
              <a:gd name="T6" fmla="*/ 0 w 49"/>
              <a:gd name="T7" fmla="*/ 42347050 h 49"/>
              <a:gd name="T8" fmla="*/ 57966687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5" name="Freeform 65"/>
          <p:cNvSpPr>
            <a:spLocks/>
          </p:cNvSpPr>
          <p:nvPr/>
        </p:nvSpPr>
        <p:spPr bwMode="auto">
          <a:xfrm>
            <a:off x="3294063" y="5010150"/>
            <a:ext cx="74612" cy="66675"/>
          </a:xfrm>
          <a:custGeom>
            <a:avLst/>
            <a:gdLst>
              <a:gd name="T0" fmla="*/ 57964388 w 49"/>
              <a:gd name="T1" fmla="*/ 0 h 49"/>
              <a:gd name="T2" fmla="*/ 113611236 w 49"/>
              <a:gd name="T3" fmla="*/ 44436846 h 49"/>
              <a:gd name="T4" fmla="*/ 57964388 w 49"/>
              <a:gd name="T5" fmla="*/ 90725625 h 49"/>
              <a:gd name="T6" fmla="*/ 0 w 49"/>
              <a:gd name="T7" fmla="*/ 44436846 h 49"/>
              <a:gd name="T8" fmla="*/ 5796438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6" name="Freeform 66"/>
          <p:cNvSpPr>
            <a:spLocks/>
          </p:cNvSpPr>
          <p:nvPr/>
        </p:nvSpPr>
        <p:spPr bwMode="auto">
          <a:xfrm>
            <a:off x="3343275" y="4868863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2345071 h 49"/>
              <a:gd name="T4" fmla="*/ 55525826 w 49"/>
              <a:gd name="T5" fmla="*/ 86455461 h 49"/>
              <a:gd name="T6" fmla="*/ 0 w 49"/>
              <a:gd name="T7" fmla="*/ 42345071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7" name="Freeform 67"/>
          <p:cNvSpPr>
            <a:spLocks/>
          </p:cNvSpPr>
          <p:nvPr/>
        </p:nvSpPr>
        <p:spPr bwMode="auto">
          <a:xfrm>
            <a:off x="3405188" y="4792663"/>
            <a:ext cx="74612" cy="65087"/>
          </a:xfrm>
          <a:custGeom>
            <a:avLst/>
            <a:gdLst>
              <a:gd name="T0" fmla="*/ 55646848 w 49"/>
              <a:gd name="T1" fmla="*/ 0 h 49"/>
              <a:gd name="T2" fmla="*/ 113611236 w 49"/>
              <a:gd name="T3" fmla="*/ 42345071 h 49"/>
              <a:gd name="T4" fmla="*/ 55646848 w 49"/>
              <a:gd name="T5" fmla="*/ 86455461 h 49"/>
              <a:gd name="T6" fmla="*/ 0 w 49"/>
              <a:gd name="T7" fmla="*/ 42345071 h 49"/>
              <a:gd name="T8" fmla="*/ 5564684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8" name="Freeform 68"/>
          <p:cNvSpPr>
            <a:spLocks/>
          </p:cNvSpPr>
          <p:nvPr/>
        </p:nvSpPr>
        <p:spPr bwMode="auto">
          <a:xfrm>
            <a:off x="3598863" y="4660900"/>
            <a:ext cx="73025" cy="65088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2347050 h 49"/>
              <a:gd name="T4" fmla="*/ 55525826 w 49"/>
              <a:gd name="T5" fmla="*/ 86458117 h 49"/>
              <a:gd name="T6" fmla="*/ 0 w 49"/>
              <a:gd name="T7" fmla="*/ 42347050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09" name="Freeform 69"/>
          <p:cNvSpPr>
            <a:spLocks/>
          </p:cNvSpPr>
          <p:nvPr/>
        </p:nvSpPr>
        <p:spPr bwMode="auto">
          <a:xfrm>
            <a:off x="3892550" y="4540250"/>
            <a:ext cx="73025" cy="66675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6288779 h 49"/>
              <a:gd name="T4" fmla="*/ 53303779 w 49"/>
              <a:gd name="T5" fmla="*/ 90725625 h 49"/>
              <a:gd name="T6" fmla="*/ 0 w 49"/>
              <a:gd name="T7" fmla="*/ 46288779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0" name="Freeform 70"/>
          <p:cNvSpPr>
            <a:spLocks/>
          </p:cNvSpPr>
          <p:nvPr/>
        </p:nvSpPr>
        <p:spPr bwMode="auto">
          <a:xfrm>
            <a:off x="4208463" y="4616450"/>
            <a:ext cx="73025" cy="65088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4111067 h 49"/>
              <a:gd name="T4" fmla="*/ 53303779 w 49"/>
              <a:gd name="T5" fmla="*/ 86458117 h 49"/>
              <a:gd name="T6" fmla="*/ 0 w 49"/>
              <a:gd name="T7" fmla="*/ 44111067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1" name="Freeform 71"/>
          <p:cNvSpPr>
            <a:spLocks/>
          </p:cNvSpPr>
          <p:nvPr/>
        </p:nvSpPr>
        <p:spPr bwMode="auto">
          <a:xfrm>
            <a:off x="4356100" y="4551363"/>
            <a:ext cx="73025" cy="65087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4110390 h 49"/>
              <a:gd name="T4" fmla="*/ 53303779 w 49"/>
              <a:gd name="T5" fmla="*/ 86455461 h 49"/>
              <a:gd name="T6" fmla="*/ 0 w 49"/>
              <a:gd name="T7" fmla="*/ 44110390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2" name="Freeform 72"/>
          <p:cNvSpPr>
            <a:spLocks/>
          </p:cNvSpPr>
          <p:nvPr/>
        </p:nvSpPr>
        <p:spPr bwMode="auto">
          <a:xfrm>
            <a:off x="4329113" y="4540250"/>
            <a:ext cx="74612" cy="66675"/>
          </a:xfrm>
          <a:custGeom>
            <a:avLst/>
            <a:gdLst>
              <a:gd name="T0" fmla="*/ 57964388 w 49"/>
              <a:gd name="T1" fmla="*/ 0 h 49"/>
              <a:gd name="T2" fmla="*/ 113611236 w 49"/>
              <a:gd name="T3" fmla="*/ 46288779 h 49"/>
              <a:gd name="T4" fmla="*/ 57964388 w 49"/>
              <a:gd name="T5" fmla="*/ 90725625 h 49"/>
              <a:gd name="T6" fmla="*/ 0 w 49"/>
              <a:gd name="T7" fmla="*/ 46288779 h 49"/>
              <a:gd name="T8" fmla="*/ 5796438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3" name="Freeform 73"/>
          <p:cNvSpPr>
            <a:spLocks/>
          </p:cNvSpPr>
          <p:nvPr/>
        </p:nvSpPr>
        <p:spPr bwMode="auto">
          <a:xfrm>
            <a:off x="4259263" y="4714875"/>
            <a:ext cx="69850" cy="66675"/>
          </a:xfrm>
          <a:custGeom>
            <a:avLst/>
            <a:gdLst>
              <a:gd name="T0" fmla="*/ 50823151 w 48"/>
              <a:gd name="T1" fmla="*/ 0 h 49"/>
              <a:gd name="T2" fmla="*/ 101646302 w 48"/>
              <a:gd name="T3" fmla="*/ 44436846 h 49"/>
              <a:gd name="T4" fmla="*/ 50823151 w 48"/>
              <a:gd name="T5" fmla="*/ 90725625 h 49"/>
              <a:gd name="T6" fmla="*/ 0 w 48"/>
              <a:gd name="T7" fmla="*/ 44436846 h 49"/>
              <a:gd name="T8" fmla="*/ 50823151 w 48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49"/>
              <a:gd name="T17" fmla="*/ 48 w 48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49">
                <a:moveTo>
                  <a:pt x="24" y="0"/>
                </a:moveTo>
                <a:lnTo>
                  <a:pt x="48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4" name="Freeform 74"/>
          <p:cNvSpPr>
            <a:spLocks/>
          </p:cNvSpPr>
          <p:nvPr/>
        </p:nvSpPr>
        <p:spPr bwMode="auto">
          <a:xfrm>
            <a:off x="4197350" y="4770438"/>
            <a:ext cx="73025" cy="65087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4110390 h 49"/>
              <a:gd name="T4" fmla="*/ 53303779 w 49"/>
              <a:gd name="T5" fmla="*/ 86455461 h 49"/>
              <a:gd name="T6" fmla="*/ 0 w 49"/>
              <a:gd name="T7" fmla="*/ 44110390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5" name="Freeform 75"/>
          <p:cNvSpPr>
            <a:spLocks/>
          </p:cNvSpPr>
          <p:nvPr/>
        </p:nvSpPr>
        <p:spPr bwMode="auto">
          <a:xfrm>
            <a:off x="3976688" y="4922838"/>
            <a:ext cx="74612" cy="65087"/>
          </a:xfrm>
          <a:custGeom>
            <a:avLst/>
            <a:gdLst>
              <a:gd name="T0" fmla="*/ 55646848 w 49"/>
              <a:gd name="T1" fmla="*/ 0 h 49"/>
              <a:gd name="T2" fmla="*/ 113611236 w 49"/>
              <a:gd name="T3" fmla="*/ 42345071 h 49"/>
              <a:gd name="T4" fmla="*/ 55646848 w 49"/>
              <a:gd name="T5" fmla="*/ 86455461 h 49"/>
              <a:gd name="T6" fmla="*/ 0 w 49"/>
              <a:gd name="T7" fmla="*/ 42345071 h 49"/>
              <a:gd name="T8" fmla="*/ 5564684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6" name="Freeform 76"/>
          <p:cNvSpPr>
            <a:spLocks/>
          </p:cNvSpPr>
          <p:nvPr/>
        </p:nvSpPr>
        <p:spPr bwMode="auto">
          <a:xfrm>
            <a:off x="3832225" y="4835525"/>
            <a:ext cx="71438" cy="65088"/>
          </a:xfrm>
          <a:custGeom>
            <a:avLst/>
            <a:gdLst>
              <a:gd name="T0" fmla="*/ 53138209 w 49"/>
              <a:gd name="T1" fmla="*/ 0 h 49"/>
              <a:gd name="T2" fmla="*/ 104150772 w 49"/>
              <a:gd name="T3" fmla="*/ 44111067 h 49"/>
              <a:gd name="T4" fmla="*/ 53138209 w 49"/>
              <a:gd name="T5" fmla="*/ 86458117 h 49"/>
              <a:gd name="T6" fmla="*/ 0 w 49"/>
              <a:gd name="T7" fmla="*/ 44111067 h 49"/>
              <a:gd name="T8" fmla="*/ 5313820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7" name="Freeform 77"/>
          <p:cNvSpPr>
            <a:spLocks/>
          </p:cNvSpPr>
          <p:nvPr/>
        </p:nvSpPr>
        <p:spPr bwMode="auto">
          <a:xfrm>
            <a:off x="3903663" y="4824413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4110390 h 49"/>
              <a:gd name="T4" fmla="*/ 55525826 w 49"/>
              <a:gd name="T5" fmla="*/ 86455461 h 49"/>
              <a:gd name="T6" fmla="*/ 0 w 49"/>
              <a:gd name="T7" fmla="*/ 44110390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8" name="Freeform 78"/>
          <p:cNvSpPr>
            <a:spLocks/>
          </p:cNvSpPr>
          <p:nvPr/>
        </p:nvSpPr>
        <p:spPr bwMode="auto">
          <a:xfrm>
            <a:off x="3697288" y="4649788"/>
            <a:ext cx="71437" cy="65087"/>
          </a:xfrm>
          <a:custGeom>
            <a:avLst/>
            <a:gdLst>
              <a:gd name="T0" fmla="*/ 53136007 w 49"/>
              <a:gd name="T1" fmla="*/ 0 h 49"/>
              <a:gd name="T2" fmla="*/ 104147857 w 49"/>
              <a:gd name="T3" fmla="*/ 42345071 h 49"/>
              <a:gd name="T4" fmla="*/ 53136007 w 49"/>
              <a:gd name="T5" fmla="*/ 86455461 h 49"/>
              <a:gd name="T6" fmla="*/ 0 w 49"/>
              <a:gd name="T7" fmla="*/ 42345071 h 49"/>
              <a:gd name="T8" fmla="*/ 53136007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19" name="Freeform 79"/>
          <p:cNvSpPr>
            <a:spLocks/>
          </p:cNvSpPr>
          <p:nvPr/>
        </p:nvSpPr>
        <p:spPr bwMode="auto">
          <a:xfrm>
            <a:off x="4002088" y="4465638"/>
            <a:ext cx="71437" cy="65087"/>
          </a:xfrm>
          <a:custGeom>
            <a:avLst/>
            <a:gdLst>
              <a:gd name="T0" fmla="*/ 53136007 w 49"/>
              <a:gd name="T1" fmla="*/ 0 h 49"/>
              <a:gd name="T2" fmla="*/ 104147857 w 49"/>
              <a:gd name="T3" fmla="*/ 44110390 h 49"/>
              <a:gd name="T4" fmla="*/ 53136007 w 49"/>
              <a:gd name="T5" fmla="*/ 86455461 h 49"/>
              <a:gd name="T6" fmla="*/ 0 w 49"/>
              <a:gd name="T7" fmla="*/ 44110390 h 49"/>
              <a:gd name="T8" fmla="*/ 53136007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0" name="Freeform 80"/>
          <p:cNvSpPr>
            <a:spLocks/>
          </p:cNvSpPr>
          <p:nvPr/>
        </p:nvSpPr>
        <p:spPr bwMode="auto">
          <a:xfrm>
            <a:off x="3868738" y="4398963"/>
            <a:ext cx="73025" cy="66675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6288779 h 49"/>
              <a:gd name="T4" fmla="*/ 53303779 w 49"/>
              <a:gd name="T5" fmla="*/ 90725625 h 49"/>
              <a:gd name="T6" fmla="*/ 0 w 49"/>
              <a:gd name="T7" fmla="*/ 46288779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1" name="Freeform 81"/>
          <p:cNvSpPr>
            <a:spLocks/>
          </p:cNvSpPr>
          <p:nvPr/>
        </p:nvSpPr>
        <p:spPr bwMode="auto">
          <a:xfrm>
            <a:off x="4087813" y="4387850"/>
            <a:ext cx="71437" cy="66675"/>
          </a:xfrm>
          <a:custGeom>
            <a:avLst/>
            <a:gdLst>
              <a:gd name="T0" fmla="*/ 53136007 w 49"/>
              <a:gd name="T1" fmla="*/ 0 h 49"/>
              <a:gd name="T2" fmla="*/ 104147857 w 49"/>
              <a:gd name="T3" fmla="*/ 46288779 h 49"/>
              <a:gd name="T4" fmla="*/ 53136007 w 49"/>
              <a:gd name="T5" fmla="*/ 90725625 h 49"/>
              <a:gd name="T6" fmla="*/ 0 w 49"/>
              <a:gd name="T7" fmla="*/ 46288779 h 49"/>
              <a:gd name="T8" fmla="*/ 53136007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2" name="Freeform 82"/>
          <p:cNvSpPr>
            <a:spLocks/>
          </p:cNvSpPr>
          <p:nvPr/>
        </p:nvSpPr>
        <p:spPr bwMode="auto">
          <a:xfrm>
            <a:off x="4356100" y="4235450"/>
            <a:ext cx="73025" cy="65088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2347050 h 49"/>
              <a:gd name="T4" fmla="*/ 53303779 w 49"/>
              <a:gd name="T5" fmla="*/ 86458117 h 49"/>
              <a:gd name="T6" fmla="*/ 0 w 49"/>
              <a:gd name="T7" fmla="*/ 42347050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3" name="Freeform 83"/>
          <p:cNvSpPr>
            <a:spLocks/>
          </p:cNvSpPr>
          <p:nvPr/>
        </p:nvSpPr>
        <p:spPr bwMode="auto">
          <a:xfrm>
            <a:off x="3976688" y="4322763"/>
            <a:ext cx="74612" cy="65087"/>
          </a:xfrm>
          <a:custGeom>
            <a:avLst/>
            <a:gdLst>
              <a:gd name="T0" fmla="*/ 55646848 w 49"/>
              <a:gd name="T1" fmla="*/ 0 h 49"/>
              <a:gd name="T2" fmla="*/ 113611236 w 49"/>
              <a:gd name="T3" fmla="*/ 44110390 h 49"/>
              <a:gd name="T4" fmla="*/ 55646848 w 49"/>
              <a:gd name="T5" fmla="*/ 86455461 h 49"/>
              <a:gd name="T6" fmla="*/ 0 w 49"/>
              <a:gd name="T7" fmla="*/ 44110390 h 49"/>
              <a:gd name="T8" fmla="*/ 5564684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4" name="Freeform 84"/>
          <p:cNvSpPr>
            <a:spLocks/>
          </p:cNvSpPr>
          <p:nvPr/>
        </p:nvSpPr>
        <p:spPr bwMode="auto">
          <a:xfrm>
            <a:off x="3843338" y="4627563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4110390 h 49"/>
              <a:gd name="T4" fmla="*/ 55525826 w 49"/>
              <a:gd name="T5" fmla="*/ 86455461 h 49"/>
              <a:gd name="T6" fmla="*/ 0 w 49"/>
              <a:gd name="T7" fmla="*/ 44110390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5" name="Freeform 85"/>
          <p:cNvSpPr>
            <a:spLocks/>
          </p:cNvSpPr>
          <p:nvPr/>
        </p:nvSpPr>
        <p:spPr bwMode="auto">
          <a:xfrm>
            <a:off x="4111625" y="4595813"/>
            <a:ext cx="73025" cy="65087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2345071 h 49"/>
              <a:gd name="T4" fmla="*/ 53303779 w 49"/>
              <a:gd name="T5" fmla="*/ 86455461 h 49"/>
              <a:gd name="T6" fmla="*/ 0 w 49"/>
              <a:gd name="T7" fmla="*/ 42345071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6" name="Freeform 86"/>
          <p:cNvSpPr>
            <a:spLocks/>
          </p:cNvSpPr>
          <p:nvPr/>
        </p:nvSpPr>
        <p:spPr bwMode="auto">
          <a:xfrm>
            <a:off x="4087813" y="4508500"/>
            <a:ext cx="71437" cy="66675"/>
          </a:xfrm>
          <a:custGeom>
            <a:avLst/>
            <a:gdLst>
              <a:gd name="T0" fmla="*/ 53136007 w 49"/>
              <a:gd name="T1" fmla="*/ 0 h 49"/>
              <a:gd name="T2" fmla="*/ 104147857 w 49"/>
              <a:gd name="T3" fmla="*/ 44436846 h 49"/>
              <a:gd name="T4" fmla="*/ 53136007 w 49"/>
              <a:gd name="T5" fmla="*/ 90725625 h 49"/>
              <a:gd name="T6" fmla="*/ 0 w 49"/>
              <a:gd name="T7" fmla="*/ 44436846 h 49"/>
              <a:gd name="T8" fmla="*/ 53136007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7" name="Freeform 87"/>
          <p:cNvSpPr>
            <a:spLocks/>
          </p:cNvSpPr>
          <p:nvPr/>
        </p:nvSpPr>
        <p:spPr bwMode="auto">
          <a:xfrm>
            <a:off x="4171950" y="4433888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2345071 h 49"/>
              <a:gd name="T4" fmla="*/ 55525826 w 49"/>
              <a:gd name="T5" fmla="*/ 86455461 h 49"/>
              <a:gd name="T6" fmla="*/ 0 w 49"/>
              <a:gd name="T7" fmla="*/ 42345071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8" name="Freeform 88"/>
          <p:cNvSpPr>
            <a:spLocks/>
          </p:cNvSpPr>
          <p:nvPr/>
        </p:nvSpPr>
        <p:spPr bwMode="auto">
          <a:xfrm>
            <a:off x="4356100" y="4410075"/>
            <a:ext cx="73025" cy="65088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4111067 h 49"/>
              <a:gd name="T4" fmla="*/ 53303779 w 49"/>
              <a:gd name="T5" fmla="*/ 86458117 h 49"/>
              <a:gd name="T6" fmla="*/ 0 w 49"/>
              <a:gd name="T7" fmla="*/ 44111067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29" name="Freeform 89"/>
          <p:cNvSpPr>
            <a:spLocks/>
          </p:cNvSpPr>
          <p:nvPr/>
        </p:nvSpPr>
        <p:spPr bwMode="auto">
          <a:xfrm>
            <a:off x="4537075" y="4367213"/>
            <a:ext cx="74613" cy="66675"/>
          </a:xfrm>
          <a:custGeom>
            <a:avLst/>
            <a:gdLst>
              <a:gd name="T0" fmla="*/ 57966687 w 49"/>
              <a:gd name="T1" fmla="*/ 0 h 49"/>
              <a:gd name="T2" fmla="*/ 113614281 w 49"/>
              <a:gd name="T3" fmla="*/ 44436846 h 49"/>
              <a:gd name="T4" fmla="*/ 57966687 w 49"/>
              <a:gd name="T5" fmla="*/ 90725625 h 49"/>
              <a:gd name="T6" fmla="*/ 0 w 49"/>
              <a:gd name="T7" fmla="*/ 44436846 h 49"/>
              <a:gd name="T8" fmla="*/ 57966687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0" name="Freeform 90"/>
          <p:cNvSpPr>
            <a:spLocks/>
          </p:cNvSpPr>
          <p:nvPr/>
        </p:nvSpPr>
        <p:spPr bwMode="auto">
          <a:xfrm>
            <a:off x="4562475" y="4214813"/>
            <a:ext cx="71438" cy="65087"/>
          </a:xfrm>
          <a:custGeom>
            <a:avLst/>
            <a:gdLst>
              <a:gd name="T0" fmla="*/ 53138209 w 49"/>
              <a:gd name="T1" fmla="*/ 0 h 49"/>
              <a:gd name="T2" fmla="*/ 104150772 w 49"/>
              <a:gd name="T3" fmla="*/ 42345071 h 49"/>
              <a:gd name="T4" fmla="*/ 53138209 w 49"/>
              <a:gd name="T5" fmla="*/ 86455461 h 49"/>
              <a:gd name="T6" fmla="*/ 0 w 49"/>
              <a:gd name="T7" fmla="*/ 42345071 h 49"/>
              <a:gd name="T8" fmla="*/ 5313820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1" name="Freeform 91"/>
          <p:cNvSpPr>
            <a:spLocks/>
          </p:cNvSpPr>
          <p:nvPr/>
        </p:nvSpPr>
        <p:spPr bwMode="auto">
          <a:xfrm>
            <a:off x="4549775" y="4127500"/>
            <a:ext cx="73025" cy="65088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4111067 h 49"/>
              <a:gd name="T4" fmla="*/ 55525826 w 49"/>
              <a:gd name="T5" fmla="*/ 86458117 h 49"/>
              <a:gd name="T6" fmla="*/ 0 w 49"/>
              <a:gd name="T7" fmla="*/ 44111067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2" name="Freeform 92"/>
          <p:cNvSpPr>
            <a:spLocks/>
          </p:cNvSpPr>
          <p:nvPr/>
        </p:nvSpPr>
        <p:spPr bwMode="auto">
          <a:xfrm>
            <a:off x="4464050" y="4127500"/>
            <a:ext cx="73025" cy="65088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4111067 h 49"/>
              <a:gd name="T4" fmla="*/ 55525826 w 49"/>
              <a:gd name="T5" fmla="*/ 86458117 h 49"/>
              <a:gd name="T6" fmla="*/ 0 w 49"/>
              <a:gd name="T7" fmla="*/ 44111067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3" name="Freeform 93"/>
          <p:cNvSpPr>
            <a:spLocks/>
          </p:cNvSpPr>
          <p:nvPr/>
        </p:nvSpPr>
        <p:spPr bwMode="auto">
          <a:xfrm>
            <a:off x="4830763" y="4291013"/>
            <a:ext cx="73025" cy="65087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2345071 h 49"/>
              <a:gd name="T4" fmla="*/ 53303779 w 49"/>
              <a:gd name="T5" fmla="*/ 86455461 h 49"/>
              <a:gd name="T6" fmla="*/ 0 w 49"/>
              <a:gd name="T7" fmla="*/ 42345071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4" name="Freeform 94"/>
          <p:cNvSpPr>
            <a:spLocks/>
          </p:cNvSpPr>
          <p:nvPr/>
        </p:nvSpPr>
        <p:spPr bwMode="auto">
          <a:xfrm>
            <a:off x="4586288" y="3876675"/>
            <a:ext cx="74612" cy="65088"/>
          </a:xfrm>
          <a:custGeom>
            <a:avLst/>
            <a:gdLst>
              <a:gd name="T0" fmla="*/ 55646848 w 49"/>
              <a:gd name="T1" fmla="*/ 0 h 49"/>
              <a:gd name="T2" fmla="*/ 113611236 w 49"/>
              <a:gd name="T3" fmla="*/ 42347050 h 49"/>
              <a:gd name="T4" fmla="*/ 55646848 w 49"/>
              <a:gd name="T5" fmla="*/ 86458117 h 49"/>
              <a:gd name="T6" fmla="*/ 0 w 49"/>
              <a:gd name="T7" fmla="*/ 42347050 h 49"/>
              <a:gd name="T8" fmla="*/ 5564684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5" name="Freeform 95"/>
          <p:cNvSpPr>
            <a:spLocks/>
          </p:cNvSpPr>
          <p:nvPr/>
        </p:nvSpPr>
        <p:spPr bwMode="auto">
          <a:xfrm>
            <a:off x="4403725" y="4214813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2345071 h 49"/>
              <a:gd name="T4" fmla="*/ 55525826 w 49"/>
              <a:gd name="T5" fmla="*/ 86455461 h 49"/>
              <a:gd name="T6" fmla="*/ 0 w 49"/>
              <a:gd name="T7" fmla="*/ 42345071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6" name="Freeform 96"/>
          <p:cNvSpPr>
            <a:spLocks/>
          </p:cNvSpPr>
          <p:nvPr/>
        </p:nvSpPr>
        <p:spPr bwMode="auto">
          <a:xfrm>
            <a:off x="4159250" y="4322763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4110390 h 49"/>
              <a:gd name="T4" fmla="*/ 55525826 w 49"/>
              <a:gd name="T5" fmla="*/ 86455461 h 49"/>
              <a:gd name="T6" fmla="*/ 0 w 49"/>
              <a:gd name="T7" fmla="*/ 44110390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7" name="Freeform 97"/>
          <p:cNvSpPr>
            <a:spLocks/>
          </p:cNvSpPr>
          <p:nvPr/>
        </p:nvSpPr>
        <p:spPr bwMode="auto">
          <a:xfrm>
            <a:off x="4073525" y="4149725"/>
            <a:ext cx="74613" cy="65088"/>
          </a:xfrm>
          <a:custGeom>
            <a:avLst/>
            <a:gdLst>
              <a:gd name="T0" fmla="*/ 57966687 w 49"/>
              <a:gd name="T1" fmla="*/ 0 h 49"/>
              <a:gd name="T2" fmla="*/ 113614281 w 49"/>
              <a:gd name="T3" fmla="*/ 42347050 h 49"/>
              <a:gd name="T4" fmla="*/ 57966687 w 49"/>
              <a:gd name="T5" fmla="*/ 86458117 h 49"/>
              <a:gd name="T6" fmla="*/ 0 w 49"/>
              <a:gd name="T7" fmla="*/ 42347050 h 49"/>
              <a:gd name="T8" fmla="*/ 57966687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8" name="Freeform 98"/>
          <p:cNvSpPr>
            <a:spLocks/>
          </p:cNvSpPr>
          <p:nvPr/>
        </p:nvSpPr>
        <p:spPr bwMode="auto">
          <a:xfrm>
            <a:off x="4171950" y="4246563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4110390 h 49"/>
              <a:gd name="T4" fmla="*/ 55525826 w 49"/>
              <a:gd name="T5" fmla="*/ 86455461 h 49"/>
              <a:gd name="T6" fmla="*/ 0 w 49"/>
              <a:gd name="T7" fmla="*/ 44110390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39" name="Freeform 99"/>
          <p:cNvSpPr>
            <a:spLocks/>
          </p:cNvSpPr>
          <p:nvPr/>
        </p:nvSpPr>
        <p:spPr bwMode="auto">
          <a:xfrm>
            <a:off x="4487863" y="4138613"/>
            <a:ext cx="74612" cy="65087"/>
          </a:xfrm>
          <a:custGeom>
            <a:avLst/>
            <a:gdLst>
              <a:gd name="T0" fmla="*/ 57964388 w 49"/>
              <a:gd name="T1" fmla="*/ 0 h 49"/>
              <a:gd name="T2" fmla="*/ 113611236 w 49"/>
              <a:gd name="T3" fmla="*/ 42345071 h 49"/>
              <a:gd name="T4" fmla="*/ 57964388 w 49"/>
              <a:gd name="T5" fmla="*/ 86455461 h 49"/>
              <a:gd name="T6" fmla="*/ 0 w 49"/>
              <a:gd name="T7" fmla="*/ 42345071 h 49"/>
              <a:gd name="T8" fmla="*/ 5796438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0" name="Freeform 100"/>
          <p:cNvSpPr>
            <a:spLocks/>
          </p:cNvSpPr>
          <p:nvPr/>
        </p:nvSpPr>
        <p:spPr bwMode="auto">
          <a:xfrm>
            <a:off x="4672013" y="4071938"/>
            <a:ext cx="73025" cy="66675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4436846 h 49"/>
              <a:gd name="T4" fmla="*/ 53303779 w 49"/>
              <a:gd name="T5" fmla="*/ 90725625 h 49"/>
              <a:gd name="T6" fmla="*/ 0 w 49"/>
              <a:gd name="T7" fmla="*/ 44436846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1" name="Freeform 101"/>
          <p:cNvSpPr>
            <a:spLocks/>
          </p:cNvSpPr>
          <p:nvPr/>
        </p:nvSpPr>
        <p:spPr bwMode="auto">
          <a:xfrm>
            <a:off x="4768850" y="4071938"/>
            <a:ext cx="73025" cy="66675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4436846 h 49"/>
              <a:gd name="T4" fmla="*/ 53303779 w 49"/>
              <a:gd name="T5" fmla="*/ 90725625 h 49"/>
              <a:gd name="T6" fmla="*/ 0 w 49"/>
              <a:gd name="T7" fmla="*/ 44436846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2" name="Freeform 102"/>
          <p:cNvSpPr>
            <a:spLocks/>
          </p:cNvSpPr>
          <p:nvPr/>
        </p:nvSpPr>
        <p:spPr bwMode="auto">
          <a:xfrm>
            <a:off x="4976813" y="3973513"/>
            <a:ext cx="71437" cy="65087"/>
          </a:xfrm>
          <a:custGeom>
            <a:avLst/>
            <a:gdLst>
              <a:gd name="T0" fmla="*/ 53159546 w 48"/>
              <a:gd name="T1" fmla="*/ 0 h 49"/>
              <a:gd name="T2" fmla="*/ 106317604 w 48"/>
              <a:gd name="T3" fmla="*/ 44110390 h 49"/>
              <a:gd name="T4" fmla="*/ 53159546 w 48"/>
              <a:gd name="T5" fmla="*/ 86455461 h 49"/>
              <a:gd name="T6" fmla="*/ 0 w 48"/>
              <a:gd name="T7" fmla="*/ 44110390 h 49"/>
              <a:gd name="T8" fmla="*/ 53159546 w 48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49"/>
              <a:gd name="T17" fmla="*/ 48 w 48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49">
                <a:moveTo>
                  <a:pt x="24" y="0"/>
                </a:moveTo>
                <a:lnTo>
                  <a:pt x="48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3" name="Freeform 103"/>
          <p:cNvSpPr>
            <a:spLocks/>
          </p:cNvSpPr>
          <p:nvPr/>
        </p:nvSpPr>
        <p:spPr bwMode="auto">
          <a:xfrm>
            <a:off x="5110163" y="3973513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4110390 h 49"/>
              <a:gd name="T4" fmla="*/ 55525826 w 49"/>
              <a:gd name="T5" fmla="*/ 86455461 h 49"/>
              <a:gd name="T6" fmla="*/ 0 w 49"/>
              <a:gd name="T7" fmla="*/ 44110390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4" name="Freeform 104"/>
          <p:cNvSpPr>
            <a:spLocks/>
          </p:cNvSpPr>
          <p:nvPr/>
        </p:nvSpPr>
        <p:spPr bwMode="auto">
          <a:xfrm>
            <a:off x="5243513" y="3908425"/>
            <a:ext cx="74612" cy="65088"/>
          </a:xfrm>
          <a:custGeom>
            <a:avLst/>
            <a:gdLst>
              <a:gd name="T0" fmla="*/ 55646848 w 49"/>
              <a:gd name="T1" fmla="*/ 0 h 49"/>
              <a:gd name="T2" fmla="*/ 113611236 w 49"/>
              <a:gd name="T3" fmla="*/ 44111067 h 49"/>
              <a:gd name="T4" fmla="*/ 55646848 w 49"/>
              <a:gd name="T5" fmla="*/ 86458117 h 49"/>
              <a:gd name="T6" fmla="*/ 0 w 49"/>
              <a:gd name="T7" fmla="*/ 44111067 h 49"/>
              <a:gd name="T8" fmla="*/ 5564684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5" name="Freeform 105"/>
          <p:cNvSpPr>
            <a:spLocks/>
          </p:cNvSpPr>
          <p:nvPr/>
        </p:nvSpPr>
        <p:spPr bwMode="auto">
          <a:xfrm>
            <a:off x="5294313" y="3887788"/>
            <a:ext cx="71437" cy="65087"/>
          </a:xfrm>
          <a:custGeom>
            <a:avLst/>
            <a:gdLst>
              <a:gd name="T0" fmla="*/ 53159546 w 48"/>
              <a:gd name="T1" fmla="*/ 0 h 49"/>
              <a:gd name="T2" fmla="*/ 106317604 w 48"/>
              <a:gd name="T3" fmla="*/ 44110390 h 49"/>
              <a:gd name="T4" fmla="*/ 53159546 w 48"/>
              <a:gd name="T5" fmla="*/ 86455461 h 49"/>
              <a:gd name="T6" fmla="*/ 0 w 48"/>
              <a:gd name="T7" fmla="*/ 44110390 h 49"/>
              <a:gd name="T8" fmla="*/ 53159546 w 48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49"/>
              <a:gd name="T17" fmla="*/ 48 w 48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49">
                <a:moveTo>
                  <a:pt x="24" y="0"/>
                </a:moveTo>
                <a:lnTo>
                  <a:pt x="48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6" name="Freeform 106"/>
          <p:cNvSpPr>
            <a:spLocks/>
          </p:cNvSpPr>
          <p:nvPr/>
        </p:nvSpPr>
        <p:spPr bwMode="auto">
          <a:xfrm>
            <a:off x="5256213" y="3832225"/>
            <a:ext cx="73025" cy="65088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4111067 h 49"/>
              <a:gd name="T4" fmla="*/ 55525826 w 49"/>
              <a:gd name="T5" fmla="*/ 86458117 h 49"/>
              <a:gd name="T6" fmla="*/ 0 w 49"/>
              <a:gd name="T7" fmla="*/ 44111067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7" name="Freeform 107"/>
          <p:cNvSpPr>
            <a:spLocks/>
          </p:cNvSpPr>
          <p:nvPr/>
        </p:nvSpPr>
        <p:spPr bwMode="auto">
          <a:xfrm>
            <a:off x="5365750" y="3995738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2345071 h 49"/>
              <a:gd name="T4" fmla="*/ 55525826 w 49"/>
              <a:gd name="T5" fmla="*/ 86455461 h 49"/>
              <a:gd name="T6" fmla="*/ 0 w 49"/>
              <a:gd name="T7" fmla="*/ 42345071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8" name="Freeform 108"/>
          <p:cNvSpPr>
            <a:spLocks/>
          </p:cNvSpPr>
          <p:nvPr/>
        </p:nvSpPr>
        <p:spPr bwMode="auto">
          <a:xfrm>
            <a:off x="5414963" y="3887788"/>
            <a:ext cx="73025" cy="65087"/>
          </a:xfrm>
          <a:custGeom>
            <a:avLst/>
            <a:gdLst>
              <a:gd name="T0" fmla="*/ 55525826 w 49"/>
              <a:gd name="T1" fmla="*/ 0 h 49"/>
              <a:gd name="T2" fmla="*/ 108829605 w 49"/>
              <a:gd name="T3" fmla="*/ 44110390 h 49"/>
              <a:gd name="T4" fmla="*/ 55525826 w 49"/>
              <a:gd name="T5" fmla="*/ 86455461 h 49"/>
              <a:gd name="T6" fmla="*/ 0 w 49"/>
              <a:gd name="T7" fmla="*/ 44110390 h 49"/>
              <a:gd name="T8" fmla="*/ 55525826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49" name="Freeform 109"/>
          <p:cNvSpPr>
            <a:spLocks/>
          </p:cNvSpPr>
          <p:nvPr/>
        </p:nvSpPr>
        <p:spPr bwMode="auto">
          <a:xfrm>
            <a:off x="5329238" y="3876675"/>
            <a:ext cx="73025" cy="65088"/>
          </a:xfrm>
          <a:custGeom>
            <a:avLst/>
            <a:gdLst>
              <a:gd name="T0" fmla="*/ 53303779 w 49"/>
              <a:gd name="T1" fmla="*/ 0 h 49"/>
              <a:gd name="T2" fmla="*/ 108829605 w 49"/>
              <a:gd name="T3" fmla="*/ 42347050 h 49"/>
              <a:gd name="T4" fmla="*/ 53303779 w 49"/>
              <a:gd name="T5" fmla="*/ 86458117 h 49"/>
              <a:gd name="T6" fmla="*/ 0 w 49"/>
              <a:gd name="T7" fmla="*/ 42347050 h 49"/>
              <a:gd name="T8" fmla="*/ 53303779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0" name="Freeform 110"/>
          <p:cNvSpPr>
            <a:spLocks/>
          </p:cNvSpPr>
          <p:nvPr/>
        </p:nvSpPr>
        <p:spPr bwMode="auto">
          <a:xfrm>
            <a:off x="5754688" y="3865563"/>
            <a:ext cx="74612" cy="65087"/>
          </a:xfrm>
          <a:custGeom>
            <a:avLst/>
            <a:gdLst>
              <a:gd name="T0" fmla="*/ 57964388 w 49"/>
              <a:gd name="T1" fmla="*/ 0 h 49"/>
              <a:gd name="T2" fmla="*/ 113611236 w 49"/>
              <a:gd name="T3" fmla="*/ 42345071 h 49"/>
              <a:gd name="T4" fmla="*/ 57964388 w 49"/>
              <a:gd name="T5" fmla="*/ 86455461 h 49"/>
              <a:gd name="T6" fmla="*/ 0 w 49"/>
              <a:gd name="T7" fmla="*/ 42345071 h 49"/>
              <a:gd name="T8" fmla="*/ 57964388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4"/>
                </a:lnTo>
                <a:lnTo>
                  <a:pt x="25" y="49"/>
                </a:lnTo>
                <a:lnTo>
                  <a:pt x="0" y="24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1" name="Freeform 111"/>
          <p:cNvSpPr>
            <a:spLocks/>
          </p:cNvSpPr>
          <p:nvPr/>
        </p:nvSpPr>
        <p:spPr bwMode="auto">
          <a:xfrm>
            <a:off x="6086475" y="3722688"/>
            <a:ext cx="69850" cy="66675"/>
          </a:xfrm>
          <a:custGeom>
            <a:avLst/>
            <a:gdLst>
              <a:gd name="T0" fmla="*/ 50823151 w 48"/>
              <a:gd name="T1" fmla="*/ 0 h 49"/>
              <a:gd name="T2" fmla="*/ 101646302 w 48"/>
              <a:gd name="T3" fmla="*/ 44436846 h 49"/>
              <a:gd name="T4" fmla="*/ 50823151 w 48"/>
              <a:gd name="T5" fmla="*/ 90725625 h 49"/>
              <a:gd name="T6" fmla="*/ 0 w 48"/>
              <a:gd name="T7" fmla="*/ 44436846 h 49"/>
              <a:gd name="T8" fmla="*/ 50823151 w 48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49"/>
              <a:gd name="T17" fmla="*/ 48 w 48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49">
                <a:moveTo>
                  <a:pt x="24" y="0"/>
                </a:moveTo>
                <a:lnTo>
                  <a:pt x="48" y="24"/>
                </a:lnTo>
                <a:lnTo>
                  <a:pt x="24" y="49"/>
                </a:lnTo>
                <a:lnTo>
                  <a:pt x="0" y="24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2" name="Freeform 112"/>
          <p:cNvSpPr>
            <a:spLocks/>
          </p:cNvSpPr>
          <p:nvPr/>
        </p:nvSpPr>
        <p:spPr bwMode="auto">
          <a:xfrm>
            <a:off x="6156325" y="3603625"/>
            <a:ext cx="74613" cy="65088"/>
          </a:xfrm>
          <a:custGeom>
            <a:avLst/>
            <a:gdLst>
              <a:gd name="T0" fmla="*/ 57966687 w 49"/>
              <a:gd name="T1" fmla="*/ 0 h 49"/>
              <a:gd name="T2" fmla="*/ 113614281 w 49"/>
              <a:gd name="T3" fmla="*/ 44111067 h 49"/>
              <a:gd name="T4" fmla="*/ 57966687 w 49"/>
              <a:gd name="T5" fmla="*/ 86458117 h 49"/>
              <a:gd name="T6" fmla="*/ 0 w 49"/>
              <a:gd name="T7" fmla="*/ 44111067 h 49"/>
              <a:gd name="T8" fmla="*/ 57966687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5" y="0"/>
                </a:moveTo>
                <a:lnTo>
                  <a:pt x="49" y="25"/>
                </a:lnTo>
                <a:lnTo>
                  <a:pt x="25" y="49"/>
                </a:lnTo>
                <a:lnTo>
                  <a:pt x="0" y="25"/>
                </a:lnTo>
                <a:lnTo>
                  <a:pt x="25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3" name="Freeform 113"/>
          <p:cNvSpPr>
            <a:spLocks/>
          </p:cNvSpPr>
          <p:nvPr/>
        </p:nvSpPr>
        <p:spPr bwMode="auto">
          <a:xfrm>
            <a:off x="6207125" y="3624263"/>
            <a:ext cx="71438" cy="65087"/>
          </a:xfrm>
          <a:custGeom>
            <a:avLst/>
            <a:gdLst>
              <a:gd name="T0" fmla="*/ 51012564 w 49"/>
              <a:gd name="T1" fmla="*/ 0 h 49"/>
              <a:gd name="T2" fmla="*/ 104150772 w 49"/>
              <a:gd name="T3" fmla="*/ 44110390 h 49"/>
              <a:gd name="T4" fmla="*/ 51012564 w 49"/>
              <a:gd name="T5" fmla="*/ 86455461 h 49"/>
              <a:gd name="T6" fmla="*/ 0 w 49"/>
              <a:gd name="T7" fmla="*/ 44110390 h 49"/>
              <a:gd name="T8" fmla="*/ 51012564 w 49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"/>
              <a:gd name="T16" fmla="*/ 0 h 49"/>
              <a:gd name="T17" fmla="*/ 49 w 49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" h="49">
                <a:moveTo>
                  <a:pt x="24" y="0"/>
                </a:moveTo>
                <a:lnTo>
                  <a:pt x="49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4" name="Freeform 114"/>
          <p:cNvSpPr>
            <a:spLocks/>
          </p:cNvSpPr>
          <p:nvPr/>
        </p:nvSpPr>
        <p:spPr bwMode="auto">
          <a:xfrm>
            <a:off x="3259138" y="4049713"/>
            <a:ext cx="2363787" cy="1265237"/>
          </a:xfrm>
          <a:custGeom>
            <a:avLst/>
            <a:gdLst>
              <a:gd name="T0" fmla="*/ 2147483647 w 1582"/>
              <a:gd name="T1" fmla="*/ 0 h 946"/>
              <a:gd name="T2" fmla="*/ 2147483647 w 1582"/>
              <a:gd name="T3" fmla="*/ 248643145 h 946"/>
              <a:gd name="T4" fmla="*/ 2147483647 w 1582"/>
              <a:gd name="T5" fmla="*/ 291574268 h 946"/>
              <a:gd name="T6" fmla="*/ 2147483647 w 1582"/>
              <a:gd name="T7" fmla="*/ 715519610 h 946"/>
              <a:gd name="T8" fmla="*/ 1837399128 w 1582"/>
              <a:gd name="T9" fmla="*/ 948063751 h 946"/>
              <a:gd name="T10" fmla="*/ 855072305 w 1582"/>
              <a:gd name="T11" fmla="*/ 1050025001 h 946"/>
              <a:gd name="T12" fmla="*/ 964466933 w 1582"/>
              <a:gd name="T13" fmla="*/ 1372009093 h 946"/>
              <a:gd name="T14" fmla="*/ 491164159 w 1582"/>
              <a:gd name="T15" fmla="*/ 1066124005 h 946"/>
              <a:gd name="T16" fmla="*/ 437582994 w 1582"/>
              <a:gd name="T17" fmla="*/ 1473970343 h 946"/>
              <a:gd name="T18" fmla="*/ 582698896 w 1582"/>
              <a:gd name="T19" fmla="*/ 1445350041 h 946"/>
              <a:gd name="T20" fmla="*/ 564839006 w 1582"/>
              <a:gd name="T21" fmla="*/ 1386318576 h 946"/>
              <a:gd name="T22" fmla="*/ 399629421 w 1582"/>
              <a:gd name="T23" fmla="*/ 1327288449 h 946"/>
              <a:gd name="T24" fmla="*/ 455442884 w 1582"/>
              <a:gd name="T25" fmla="*/ 1284357326 h 946"/>
              <a:gd name="T26" fmla="*/ 946607043 w 1582"/>
              <a:gd name="T27" fmla="*/ 1284357326 h 946"/>
              <a:gd name="T28" fmla="*/ 654141445 w 1582"/>
              <a:gd name="T29" fmla="*/ 1168085255 h 946"/>
              <a:gd name="T30" fmla="*/ 727814799 w 1582"/>
              <a:gd name="T31" fmla="*/ 1182396076 h 946"/>
              <a:gd name="T32" fmla="*/ 546977622 w 1582"/>
              <a:gd name="T33" fmla="*/ 1050025001 h 946"/>
              <a:gd name="T34" fmla="*/ 855072305 w 1582"/>
              <a:gd name="T35" fmla="*/ 758450733 h 946"/>
              <a:gd name="T36" fmla="*/ 692095019 w 1582"/>
              <a:gd name="T37" fmla="*/ 1372009093 h 946"/>
              <a:gd name="T38" fmla="*/ 526885433 w 1582"/>
              <a:gd name="T39" fmla="*/ 1123365948 h 946"/>
              <a:gd name="T40" fmla="*/ 254512024 w 1582"/>
              <a:gd name="T41" fmla="*/ 1618862717 h 946"/>
              <a:gd name="T42" fmla="*/ 127256012 w 1582"/>
              <a:gd name="T43" fmla="*/ 1488281164 h 946"/>
              <a:gd name="T44" fmla="*/ 35721274 w 1582"/>
              <a:gd name="T45" fmla="*/ 1386318576 h 946"/>
              <a:gd name="T46" fmla="*/ 0 w 1582"/>
              <a:gd name="T47" fmla="*/ 1692203664 h 94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582"/>
              <a:gd name="T73" fmla="*/ 0 h 946"/>
              <a:gd name="T74" fmla="*/ 1582 w 1582"/>
              <a:gd name="T75" fmla="*/ 946 h 94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582" h="946">
                <a:moveTo>
                  <a:pt x="1582" y="0"/>
                </a:moveTo>
                <a:lnTo>
                  <a:pt x="1459" y="139"/>
                </a:lnTo>
                <a:lnTo>
                  <a:pt x="1272" y="163"/>
                </a:lnTo>
                <a:lnTo>
                  <a:pt x="1019" y="400"/>
                </a:lnTo>
                <a:lnTo>
                  <a:pt x="823" y="530"/>
                </a:lnTo>
                <a:lnTo>
                  <a:pt x="383" y="587"/>
                </a:lnTo>
                <a:lnTo>
                  <a:pt x="432" y="767"/>
                </a:lnTo>
                <a:lnTo>
                  <a:pt x="220" y="596"/>
                </a:lnTo>
                <a:lnTo>
                  <a:pt x="196" y="824"/>
                </a:lnTo>
                <a:lnTo>
                  <a:pt x="261" y="808"/>
                </a:lnTo>
                <a:lnTo>
                  <a:pt x="253" y="775"/>
                </a:lnTo>
                <a:lnTo>
                  <a:pt x="179" y="742"/>
                </a:lnTo>
                <a:lnTo>
                  <a:pt x="204" y="718"/>
                </a:lnTo>
                <a:lnTo>
                  <a:pt x="424" y="718"/>
                </a:lnTo>
                <a:lnTo>
                  <a:pt x="293" y="653"/>
                </a:lnTo>
                <a:lnTo>
                  <a:pt x="326" y="661"/>
                </a:lnTo>
                <a:lnTo>
                  <a:pt x="245" y="587"/>
                </a:lnTo>
                <a:lnTo>
                  <a:pt x="383" y="424"/>
                </a:lnTo>
                <a:lnTo>
                  <a:pt x="310" y="767"/>
                </a:lnTo>
                <a:lnTo>
                  <a:pt x="236" y="628"/>
                </a:lnTo>
                <a:lnTo>
                  <a:pt x="114" y="905"/>
                </a:lnTo>
                <a:lnTo>
                  <a:pt x="57" y="832"/>
                </a:lnTo>
                <a:lnTo>
                  <a:pt x="16" y="775"/>
                </a:lnTo>
                <a:lnTo>
                  <a:pt x="0" y="946"/>
                </a:lnTo>
              </a:path>
            </a:pathLst>
          </a:cu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5" name="Freeform 115"/>
          <p:cNvSpPr>
            <a:spLocks/>
          </p:cNvSpPr>
          <p:nvPr/>
        </p:nvSpPr>
        <p:spPr bwMode="auto">
          <a:xfrm>
            <a:off x="5573713" y="4006850"/>
            <a:ext cx="96837" cy="87313"/>
          </a:xfrm>
          <a:custGeom>
            <a:avLst/>
            <a:gdLst>
              <a:gd name="T0" fmla="*/ 73243037 w 65"/>
              <a:gd name="T1" fmla="*/ 0 h 65"/>
              <a:gd name="T2" fmla="*/ 144267763 w 65"/>
              <a:gd name="T3" fmla="*/ 57740759 h 65"/>
              <a:gd name="T4" fmla="*/ 73243037 w 65"/>
              <a:gd name="T5" fmla="*/ 117285538 h 65"/>
              <a:gd name="T6" fmla="*/ 0 w 65"/>
              <a:gd name="T7" fmla="*/ 57740759 h 65"/>
              <a:gd name="T8" fmla="*/ 73243037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3" y="0"/>
                </a:moveTo>
                <a:lnTo>
                  <a:pt x="65" y="32"/>
                </a:lnTo>
                <a:lnTo>
                  <a:pt x="33" y="65"/>
                </a:lnTo>
                <a:lnTo>
                  <a:pt x="0" y="32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6" name="Line 116"/>
          <p:cNvSpPr>
            <a:spLocks noChangeShapeType="1"/>
          </p:cNvSpPr>
          <p:nvPr/>
        </p:nvSpPr>
        <p:spPr bwMode="auto">
          <a:xfrm>
            <a:off x="5622925" y="4006850"/>
            <a:ext cx="0" cy="87313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7" name="Line 117"/>
          <p:cNvSpPr>
            <a:spLocks noChangeShapeType="1"/>
          </p:cNvSpPr>
          <p:nvPr/>
        </p:nvSpPr>
        <p:spPr bwMode="auto">
          <a:xfrm>
            <a:off x="5573713" y="4049713"/>
            <a:ext cx="96837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8" name="Freeform 118"/>
          <p:cNvSpPr>
            <a:spLocks/>
          </p:cNvSpPr>
          <p:nvPr/>
        </p:nvSpPr>
        <p:spPr bwMode="auto">
          <a:xfrm>
            <a:off x="5391150" y="4192588"/>
            <a:ext cx="96838" cy="87312"/>
          </a:xfrm>
          <a:custGeom>
            <a:avLst/>
            <a:gdLst>
              <a:gd name="T0" fmla="*/ 71025459 w 65"/>
              <a:gd name="T1" fmla="*/ 0 h 66"/>
              <a:gd name="T2" fmla="*/ 144270742 w 65"/>
              <a:gd name="T3" fmla="*/ 57752919 h 66"/>
              <a:gd name="T4" fmla="*/ 71025459 w 65"/>
              <a:gd name="T5" fmla="*/ 115505839 h 66"/>
              <a:gd name="T6" fmla="*/ 0 w 65"/>
              <a:gd name="T7" fmla="*/ 57752919 h 66"/>
              <a:gd name="T8" fmla="*/ 71025459 w 65"/>
              <a:gd name="T9" fmla="*/ 0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6"/>
              <a:gd name="T17" fmla="*/ 65 w 65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6">
                <a:moveTo>
                  <a:pt x="32" y="0"/>
                </a:moveTo>
                <a:lnTo>
                  <a:pt x="65" y="33"/>
                </a:lnTo>
                <a:lnTo>
                  <a:pt x="32" y="66"/>
                </a:lnTo>
                <a:lnTo>
                  <a:pt x="0" y="33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59" name="Line 119"/>
          <p:cNvSpPr>
            <a:spLocks noChangeShapeType="1"/>
          </p:cNvSpPr>
          <p:nvPr/>
        </p:nvSpPr>
        <p:spPr bwMode="auto">
          <a:xfrm>
            <a:off x="5438775" y="4192588"/>
            <a:ext cx="1588" cy="87312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0" name="Line 120"/>
          <p:cNvSpPr>
            <a:spLocks noChangeShapeType="1"/>
          </p:cNvSpPr>
          <p:nvPr/>
        </p:nvSpPr>
        <p:spPr bwMode="auto">
          <a:xfrm>
            <a:off x="5391150" y="4235450"/>
            <a:ext cx="96838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1" name="Freeform 121"/>
          <p:cNvSpPr>
            <a:spLocks/>
          </p:cNvSpPr>
          <p:nvPr/>
        </p:nvSpPr>
        <p:spPr bwMode="auto">
          <a:xfrm>
            <a:off x="5110163" y="4225925"/>
            <a:ext cx="96837" cy="85725"/>
          </a:xfrm>
          <a:custGeom>
            <a:avLst/>
            <a:gdLst>
              <a:gd name="T0" fmla="*/ 73243037 w 65"/>
              <a:gd name="T1" fmla="*/ 0 h 65"/>
              <a:gd name="T2" fmla="*/ 144267763 w 65"/>
              <a:gd name="T3" fmla="*/ 55659264 h 65"/>
              <a:gd name="T4" fmla="*/ 73243037 w 65"/>
              <a:gd name="T5" fmla="*/ 113058087 h 65"/>
              <a:gd name="T6" fmla="*/ 0 w 65"/>
              <a:gd name="T7" fmla="*/ 55659264 h 65"/>
              <a:gd name="T8" fmla="*/ 73243037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3" y="0"/>
                </a:moveTo>
                <a:lnTo>
                  <a:pt x="65" y="32"/>
                </a:lnTo>
                <a:lnTo>
                  <a:pt x="33" y="65"/>
                </a:lnTo>
                <a:lnTo>
                  <a:pt x="0" y="32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2" name="Line 122"/>
          <p:cNvSpPr>
            <a:spLocks noChangeShapeType="1"/>
          </p:cNvSpPr>
          <p:nvPr/>
        </p:nvSpPr>
        <p:spPr bwMode="auto">
          <a:xfrm>
            <a:off x="5159375" y="4225925"/>
            <a:ext cx="0" cy="8572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3" name="Line 123"/>
          <p:cNvSpPr>
            <a:spLocks noChangeShapeType="1"/>
          </p:cNvSpPr>
          <p:nvPr/>
        </p:nvSpPr>
        <p:spPr bwMode="auto">
          <a:xfrm>
            <a:off x="5110163" y="4267200"/>
            <a:ext cx="96837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4" name="Freeform 124"/>
          <p:cNvSpPr>
            <a:spLocks/>
          </p:cNvSpPr>
          <p:nvPr/>
        </p:nvSpPr>
        <p:spPr bwMode="auto">
          <a:xfrm>
            <a:off x="4733925" y="4540250"/>
            <a:ext cx="96838" cy="87313"/>
          </a:xfrm>
          <a:custGeom>
            <a:avLst/>
            <a:gdLst>
              <a:gd name="T0" fmla="*/ 71025459 w 65"/>
              <a:gd name="T1" fmla="*/ 0 h 65"/>
              <a:gd name="T2" fmla="*/ 144270742 w 65"/>
              <a:gd name="T3" fmla="*/ 59544779 h 65"/>
              <a:gd name="T4" fmla="*/ 71025459 w 65"/>
              <a:gd name="T5" fmla="*/ 117285538 h 65"/>
              <a:gd name="T6" fmla="*/ 0 w 65"/>
              <a:gd name="T7" fmla="*/ 59544779 h 65"/>
              <a:gd name="T8" fmla="*/ 71025459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2" y="0"/>
                </a:moveTo>
                <a:lnTo>
                  <a:pt x="65" y="33"/>
                </a:lnTo>
                <a:lnTo>
                  <a:pt x="32" y="65"/>
                </a:lnTo>
                <a:lnTo>
                  <a:pt x="0" y="33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5" name="Line 125"/>
          <p:cNvSpPr>
            <a:spLocks noChangeShapeType="1"/>
          </p:cNvSpPr>
          <p:nvPr/>
        </p:nvSpPr>
        <p:spPr bwMode="auto">
          <a:xfrm>
            <a:off x="4781550" y="4540250"/>
            <a:ext cx="1588" cy="87313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6" name="Line 126"/>
          <p:cNvSpPr>
            <a:spLocks noChangeShapeType="1"/>
          </p:cNvSpPr>
          <p:nvPr/>
        </p:nvSpPr>
        <p:spPr bwMode="auto">
          <a:xfrm>
            <a:off x="4733925" y="4584700"/>
            <a:ext cx="96838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7" name="Freeform 127"/>
          <p:cNvSpPr>
            <a:spLocks/>
          </p:cNvSpPr>
          <p:nvPr/>
        </p:nvSpPr>
        <p:spPr bwMode="auto">
          <a:xfrm>
            <a:off x="4440238" y="4714875"/>
            <a:ext cx="96837" cy="88900"/>
          </a:xfrm>
          <a:custGeom>
            <a:avLst/>
            <a:gdLst>
              <a:gd name="T0" fmla="*/ 71024725 w 65"/>
              <a:gd name="T1" fmla="*/ 0 h 65"/>
              <a:gd name="T2" fmla="*/ 144267763 w 65"/>
              <a:gd name="T3" fmla="*/ 59858422 h 65"/>
              <a:gd name="T4" fmla="*/ 71024725 w 65"/>
              <a:gd name="T5" fmla="*/ 121587846 h 65"/>
              <a:gd name="T6" fmla="*/ 0 w 65"/>
              <a:gd name="T7" fmla="*/ 59858422 h 65"/>
              <a:gd name="T8" fmla="*/ 71024725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2" y="0"/>
                </a:moveTo>
                <a:lnTo>
                  <a:pt x="65" y="32"/>
                </a:lnTo>
                <a:lnTo>
                  <a:pt x="32" y="65"/>
                </a:lnTo>
                <a:lnTo>
                  <a:pt x="0" y="32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8" name="Line 128"/>
          <p:cNvSpPr>
            <a:spLocks noChangeShapeType="1"/>
          </p:cNvSpPr>
          <p:nvPr/>
        </p:nvSpPr>
        <p:spPr bwMode="auto">
          <a:xfrm>
            <a:off x="4487863" y="4714875"/>
            <a:ext cx="1587" cy="8890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69" name="Line 129"/>
          <p:cNvSpPr>
            <a:spLocks noChangeShapeType="1"/>
          </p:cNvSpPr>
          <p:nvPr/>
        </p:nvSpPr>
        <p:spPr bwMode="auto">
          <a:xfrm>
            <a:off x="4440238" y="4759325"/>
            <a:ext cx="96837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0" name="Freeform 130"/>
          <p:cNvSpPr>
            <a:spLocks/>
          </p:cNvSpPr>
          <p:nvPr/>
        </p:nvSpPr>
        <p:spPr bwMode="auto">
          <a:xfrm>
            <a:off x="3784600" y="4792663"/>
            <a:ext cx="95250" cy="87312"/>
          </a:xfrm>
          <a:custGeom>
            <a:avLst/>
            <a:gdLst>
              <a:gd name="T0" fmla="*/ 68714815 w 65"/>
              <a:gd name="T1" fmla="*/ 0 h 65"/>
              <a:gd name="T2" fmla="*/ 139577885 w 65"/>
              <a:gd name="T3" fmla="*/ 57738754 h 65"/>
              <a:gd name="T4" fmla="*/ 68714815 w 65"/>
              <a:gd name="T5" fmla="*/ 117282851 h 65"/>
              <a:gd name="T6" fmla="*/ 0 w 65"/>
              <a:gd name="T7" fmla="*/ 57738754 h 65"/>
              <a:gd name="T8" fmla="*/ 68714815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2" y="0"/>
                </a:moveTo>
                <a:lnTo>
                  <a:pt x="65" y="32"/>
                </a:lnTo>
                <a:lnTo>
                  <a:pt x="32" y="65"/>
                </a:lnTo>
                <a:lnTo>
                  <a:pt x="0" y="32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1" name="Line 131"/>
          <p:cNvSpPr>
            <a:spLocks noChangeShapeType="1"/>
          </p:cNvSpPr>
          <p:nvPr/>
        </p:nvSpPr>
        <p:spPr bwMode="auto">
          <a:xfrm>
            <a:off x="3832225" y="4792663"/>
            <a:ext cx="0" cy="87312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2" name="Line 132"/>
          <p:cNvSpPr>
            <a:spLocks noChangeShapeType="1"/>
          </p:cNvSpPr>
          <p:nvPr/>
        </p:nvSpPr>
        <p:spPr bwMode="auto">
          <a:xfrm>
            <a:off x="3784600" y="4835525"/>
            <a:ext cx="95250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3" name="Freeform 133"/>
          <p:cNvSpPr>
            <a:spLocks/>
          </p:cNvSpPr>
          <p:nvPr/>
        </p:nvSpPr>
        <p:spPr bwMode="auto">
          <a:xfrm>
            <a:off x="3854450" y="5030788"/>
            <a:ext cx="100013" cy="88900"/>
          </a:xfrm>
          <a:custGeom>
            <a:avLst/>
            <a:gdLst>
              <a:gd name="T0" fmla="*/ 75778032 w 66"/>
              <a:gd name="T1" fmla="*/ 0 h 65"/>
              <a:gd name="T2" fmla="*/ 151554548 w 66"/>
              <a:gd name="T3" fmla="*/ 61729425 h 65"/>
              <a:gd name="T4" fmla="*/ 75778032 w 66"/>
              <a:gd name="T5" fmla="*/ 121587846 h 65"/>
              <a:gd name="T6" fmla="*/ 0 w 66"/>
              <a:gd name="T7" fmla="*/ 61729425 h 65"/>
              <a:gd name="T8" fmla="*/ 75778032 w 66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65"/>
              <a:gd name="T17" fmla="*/ 66 w 66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65">
                <a:moveTo>
                  <a:pt x="33" y="0"/>
                </a:moveTo>
                <a:lnTo>
                  <a:pt x="66" y="33"/>
                </a:lnTo>
                <a:lnTo>
                  <a:pt x="33" y="65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4" name="Line 134"/>
          <p:cNvSpPr>
            <a:spLocks noChangeShapeType="1"/>
          </p:cNvSpPr>
          <p:nvPr/>
        </p:nvSpPr>
        <p:spPr bwMode="auto">
          <a:xfrm>
            <a:off x="3903663" y="5030788"/>
            <a:ext cx="1587" cy="8890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5" name="Line 135"/>
          <p:cNvSpPr>
            <a:spLocks noChangeShapeType="1"/>
          </p:cNvSpPr>
          <p:nvPr/>
        </p:nvSpPr>
        <p:spPr bwMode="auto">
          <a:xfrm>
            <a:off x="3854450" y="5076825"/>
            <a:ext cx="100013" cy="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6" name="Freeform 136"/>
          <p:cNvSpPr>
            <a:spLocks/>
          </p:cNvSpPr>
          <p:nvPr/>
        </p:nvSpPr>
        <p:spPr bwMode="auto">
          <a:xfrm>
            <a:off x="3540125" y="4803775"/>
            <a:ext cx="96838" cy="85725"/>
          </a:xfrm>
          <a:custGeom>
            <a:avLst/>
            <a:gdLst>
              <a:gd name="T0" fmla="*/ 71025459 w 65"/>
              <a:gd name="T1" fmla="*/ 0 h 65"/>
              <a:gd name="T2" fmla="*/ 144270742 w 65"/>
              <a:gd name="T3" fmla="*/ 57398822 h 65"/>
              <a:gd name="T4" fmla="*/ 71025459 w 65"/>
              <a:gd name="T5" fmla="*/ 113058087 h 65"/>
              <a:gd name="T6" fmla="*/ 0 w 65"/>
              <a:gd name="T7" fmla="*/ 57398822 h 65"/>
              <a:gd name="T8" fmla="*/ 71025459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2" y="0"/>
                </a:moveTo>
                <a:lnTo>
                  <a:pt x="65" y="33"/>
                </a:lnTo>
                <a:lnTo>
                  <a:pt x="32" y="65"/>
                </a:lnTo>
                <a:lnTo>
                  <a:pt x="0" y="33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7" name="Line 137"/>
          <p:cNvSpPr>
            <a:spLocks noChangeShapeType="1"/>
          </p:cNvSpPr>
          <p:nvPr/>
        </p:nvSpPr>
        <p:spPr bwMode="auto">
          <a:xfrm>
            <a:off x="3587750" y="4803775"/>
            <a:ext cx="1588" cy="8572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8" name="Line 138"/>
          <p:cNvSpPr>
            <a:spLocks noChangeShapeType="1"/>
          </p:cNvSpPr>
          <p:nvPr/>
        </p:nvSpPr>
        <p:spPr bwMode="auto">
          <a:xfrm>
            <a:off x="3540125" y="4848225"/>
            <a:ext cx="96838" cy="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79" name="Freeform 139"/>
          <p:cNvSpPr>
            <a:spLocks/>
          </p:cNvSpPr>
          <p:nvPr/>
        </p:nvSpPr>
        <p:spPr bwMode="auto">
          <a:xfrm>
            <a:off x="3502025" y="5108575"/>
            <a:ext cx="96838" cy="85725"/>
          </a:xfrm>
          <a:custGeom>
            <a:avLst/>
            <a:gdLst>
              <a:gd name="T0" fmla="*/ 73245284 w 65"/>
              <a:gd name="T1" fmla="*/ 0 h 65"/>
              <a:gd name="T2" fmla="*/ 144270742 w 65"/>
              <a:gd name="T3" fmla="*/ 57398822 h 65"/>
              <a:gd name="T4" fmla="*/ 73245284 w 65"/>
              <a:gd name="T5" fmla="*/ 113058087 h 65"/>
              <a:gd name="T6" fmla="*/ 0 w 65"/>
              <a:gd name="T7" fmla="*/ 57398822 h 65"/>
              <a:gd name="T8" fmla="*/ 73245284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3" y="0"/>
                </a:moveTo>
                <a:lnTo>
                  <a:pt x="65" y="33"/>
                </a:lnTo>
                <a:lnTo>
                  <a:pt x="33" y="65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0" name="Line 140"/>
          <p:cNvSpPr>
            <a:spLocks noChangeShapeType="1"/>
          </p:cNvSpPr>
          <p:nvPr/>
        </p:nvSpPr>
        <p:spPr bwMode="auto">
          <a:xfrm>
            <a:off x="3551238" y="5108575"/>
            <a:ext cx="1587" cy="8572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1" name="Line 141"/>
          <p:cNvSpPr>
            <a:spLocks noChangeShapeType="1"/>
          </p:cNvSpPr>
          <p:nvPr/>
        </p:nvSpPr>
        <p:spPr bwMode="auto">
          <a:xfrm>
            <a:off x="3502025" y="5153025"/>
            <a:ext cx="96838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2" name="Freeform 142"/>
          <p:cNvSpPr>
            <a:spLocks/>
          </p:cNvSpPr>
          <p:nvPr/>
        </p:nvSpPr>
        <p:spPr bwMode="auto">
          <a:xfrm>
            <a:off x="3598863" y="5087938"/>
            <a:ext cx="98425" cy="85725"/>
          </a:xfrm>
          <a:custGeom>
            <a:avLst/>
            <a:gdLst>
              <a:gd name="T0" fmla="*/ 75666112 w 65"/>
              <a:gd name="T1" fmla="*/ 0 h 65"/>
              <a:gd name="T2" fmla="*/ 149038163 w 65"/>
              <a:gd name="T3" fmla="*/ 57398822 h 65"/>
              <a:gd name="T4" fmla="*/ 75666112 w 65"/>
              <a:gd name="T5" fmla="*/ 113058087 h 65"/>
              <a:gd name="T6" fmla="*/ 0 w 65"/>
              <a:gd name="T7" fmla="*/ 57398822 h 65"/>
              <a:gd name="T8" fmla="*/ 75666112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3" y="0"/>
                </a:moveTo>
                <a:lnTo>
                  <a:pt x="65" y="33"/>
                </a:lnTo>
                <a:lnTo>
                  <a:pt x="33" y="65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3" name="Line 143"/>
          <p:cNvSpPr>
            <a:spLocks noChangeShapeType="1"/>
          </p:cNvSpPr>
          <p:nvPr/>
        </p:nvSpPr>
        <p:spPr bwMode="auto">
          <a:xfrm>
            <a:off x="3649663" y="5087938"/>
            <a:ext cx="1587" cy="8572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4" name="Line 144"/>
          <p:cNvSpPr>
            <a:spLocks noChangeShapeType="1"/>
          </p:cNvSpPr>
          <p:nvPr/>
        </p:nvSpPr>
        <p:spPr bwMode="auto">
          <a:xfrm>
            <a:off x="3598863" y="5130800"/>
            <a:ext cx="984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5" name="Freeform 145"/>
          <p:cNvSpPr>
            <a:spLocks/>
          </p:cNvSpPr>
          <p:nvPr/>
        </p:nvSpPr>
        <p:spPr bwMode="auto">
          <a:xfrm>
            <a:off x="3587750" y="5041900"/>
            <a:ext cx="96838" cy="88900"/>
          </a:xfrm>
          <a:custGeom>
            <a:avLst/>
            <a:gdLst>
              <a:gd name="T0" fmla="*/ 73245284 w 65"/>
              <a:gd name="T1" fmla="*/ 0 h 66"/>
              <a:gd name="T2" fmla="*/ 144270742 w 65"/>
              <a:gd name="T3" fmla="*/ 59872803 h 66"/>
              <a:gd name="T4" fmla="*/ 73245284 w 65"/>
              <a:gd name="T5" fmla="*/ 119745606 h 66"/>
              <a:gd name="T6" fmla="*/ 0 w 65"/>
              <a:gd name="T7" fmla="*/ 59872803 h 66"/>
              <a:gd name="T8" fmla="*/ 73245284 w 65"/>
              <a:gd name="T9" fmla="*/ 0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6"/>
              <a:gd name="T17" fmla="*/ 65 w 65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6">
                <a:moveTo>
                  <a:pt x="33" y="0"/>
                </a:moveTo>
                <a:lnTo>
                  <a:pt x="65" y="33"/>
                </a:lnTo>
                <a:lnTo>
                  <a:pt x="33" y="66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6" name="Line 146"/>
          <p:cNvSpPr>
            <a:spLocks noChangeShapeType="1"/>
          </p:cNvSpPr>
          <p:nvPr/>
        </p:nvSpPr>
        <p:spPr bwMode="auto">
          <a:xfrm>
            <a:off x="3636963" y="5041900"/>
            <a:ext cx="1587" cy="8890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7" name="Line 147"/>
          <p:cNvSpPr>
            <a:spLocks noChangeShapeType="1"/>
          </p:cNvSpPr>
          <p:nvPr/>
        </p:nvSpPr>
        <p:spPr bwMode="auto">
          <a:xfrm>
            <a:off x="3587750" y="5087938"/>
            <a:ext cx="96838" cy="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8" name="Freeform 148"/>
          <p:cNvSpPr>
            <a:spLocks/>
          </p:cNvSpPr>
          <p:nvPr/>
        </p:nvSpPr>
        <p:spPr bwMode="auto">
          <a:xfrm>
            <a:off x="3479800" y="4999038"/>
            <a:ext cx="96838" cy="88900"/>
          </a:xfrm>
          <a:custGeom>
            <a:avLst/>
            <a:gdLst>
              <a:gd name="T0" fmla="*/ 71025459 w 65"/>
              <a:gd name="T1" fmla="*/ 0 h 65"/>
              <a:gd name="T2" fmla="*/ 144270742 w 65"/>
              <a:gd name="T3" fmla="*/ 59858422 h 65"/>
              <a:gd name="T4" fmla="*/ 71025459 w 65"/>
              <a:gd name="T5" fmla="*/ 121587846 h 65"/>
              <a:gd name="T6" fmla="*/ 0 w 65"/>
              <a:gd name="T7" fmla="*/ 59858422 h 65"/>
              <a:gd name="T8" fmla="*/ 71025459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2" y="0"/>
                </a:moveTo>
                <a:lnTo>
                  <a:pt x="65" y="32"/>
                </a:lnTo>
                <a:lnTo>
                  <a:pt x="32" y="65"/>
                </a:lnTo>
                <a:lnTo>
                  <a:pt x="0" y="32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89" name="Line 149"/>
          <p:cNvSpPr>
            <a:spLocks noChangeShapeType="1"/>
          </p:cNvSpPr>
          <p:nvPr/>
        </p:nvSpPr>
        <p:spPr bwMode="auto">
          <a:xfrm>
            <a:off x="3527425" y="4999038"/>
            <a:ext cx="1588" cy="8890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0" name="Line 150"/>
          <p:cNvSpPr>
            <a:spLocks noChangeShapeType="1"/>
          </p:cNvSpPr>
          <p:nvPr/>
        </p:nvSpPr>
        <p:spPr bwMode="auto">
          <a:xfrm>
            <a:off x="3479800" y="5041900"/>
            <a:ext cx="96838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1" name="Freeform 151"/>
          <p:cNvSpPr>
            <a:spLocks/>
          </p:cNvSpPr>
          <p:nvPr/>
        </p:nvSpPr>
        <p:spPr bwMode="auto">
          <a:xfrm>
            <a:off x="3513138" y="4965700"/>
            <a:ext cx="98425" cy="87313"/>
          </a:xfrm>
          <a:custGeom>
            <a:avLst/>
            <a:gdLst>
              <a:gd name="T0" fmla="*/ 75666112 w 65"/>
              <a:gd name="T1" fmla="*/ 0 h 65"/>
              <a:gd name="T2" fmla="*/ 149038163 w 65"/>
              <a:gd name="T3" fmla="*/ 59544779 h 65"/>
              <a:gd name="T4" fmla="*/ 75666112 w 65"/>
              <a:gd name="T5" fmla="*/ 117285538 h 65"/>
              <a:gd name="T6" fmla="*/ 0 w 65"/>
              <a:gd name="T7" fmla="*/ 59544779 h 65"/>
              <a:gd name="T8" fmla="*/ 75666112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3" y="0"/>
                </a:moveTo>
                <a:lnTo>
                  <a:pt x="65" y="33"/>
                </a:lnTo>
                <a:lnTo>
                  <a:pt x="33" y="65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2" name="Line 152"/>
          <p:cNvSpPr>
            <a:spLocks noChangeShapeType="1"/>
          </p:cNvSpPr>
          <p:nvPr/>
        </p:nvSpPr>
        <p:spPr bwMode="auto">
          <a:xfrm>
            <a:off x="3563938" y="4965700"/>
            <a:ext cx="1587" cy="87313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3" name="Line 153"/>
          <p:cNvSpPr>
            <a:spLocks noChangeShapeType="1"/>
          </p:cNvSpPr>
          <p:nvPr/>
        </p:nvSpPr>
        <p:spPr bwMode="auto">
          <a:xfrm>
            <a:off x="3513138" y="5010150"/>
            <a:ext cx="984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4" name="Freeform 154"/>
          <p:cNvSpPr>
            <a:spLocks/>
          </p:cNvSpPr>
          <p:nvPr/>
        </p:nvSpPr>
        <p:spPr bwMode="auto">
          <a:xfrm>
            <a:off x="3843338" y="4965700"/>
            <a:ext cx="98425" cy="87313"/>
          </a:xfrm>
          <a:custGeom>
            <a:avLst/>
            <a:gdLst>
              <a:gd name="T0" fmla="*/ 73390750 w 66"/>
              <a:gd name="T1" fmla="*/ 0 h 65"/>
              <a:gd name="T2" fmla="*/ 146780009 w 66"/>
              <a:gd name="T3" fmla="*/ 59544779 h 65"/>
              <a:gd name="T4" fmla="*/ 73390750 w 66"/>
              <a:gd name="T5" fmla="*/ 117285538 h 65"/>
              <a:gd name="T6" fmla="*/ 0 w 66"/>
              <a:gd name="T7" fmla="*/ 59544779 h 65"/>
              <a:gd name="T8" fmla="*/ 73390750 w 66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65"/>
              <a:gd name="T17" fmla="*/ 66 w 66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65">
                <a:moveTo>
                  <a:pt x="33" y="0"/>
                </a:moveTo>
                <a:lnTo>
                  <a:pt x="66" y="33"/>
                </a:lnTo>
                <a:lnTo>
                  <a:pt x="33" y="65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5" name="Line 155"/>
          <p:cNvSpPr>
            <a:spLocks noChangeShapeType="1"/>
          </p:cNvSpPr>
          <p:nvPr/>
        </p:nvSpPr>
        <p:spPr bwMode="auto">
          <a:xfrm>
            <a:off x="3892550" y="4965700"/>
            <a:ext cx="1588" cy="87313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6" name="Line 156"/>
          <p:cNvSpPr>
            <a:spLocks noChangeShapeType="1"/>
          </p:cNvSpPr>
          <p:nvPr/>
        </p:nvSpPr>
        <p:spPr bwMode="auto">
          <a:xfrm>
            <a:off x="3843338" y="5010150"/>
            <a:ext cx="984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7" name="Freeform 157"/>
          <p:cNvSpPr>
            <a:spLocks/>
          </p:cNvSpPr>
          <p:nvPr/>
        </p:nvSpPr>
        <p:spPr bwMode="auto">
          <a:xfrm>
            <a:off x="3649663" y="4879975"/>
            <a:ext cx="96837" cy="85725"/>
          </a:xfrm>
          <a:custGeom>
            <a:avLst/>
            <a:gdLst>
              <a:gd name="T0" fmla="*/ 71024725 w 65"/>
              <a:gd name="T1" fmla="*/ 0 h 65"/>
              <a:gd name="T2" fmla="*/ 144267763 w 65"/>
              <a:gd name="T3" fmla="*/ 57398822 h 65"/>
              <a:gd name="T4" fmla="*/ 71024725 w 65"/>
              <a:gd name="T5" fmla="*/ 113058087 h 65"/>
              <a:gd name="T6" fmla="*/ 0 w 65"/>
              <a:gd name="T7" fmla="*/ 57398822 h 65"/>
              <a:gd name="T8" fmla="*/ 71024725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2" y="0"/>
                </a:moveTo>
                <a:lnTo>
                  <a:pt x="65" y="33"/>
                </a:lnTo>
                <a:lnTo>
                  <a:pt x="32" y="65"/>
                </a:lnTo>
                <a:lnTo>
                  <a:pt x="0" y="33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8" name="Line 158"/>
          <p:cNvSpPr>
            <a:spLocks noChangeShapeType="1"/>
          </p:cNvSpPr>
          <p:nvPr/>
        </p:nvSpPr>
        <p:spPr bwMode="auto">
          <a:xfrm>
            <a:off x="3697288" y="4879975"/>
            <a:ext cx="1587" cy="8572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599" name="Line 159"/>
          <p:cNvSpPr>
            <a:spLocks noChangeShapeType="1"/>
          </p:cNvSpPr>
          <p:nvPr/>
        </p:nvSpPr>
        <p:spPr bwMode="auto">
          <a:xfrm>
            <a:off x="3649663" y="4922838"/>
            <a:ext cx="96837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0" name="Freeform 160"/>
          <p:cNvSpPr>
            <a:spLocks/>
          </p:cNvSpPr>
          <p:nvPr/>
        </p:nvSpPr>
        <p:spPr bwMode="auto">
          <a:xfrm>
            <a:off x="3697288" y="4889500"/>
            <a:ext cx="98425" cy="87313"/>
          </a:xfrm>
          <a:custGeom>
            <a:avLst/>
            <a:gdLst>
              <a:gd name="T0" fmla="*/ 73390750 w 66"/>
              <a:gd name="T1" fmla="*/ 0 h 65"/>
              <a:gd name="T2" fmla="*/ 146780009 w 66"/>
              <a:gd name="T3" fmla="*/ 59544779 h 65"/>
              <a:gd name="T4" fmla="*/ 73390750 w 66"/>
              <a:gd name="T5" fmla="*/ 117285538 h 65"/>
              <a:gd name="T6" fmla="*/ 0 w 66"/>
              <a:gd name="T7" fmla="*/ 59544779 h 65"/>
              <a:gd name="T8" fmla="*/ 73390750 w 66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65"/>
              <a:gd name="T17" fmla="*/ 66 w 66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65">
                <a:moveTo>
                  <a:pt x="33" y="0"/>
                </a:moveTo>
                <a:lnTo>
                  <a:pt x="66" y="33"/>
                </a:lnTo>
                <a:lnTo>
                  <a:pt x="33" y="65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1" name="Line 161"/>
          <p:cNvSpPr>
            <a:spLocks noChangeShapeType="1"/>
          </p:cNvSpPr>
          <p:nvPr/>
        </p:nvSpPr>
        <p:spPr bwMode="auto">
          <a:xfrm>
            <a:off x="3746500" y="4889500"/>
            <a:ext cx="1588" cy="87313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2" name="Line 162"/>
          <p:cNvSpPr>
            <a:spLocks noChangeShapeType="1"/>
          </p:cNvSpPr>
          <p:nvPr/>
        </p:nvSpPr>
        <p:spPr bwMode="auto">
          <a:xfrm>
            <a:off x="3697288" y="4933950"/>
            <a:ext cx="984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3" name="Freeform 163"/>
          <p:cNvSpPr>
            <a:spLocks/>
          </p:cNvSpPr>
          <p:nvPr/>
        </p:nvSpPr>
        <p:spPr bwMode="auto">
          <a:xfrm>
            <a:off x="3576638" y="4792663"/>
            <a:ext cx="95250" cy="87312"/>
          </a:xfrm>
          <a:custGeom>
            <a:avLst/>
            <a:gdLst>
              <a:gd name="T0" fmla="*/ 70863069 w 65"/>
              <a:gd name="T1" fmla="*/ 0 h 65"/>
              <a:gd name="T2" fmla="*/ 139577885 w 65"/>
              <a:gd name="T3" fmla="*/ 57738754 h 65"/>
              <a:gd name="T4" fmla="*/ 70863069 w 65"/>
              <a:gd name="T5" fmla="*/ 117282851 h 65"/>
              <a:gd name="T6" fmla="*/ 0 w 65"/>
              <a:gd name="T7" fmla="*/ 57738754 h 65"/>
              <a:gd name="T8" fmla="*/ 70863069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3" y="0"/>
                </a:moveTo>
                <a:lnTo>
                  <a:pt x="65" y="32"/>
                </a:lnTo>
                <a:lnTo>
                  <a:pt x="33" y="65"/>
                </a:lnTo>
                <a:lnTo>
                  <a:pt x="0" y="32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4" name="Line 164"/>
          <p:cNvSpPr>
            <a:spLocks noChangeShapeType="1"/>
          </p:cNvSpPr>
          <p:nvPr/>
        </p:nvSpPr>
        <p:spPr bwMode="auto">
          <a:xfrm>
            <a:off x="3624263" y="4792663"/>
            <a:ext cx="1587" cy="87312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5" name="Line 165"/>
          <p:cNvSpPr>
            <a:spLocks noChangeShapeType="1"/>
          </p:cNvSpPr>
          <p:nvPr/>
        </p:nvSpPr>
        <p:spPr bwMode="auto">
          <a:xfrm>
            <a:off x="3576638" y="4835525"/>
            <a:ext cx="95250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6" name="Freeform 166"/>
          <p:cNvSpPr>
            <a:spLocks/>
          </p:cNvSpPr>
          <p:nvPr/>
        </p:nvSpPr>
        <p:spPr bwMode="auto">
          <a:xfrm>
            <a:off x="3784600" y="4575175"/>
            <a:ext cx="95250" cy="85725"/>
          </a:xfrm>
          <a:custGeom>
            <a:avLst/>
            <a:gdLst>
              <a:gd name="T0" fmla="*/ 68714815 w 65"/>
              <a:gd name="T1" fmla="*/ 0 h 65"/>
              <a:gd name="T2" fmla="*/ 139577885 w 65"/>
              <a:gd name="T3" fmla="*/ 55659264 h 65"/>
              <a:gd name="T4" fmla="*/ 68714815 w 65"/>
              <a:gd name="T5" fmla="*/ 113058087 h 65"/>
              <a:gd name="T6" fmla="*/ 0 w 65"/>
              <a:gd name="T7" fmla="*/ 55659264 h 65"/>
              <a:gd name="T8" fmla="*/ 68714815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2" y="0"/>
                </a:moveTo>
                <a:lnTo>
                  <a:pt x="65" y="32"/>
                </a:lnTo>
                <a:lnTo>
                  <a:pt x="32" y="65"/>
                </a:lnTo>
                <a:lnTo>
                  <a:pt x="0" y="32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7" name="Line 167"/>
          <p:cNvSpPr>
            <a:spLocks noChangeShapeType="1"/>
          </p:cNvSpPr>
          <p:nvPr/>
        </p:nvSpPr>
        <p:spPr bwMode="auto">
          <a:xfrm>
            <a:off x="3832225" y="4575175"/>
            <a:ext cx="0" cy="8572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8" name="Line 168"/>
          <p:cNvSpPr>
            <a:spLocks noChangeShapeType="1"/>
          </p:cNvSpPr>
          <p:nvPr/>
        </p:nvSpPr>
        <p:spPr bwMode="auto">
          <a:xfrm>
            <a:off x="3784600" y="4616450"/>
            <a:ext cx="95250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09" name="Freeform 169"/>
          <p:cNvSpPr>
            <a:spLocks/>
          </p:cNvSpPr>
          <p:nvPr/>
        </p:nvSpPr>
        <p:spPr bwMode="auto">
          <a:xfrm>
            <a:off x="3671888" y="5030788"/>
            <a:ext cx="96837" cy="88900"/>
          </a:xfrm>
          <a:custGeom>
            <a:avLst/>
            <a:gdLst>
              <a:gd name="T0" fmla="*/ 73243037 w 65"/>
              <a:gd name="T1" fmla="*/ 0 h 65"/>
              <a:gd name="T2" fmla="*/ 144267763 w 65"/>
              <a:gd name="T3" fmla="*/ 61729425 h 65"/>
              <a:gd name="T4" fmla="*/ 73243037 w 65"/>
              <a:gd name="T5" fmla="*/ 121587846 h 65"/>
              <a:gd name="T6" fmla="*/ 0 w 65"/>
              <a:gd name="T7" fmla="*/ 61729425 h 65"/>
              <a:gd name="T8" fmla="*/ 73243037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3" y="0"/>
                </a:moveTo>
                <a:lnTo>
                  <a:pt x="65" y="33"/>
                </a:lnTo>
                <a:lnTo>
                  <a:pt x="33" y="65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0" name="Line 170"/>
          <p:cNvSpPr>
            <a:spLocks noChangeShapeType="1"/>
          </p:cNvSpPr>
          <p:nvPr/>
        </p:nvSpPr>
        <p:spPr bwMode="auto">
          <a:xfrm>
            <a:off x="3721100" y="5030788"/>
            <a:ext cx="1588" cy="8890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1" name="Line 171"/>
          <p:cNvSpPr>
            <a:spLocks noChangeShapeType="1"/>
          </p:cNvSpPr>
          <p:nvPr/>
        </p:nvSpPr>
        <p:spPr bwMode="auto">
          <a:xfrm>
            <a:off x="3671888" y="5076825"/>
            <a:ext cx="96837" cy="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2" name="Freeform 172"/>
          <p:cNvSpPr>
            <a:spLocks/>
          </p:cNvSpPr>
          <p:nvPr/>
        </p:nvSpPr>
        <p:spPr bwMode="auto">
          <a:xfrm>
            <a:off x="3563938" y="4848225"/>
            <a:ext cx="96837" cy="85725"/>
          </a:xfrm>
          <a:custGeom>
            <a:avLst/>
            <a:gdLst>
              <a:gd name="T0" fmla="*/ 71024725 w 65"/>
              <a:gd name="T1" fmla="*/ 0 h 65"/>
              <a:gd name="T2" fmla="*/ 144267763 w 65"/>
              <a:gd name="T3" fmla="*/ 55659264 h 65"/>
              <a:gd name="T4" fmla="*/ 71024725 w 65"/>
              <a:gd name="T5" fmla="*/ 113058087 h 65"/>
              <a:gd name="T6" fmla="*/ 0 w 65"/>
              <a:gd name="T7" fmla="*/ 55659264 h 65"/>
              <a:gd name="T8" fmla="*/ 71024725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2" y="0"/>
                </a:moveTo>
                <a:lnTo>
                  <a:pt x="65" y="32"/>
                </a:lnTo>
                <a:lnTo>
                  <a:pt x="32" y="65"/>
                </a:lnTo>
                <a:lnTo>
                  <a:pt x="0" y="32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3" name="Line 173"/>
          <p:cNvSpPr>
            <a:spLocks noChangeShapeType="1"/>
          </p:cNvSpPr>
          <p:nvPr/>
        </p:nvSpPr>
        <p:spPr bwMode="auto">
          <a:xfrm>
            <a:off x="3611563" y="4848225"/>
            <a:ext cx="1587" cy="8572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4" name="Line 174"/>
          <p:cNvSpPr>
            <a:spLocks noChangeShapeType="1"/>
          </p:cNvSpPr>
          <p:nvPr/>
        </p:nvSpPr>
        <p:spPr bwMode="auto">
          <a:xfrm>
            <a:off x="3563938" y="4889500"/>
            <a:ext cx="96837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5" name="Freeform 175"/>
          <p:cNvSpPr>
            <a:spLocks/>
          </p:cNvSpPr>
          <p:nvPr/>
        </p:nvSpPr>
        <p:spPr bwMode="auto">
          <a:xfrm>
            <a:off x="3381375" y="5218113"/>
            <a:ext cx="98425" cy="85725"/>
          </a:xfrm>
          <a:custGeom>
            <a:avLst/>
            <a:gdLst>
              <a:gd name="T0" fmla="*/ 73372052 w 65"/>
              <a:gd name="T1" fmla="*/ 0 h 65"/>
              <a:gd name="T2" fmla="*/ 149038163 w 65"/>
              <a:gd name="T3" fmla="*/ 55659264 h 65"/>
              <a:gd name="T4" fmla="*/ 73372052 w 65"/>
              <a:gd name="T5" fmla="*/ 113058087 h 65"/>
              <a:gd name="T6" fmla="*/ 0 w 65"/>
              <a:gd name="T7" fmla="*/ 55659264 h 65"/>
              <a:gd name="T8" fmla="*/ 73372052 w 65"/>
              <a:gd name="T9" fmla="*/ 0 h 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5"/>
              <a:gd name="T17" fmla="*/ 65 w 65"/>
              <a:gd name="T18" fmla="*/ 65 h 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5">
                <a:moveTo>
                  <a:pt x="32" y="0"/>
                </a:moveTo>
                <a:lnTo>
                  <a:pt x="65" y="32"/>
                </a:lnTo>
                <a:lnTo>
                  <a:pt x="32" y="65"/>
                </a:lnTo>
                <a:lnTo>
                  <a:pt x="0" y="32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6" name="Line 176"/>
          <p:cNvSpPr>
            <a:spLocks noChangeShapeType="1"/>
          </p:cNvSpPr>
          <p:nvPr/>
        </p:nvSpPr>
        <p:spPr bwMode="auto">
          <a:xfrm>
            <a:off x="3429000" y="5218113"/>
            <a:ext cx="1588" cy="8572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7" name="Line 177"/>
          <p:cNvSpPr>
            <a:spLocks noChangeShapeType="1"/>
          </p:cNvSpPr>
          <p:nvPr/>
        </p:nvSpPr>
        <p:spPr bwMode="auto">
          <a:xfrm>
            <a:off x="3381375" y="5259388"/>
            <a:ext cx="96838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8" name="Freeform 178"/>
          <p:cNvSpPr>
            <a:spLocks/>
          </p:cNvSpPr>
          <p:nvPr/>
        </p:nvSpPr>
        <p:spPr bwMode="auto">
          <a:xfrm>
            <a:off x="3294063" y="5119688"/>
            <a:ext cx="100012" cy="87312"/>
          </a:xfrm>
          <a:custGeom>
            <a:avLst/>
            <a:gdLst>
              <a:gd name="T0" fmla="*/ 75775759 w 66"/>
              <a:gd name="T1" fmla="*/ 0 h 66"/>
              <a:gd name="T2" fmla="*/ 151551517 w 66"/>
              <a:gd name="T3" fmla="*/ 57752919 h 66"/>
              <a:gd name="T4" fmla="*/ 75775759 w 66"/>
              <a:gd name="T5" fmla="*/ 115505839 h 66"/>
              <a:gd name="T6" fmla="*/ 0 w 66"/>
              <a:gd name="T7" fmla="*/ 57752919 h 66"/>
              <a:gd name="T8" fmla="*/ 75775759 w 66"/>
              <a:gd name="T9" fmla="*/ 0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66"/>
              <a:gd name="T17" fmla="*/ 66 w 66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66">
                <a:moveTo>
                  <a:pt x="33" y="0"/>
                </a:moveTo>
                <a:lnTo>
                  <a:pt x="66" y="33"/>
                </a:lnTo>
                <a:lnTo>
                  <a:pt x="33" y="66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19" name="Line 179"/>
          <p:cNvSpPr>
            <a:spLocks noChangeShapeType="1"/>
          </p:cNvSpPr>
          <p:nvPr/>
        </p:nvSpPr>
        <p:spPr bwMode="auto">
          <a:xfrm>
            <a:off x="3343275" y="5119688"/>
            <a:ext cx="1588" cy="87312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0" name="Line 180"/>
          <p:cNvSpPr>
            <a:spLocks noChangeShapeType="1"/>
          </p:cNvSpPr>
          <p:nvPr/>
        </p:nvSpPr>
        <p:spPr bwMode="auto">
          <a:xfrm>
            <a:off x="3294063" y="5162550"/>
            <a:ext cx="100012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1" name="Freeform 181"/>
          <p:cNvSpPr>
            <a:spLocks/>
          </p:cNvSpPr>
          <p:nvPr/>
        </p:nvSpPr>
        <p:spPr bwMode="auto">
          <a:xfrm>
            <a:off x="3235325" y="5041900"/>
            <a:ext cx="96838" cy="88900"/>
          </a:xfrm>
          <a:custGeom>
            <a:avLst/>
            <a:gdLst>
              <a:gd name="T0" fmla="*/ 71025459 w 65"/>
              <a:gd name="T1" fmla="*/ 0 h 66"/>
              <a:gd name="T2" fmla="*/ 144270742 w 65"/>
              <a:gd name="T3" fmla="*/ 59872803 h 66"/>
              <a:gd name="T4" fmla="*/ 71025459 w 65"/>
              <a:gd name="T5" fmla="*/ 119745606 h 66"/>
              <a:gd name="T6" fmla="*/ 0 w 65"/>
              <a:gd name="T7" fmla="*/ 59872803 h 66"/>
              <a:gd name="T8" fmla="*/ 71025459 w 65"/>
              <a:gd name="T9" fmla="*/ 0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"/>
              <a:gd name="T16" fmla="*/ 0 h 66"/>
              <a:gd name="T17" fmla="*/ 65 w 65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" h="66">
                <a:moveTo>
                  <a:pt x="32" y="0"/>
                </a:moveTo>
                <a:lnTo>
                  <a:pt x="65" y="33"/>
                </a:lnTo>
                <a:lnTo>
                  <a:pt x="32" y="66"/>
                </a:lnTo>
                <a:lnTo>
                  <a:pt x="0" y="33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2" name="Line 182"/>
          <p:cNvSpPr>
            <a:spLocks noChangeShapeType="1"/>
          </p:cNvSpPr>
          <p:nvPr/>
        </p:nvSpPr>
        <p:spPr bwMode="auto">
          <a:xfrm>
            <a:off x="3282950" y="5041900"/>
            <a:ext cx="1588" cy="8890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3" name="Line 183"/>
          <p:cNvSpPr>
            <a:spLocks noChangeShapeType="1"/>
          </p:cNvSpPr>
          <p:nvPr/>
        </p:nvSpPr>
        <p:spPr bwMode="auto">
          <a:xfrm>
            <a:off x="3235325" y="5087938"/>
            <a:ext cx="96838" cy="0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4" name="Freeform 184"/>
          <p:cNvSpPr>
            <a:spLocks/>
          </p:cNvSpPr>
          <p:nvPr/>
        </p:nvSpPr>
        <p:spPr bwMode="auto">
          <a:xfrm>
            <a:off x="3208338" y="5270500"/>
            <a:ext cx="100012" cy="87313"/>
          </a:xfrm>
          <a:custGeom>
            <a:avLst/>
            <a:gdLst>
              <a:gd name="T0" fmla="*/ 75775759 w 66"/>
              <a:gd name="T1" fmla="*/ 0 h 66"/>
              <a:gd name="T2" fmla="*/ 151551517 w 66"/>
              <a:gd name="T3" fmla="*/ 57754904 h 66"/>
              <a:gd name="T4" fmla="*/ 75775759 w 66"/>
              <a:gd name="T5" fmla="*/ 115508484 h 66"/>
              <a:gd name="T6" fmla="*/ 0 w 66"/>
              <a:gd name="T7" fmla="*/ 57754904 h 66"/>
              <a:gd name="T8" fmla="*/ 75775759 w 66"/>
              <a:gd name="T9" fmla="*/ 0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66"/>
              <a:gd name="T17" fmla="*/ 66 w 66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66">
                <a:moveTo>
                  <a:pt x="33" y="0"/>
                </a:moveTo>
                <a:lnTo>
                  <a:pt x="66" y="33"/>
                </a:lnTo>
                <a:lnTo>
                  <a:pt x="33" y="66"/>
                </a:lnTo>
                <a:lnTo>
                  <a:pt x="0" y="33"/>
                </a:lnTo>
                <a:lnTo>
                  <a:pt x="33" y="0"/>
                </a:lnTo>
                <a:close/>
              </a:path>
            </a:pathLst>
          </a:custGeom>
          <a:solidFill>
            <a:srgbClr val="FFFFFF"/>
          </a:solidFill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5" name="Line 185"/>
          <p:cNvSpPr>
            <a:spLocks noChangeShapeType="1"/>
          </p:cNvSpPr>
          <p:nvPr/>
        </p:nvSpPr>
        <p:spPr bwMode="auto">
          <a:xfrm>
            <a:off x="3257550" y="5270500"/>
            <a:ext cx="1588" cy="87313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6" name="Line 186"/>
          <p:cNvSpPr>
            <a:spLocks noChangeShapeType="1"/>
          </p:cNvSpPr>
          <p:nvPr/>
        </p:nvSpPr>
        <p:spPr bwMode="auto">
          <a:xfrm>
            <a:off x="3208338" y="5314950"/>
            <a:ext cx="100012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7" name="Freeform 187"/>
          <p:cNvSpPr>
            <a:spLocks/>
          </p:cNvSpPr>
          <p:nvPr/>
        </p:nvSpPr>
        <p:spPr bwMode="auto">
          <a:xfrm>
            <a:off x="3016250" y="3811588"/>
            <a:ext cx="2873375" cy="1524000"/>
          </a:xfrm>
          <a:custGeom>
            <a:avLst/>
            <a:gdLst>
              <a:gd name="T0" fmla="*/ 653494185 w 1924"/>
              <a:gd name="T1" fmla="*/ 1628806054 h 1141"/>
              <a:gd name="T2" fmla="*/ 472835959 w 1924"/>
              <a:gd name="T3" fmla="*/ 1803639975 h 1141"/>
              <a:gd name="T4" fmla="*/ 0 w 1924"/>
              <a:gd name="T5" fmla="*/ 1891056936 h 1141"/>
              <a:gd name="T6" fmla="*/ 289946536 w 1924"/>
              <a:gd name="T7" fmla="*/ 1760823723 h 1141"/>
              <a:gd name="T8" fmla="*/ 327861944 w 1924"/>
              <a:gd name="T9" fmla="*/ 1744767628 h 1141"/>
              <a:gd name="T10" fmla="*/ 582122776 w 1924"/>
              <a:gd name="T11" fmla="*/ 1919600214 h 1141"/>
              <a:gd name="T12" fmla="*/ 889912912 w 1924"/>
              <a:gd name="T13" fmla="*/ 1585989802 h 1141"/>
              <a:gd name="T14" fmla="*/ 399233353 w 1924"/>
              <a:gd name="T15" fmla="*/ 2035561788 h 1141"/>
              <a:gd name="T16" fmla="*/ 599966375 w 1924"/>
              <a:gd name="T17" fmla="*/ 1730494654 h 1141"/>
              <a:gd name="T18" fmla="*/ 635652080 w 1924"/>
              <a:gd name="T19" fmla="*/ 1891056936 h 1141"/>
              <a:gd name="T20" fmla="*/ 1344905272 w 1924"/>
              <a:gd name="T21" fmla="*/ 1396884242 h 1141"/>
              <a:gd name="T22" fmla="*/ 289946536 w 1924"/>
              <a:gd name="T23" fmla="*/ 1687678401 h 1141"/>
              <a:gd name="T24" fmla="*/ 691411086 w 1924"/>
              <a:gd name="T25" fmla="*/ 1453972133 h 1141"/>
              <a:gd name="T26" fmla="*/ 1927029541 w 1924"/>
              <a:gd name="T27" fmla="*/ 1004400147 h 1141"/>
              <a:gd name="T28" fmla="*/ 1327063166 w 1924"/>
              <a:gd name="T29" fmla="*/ 1250594934 h 1141"/>
              <a:gd name="T30" fmla="*/ 2147483647 w 1924"/>
              <a:gd name="T31" fmla="*/ 595861294 h 1141"/>
              <a:gd name="T32" fmla="*/ 2147483647 w 1924"/>
              <a:gd name="T33" fmla="*/ 669005280 h 1141"/>
              <a:gd name="T34" fmla="*/ 1873500238 w 1924"/>
              <a:gd name="T35" fmla="*/ 988344053 h 1141"/>
              <a:gd name="T36" fmla="*/ 1962715246 w 1924"/>
              <a:gd name="T37" fmla="*/ 872383814 h 1141"/>
              <a:gd name="T38" fmla="*/ 2147483647 w 1924"/>
              <a:gd name="T39" fmla="*/ 727878962 h 1141"/>
              <a:gd name="T40" fmla="*/ 2147483647 w 1924"/>
              <a:gd name="T41" fmla="*/ 567316680 h 1141"/>
              <a:gd name="T42" fmla="*/ 2147483647 w 1924"/>
              <a:gd name="T43" fmla="*/ 581589655 h 1141"/>
              <a:gd name="T44" fmla="*/ 2147483647 w 1924"/>
              <a:gd name="T45" fmla="*/ 829567562 h 1141"/>
              <a:gd name="T46" fmla="*/ 2147483647 w 1924"/>
              <a:gd name="T47" fmla="*/ 669005280 h 1141"/>
              <a:gd name="T48" fmla="*/ 2147483647 w 1924"/>
              <a:gd name="T49" fmla="*/ 581589655 h 1141"/>
              <a:gd name="T50" fmla="*/ 2147483647 w 1924"/>
              <a:gd name="T51" fmla="*/ 815294587 h 1141"/>
              <a:gd name="T52" fmla="*/ 1855658132 w 1924"/>
              <a:gd name="T53" fmla="*/ 1338011895 h 1141"/>
              <a:gd name="T54" fmla="*/ 1690610815 w 1924"/>
              <a:gd name="T55" fmla="*/ 1498572841 h 1141"/>
              <a:gd name="T56" fmla="*/ 854227207 w 1924"/>
              <a:gd name="T57" fmla="*/ 1614534415 h 1141"/>
              <a:gd name="T58" fmla="*/ 836383608 w 1924"/>
              <a:gd name="T59" fmla="*/ 900928428 h 1141"/>
              <a:gd name="T60" fmla="*/ 1436349983 w 1924"/>
              <a:gd name="T61" fmla="*/ 974072414 h 1141"/>
              <a:gd name="T62" fmla="*/ 1037116630 w 1924"/>
              <a:gd name="T63" fmla="*/ 988344053 h 1141"/>
              <a:gd name="T64" fmla="*/ 836383608 w 1924"/>
              <a:gd name="T65" fmla="*/ 784966854 h 1141"/>
              <a:gd name="T66" fmla="*/ 1563480399 w 1924"/>
              <a:gd name="T67" fmla="*/ 567316680 h 1141"/>
              <a:gd name="T68" fmla="*/ 1909185942 w 1924"/>
              <a:gd name="T69" fmla="*/ 669005280 h 1141"/>
              <a:gd name="T70" fmla="*/ 2147483647 w 1924"/>
              <a:gd name="T71" fmla="*/ 843839201 h 1141"/>
              <a:gd name="T72" fmla="*/ 2147483647 w 1924"/>
              <a:gd name="T73" fmla="*/ 697549893 h 1141"/>
              <a:gd name="T74" fmla="*/ 2147483647 w 1924"/>
              <a:gd name="T75" fmla="*/ 553045041 h 1141"/>
              <a:gd name="T76" fmla="*/ 2147483647 w 1924"/>
              <a:gd name="T77" fmla="*/ 0 h 114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924"/>
              <a:gd name="T118" fmla="*/ 0 h 1141"/>
              <a:gd name="T119" fmla="*/ 1924 w 1924"/>
              <a:gd name="T120" fmla="*/ 1141 h 114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924" h="1141">
                <a:moveTo>
                  <a:pt x="326" y="921"/>
                </a:moveTo>
                <a:lnTo>
                  <a:pt x="293" y="913"/>
                </a:lnTo>
                <a:lnTo>
                  <a:pt x="293" y="995"/>
                </a:lnTo>
                <a:lnTo>
                  <a:pt x="212" y="1011"/>
                </a:lnTo>
                <a:lnTo>
                  <a:pt x="277" y="1027"/>
                </a:lnTo>
                <a:lnTo>
                  <a:pt x="0" y="1060"/>
                </a:lnTo>
                <a:lnTo>
                  <a:pt x="90" y="1035"/>
                </a:lnTo>
                <a:lnTo>
                  <a:pt x="130" y="987"/>
                </a:lnTo>
                <a:lnTo>
                  <a:pt x="139" y="1060"/>
                </a:lnTo>
                <a:lnTo>
                  <a:pt x="147" y="978"/>
                </a:lnTo>
                <a:lnTo>
                  <a:pt x="285" y="1044"/>
                </a:lnTo>
                <a:lnTo>
                  <a:pt x="261" y="1076"/>
                </a:lnTo>
                <a:lnTo>
                  <a:pt x="179" y="1117"/>
                </a:lnTo>
                <a:lnTo>
                  <a:pt x="399" y="889"/>
                </a:lnTo>
                <a:lnTo>
                  <a:pt x="383" y="1044"/>
                </a:lnTo>
                <a:lnTo>
                  <a:pt x="179" y="1141"/>
                </a:lnTo>
                <a:lnTo>
                  <a:pt x="408" y="970"/>
                </a:lnTo>
                <a:lnTo>
                  <a:pt x="269" y="970"/>
                </a:lnTo>
                <a:lnTo>
                  <a:pt x="359" y="1060"/>
                </a:lnTo>
                <a:lnTo>
                  <a:pt x="285" y="1060"/>
                </a:lnTo>
                <a:lnTo>
                  <a:pt x="163" y="856"/>
                </a:lnTo>
                <a:lnTo>
                  <a:pt x="603" y="783"/>
                </a:lnTo>
                <a:lnTo>
                  <a:pt x="456" y="734"/>
                </a:lnTo>
                <a:lnTo>
                  <a:pt x="130" y="946"/>
                </a:lnTo>
                <a:lnTo>
                  <a:pt x="204" y="905"/>
                </a:lnTo>
                <a:lnTo>
                  <a:pt x="310" y="815"/>
                </a:lnTo>
                <a:lnTo>
                  <a:pt x="408" y="571"/>
                </a:lnTo>
                <a:lnTo>
                  <a:pt x="864" y="563"/>
                </a:lnTo>
                <a:lnTo>
                  <a:pt x="554" y="726"/>
                </a:lnTo>
                <a:lnTo>
                  <a:pt x="595" y="701"/>
                </a:lnTo>
                <a:lnTo>
                  <a:pt x="1044" y="432"/>
                </a:lnTo>
                <a:lnTo>
                  <a:pt x="1256" y="334"/>
                </a:lnTo>
                <a:lnTo>
                  <a:pt x="1256" y="473"/>
                </a:lnTo>
                <a:lnTo>
                  <a:pt x="1060" y="375"/>
                </a:lnTo>
                <a:lnTo>
                  <a:pt x="962" y="408"/>
                </a:lnTo>
                <a:lnTo>
                  <a:pt x="840" y="554"/>
                </a:lnTo>
                <a:lnTo>
                  <a:pt x="717" y="603"/>
                </a:lnTo>
                <a:lnTo>
                  <a:pt x="880" y="489"/>
                </a:lnTo>
                <a:lnTo>
                  <a:pt x="1068" y="440"/>
                </a:lnTo>
                <a:lnTo>
                  <a:pt x="1011" y="408"/>
                </a:lnTo>
                <a:lnTo>
                  <a:pt x="1207" y="375"/>
                </a:lnTo>
                <a:lnTo>
                  <a:pt x="1215" y="318"/>
                </a:lnTo>
                <a:lnTo>
                  <a:pt x="1247" y="253"/>
                </a:lnTo>
                <a:lnTo>
                  <a:pt x="1345" y="326"/>
                </a:lnTo>
                <a:lnTo>
                  <a:pt x="1329" y="448"/>
                </a:lnTo>
                <a:lnTo>
                  <a:pt x="1410" y="465"/>
                </a:lnTo>
                <a:lnTo>
                  <a:pt x="1313" y="432"/>
                </a:lnTo>
                <a:lnTo>
                  <a:pt x="1223" y="375"/>
                </a:lnTo>
                <a:lnTo>
                  <a:pt x="1402" y="326"/>
                </a:lnTo>
                <a:lnTo>
                  <a:pt x="1435" y="326"/>
                </a:lnTo>
                <a:lnTo>
                  <a:pt x="1386" y="400"/>
                </a:lnTo>
                <a:lnTo>
                  <a:pt x="1223" y="457"/>
                </a:lnTo>
                <a:lnTo>
                  <a:pt x="1044" y="799"/>
                </a:lnTo>
                <a:lnTo>
                  <a:pt x="832" y="750"/>
                </a:lnTo>
                <a:lnTo>
                  <a:pt x="791" y="856"/>
                </a:lnTo>
                <a:lnTo>
                  <a:pt x="758" y="840"/>
                </a:lnTo>
                <a:lnTo>
                  <a:pt x="546" y="872"/>
                </a:lnTo>
                <a:lnTo>
                  <a:pt x="383" y="905"/>
                </a:lnTo>
                <a:lnTo>
                  <a:pt x="285" y="758"/>
                </a:lnTo>
                <a:lnTo>
                  <a:pt x="375" y="505"/>
                </a:lnTo>
                <a:lnTo>
                  <a:pt x="538" y="530"/>
                </a:lnTo>
                <a:lnTo>
                  <a:pt x="644" y="546"/>
                </a:lnTo>
                <a:lnTo>
                  <a:pt x="489" y="652"/>
                </a:lnTo>
                <a:lnTo>
                  <a:pt x="465" y="554"/>
                </a:lnTo>
                <a:lnTo>
                  <a:pt x="293" y="538"/>
                </a:lnTo>
                <a:lnTo>
                  <a:pt x="375" y="440"/>
                </a:lnTo>
                <a:lnTo>
                  <a:pt x="546" y="400"/>
                </a:lnTo>
                <a:lnTo>
                  <a:pt x="701" y="318"/>
                </a:lnTo>
                <a:lnTo>
                  <a:pt x="815" y="448"/>
                </a:lnTo>
                <a:lnTo>
                  <a:pt x="856" y="375"/>
                </a:lnTo>
                <a:lnTo>
                  <a:pt x="970" y="424"/>
                </a:lnTo>
                <a:lnTo>
                  <a:pt x="1060" y="473"/>
                </a:lnTo>
                <a:lnTo>
                  <a:pt x="1117" y="400"/>
                </a:lnTo>
                <a:lnTo>
                  <a:pt x="1207" y="391"/>
                </a:lnTo>
                <a:lnTo>
                  <a:pt x="1166" y="375"/>
                </a:lnTo>
                <a:lnTo>
                  <a:pt x="1215" y="310"/>
                </a:lnTo>
                <a:lnTo>
                  <a:pt x="1345" y="228"/>
                </a:lnTo>
                <a:lnTo>
                  <a:pt x="1924" y="0"/>
                </a:lnTo>
              </a:path>
            </a:pathLst>
          </a:cu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8" name="Oval 188"/>
          <p:cNvSpPr>
            <a:spLocks noChangeArrowheads="1"/>
          </p:cNvSpPr>
          <p:nvPr/>
        </p:nvSpPr>
        <p:spPr bwMode="auto">
          <a:xfrm>
            <a:off x="3465513" y="5010150"/>
            <a:ext cx="74612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29" name="Oval 189"/>
          <p:cNvSpPr>
            <a:spLocks noChangeArrowheads="1"/>
          </p:cNvSpPr>
          <p:nvPr/>
        </p:nvSpPr>
        <p:spPr bwMode="auto">
          <a:xfrm>
            <a:off x="3471863" y="501650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0" name="Oval 190"/>
          <p:cNvSpPr>
            <a:spLocks noChangeArrowheads="1"/>
          </p:cNvSpPr>
          <p:nvPr/>
        </p:nvSpPr>
        <p:spPr bwMode="auto">
          <a:xfrm>
            <a:off x="3416300" y="4999038"/>
            <a:ext cx="74613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1" name="Oval 191"/>
          <p:cNvSpPr>
            <a:spLocks noChangeArrowheads="1"/>
          </p:cNvSpPr>
          <p:nvPr/>
        </p:nvSpPr>
        <p:spPr bwMode="auto">
          <a:xfrm>
            <a:off x="3422650" y="500538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2" name="Oval 192"/>
          <p:cNvSpPr>
            <a:spLocks noChangeArrowheads="1"/>
          </p:cNvSpPr>
          <p:nvPr/>
        </p:nvSpPr>
        <p:spPr bwMode="auto">
          <a:xfrm>
            <a:off x="3416300" y="5108575"/>
            <a:ext cx="74613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3" name="Oval 193"/>
          <p:cNvSpPr>
            <a:spLocks noChangeArrowheads="1"/>
          </p:cNvSpPr>
          <p:nvPr/>
        </p:nvSpPr>
        <p:spPr bwMode="auto">
          <a:xfrm>
            <a:off x="3422650" y="511333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4" name="Oval 194"/>
          <p:cNvSpPr>
            <a:spLocks noChangeArrowheads="1"/>
          </p:cNvSpPr>
          <p:nvPr/>
        </p:nvSpPr>
        <p:spPr bwMode="auto">
          <a:xfrm>
            <a:off x="3294063" y="5130800"/>
            <a:ext cx="74612" cy="63500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5" name="Oval 195"/>
          <p:cNvSpPr>
            <a:spLocks noChangeArrowheads="1"/>
          </p:cNvSpPr>
          <p:nvPr/>
        </p:nvSpPr>
        <p:spPr bwMode="auto">
          <a:xfrm>
            <a:off x="3300413" y="5135563"/>
            <a:ext cx="74612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6" name="Oval 196"/>
          <p:cNvSpPr>
            <a:spLocks noChangeArrowheads="1"/>
          </p:cNvSpPr>
          <p:nvPr/>
        </p:nvSpPr>
        <p:spPr bwMode="auto">
          <a:xfrm>
            <a:off x="3394075" y="5153025"/>
            <a:ext cx="71438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7" name="Oval 197"/>
          <p:cNvSpPr>
            <a:spLocks noChangeArrowheads="1"/>
          </p:cNvSpPr>
          <p:nvPr/>
        </p:nvSpPr>
        <p:spPr bwMode="auto">
          <a:xfrm>
            <a:off x="3400425" y="5156200"/>
            <a:ext cx="71438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8" name="Oval 198"/>
          <p:cNvSpPr>
            <a:spLocks noChangeArrowheads="1"/>
          </p:cNvSpPr>
          <p:nvPr/>
        </p:nvSpPr>
        <p:spPr bwMode="auto">
          <a:xfrm>
            <a:off x="2978150" y="5194300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39" name="Oval 199"/>
          <p:cNvSpPr>
            <a:spLocks noChangeArrowheads="1"/>
          </p:cNvSpPr>
          <p:nvPr/>
        </p:nvSpPr>
        <p:spPr bwMode="auto">
          <a:xfrm>
            <a:off x="2984500" y="5200650"/>
            <a:ext cx="74613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0" name="Oval 200"/>
          <p:cNvSpPr>
            <a:spLocks noChangeArrowheads="1"/>
          </p:cNvSpPr>
          <p:nvPr/>
        </p:nvSpPr>
        <p:spPr bwMode="auto">
          <a:xfrm>
            <a:off x="3113088" y="5162550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1" name="Oval 201"/>
          <p:cNvSpPr>
            <a:spLocks noChangeArrowheads="1"/>
          </p:cNvSpPr>
          <p:nvPr/>
        </p:nvSpPr>
        <p:spPr bwMode="auto">
          <a:xfrm>
            <a:off x="3117850" y="5167313"/>
            <a:ext cx="74613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2" name="Oval 202"/>
          <p:cNvSpPr>
            <a:spLocks noChangeArrowheads="1"/>
          </p:cNvSpPr>
          <p:nvPr/>
        </p:nvSpPr>
        <p:spPr bwMode="auto">
          <a:xfrm>
            <a:off x="3173413" y="509746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3" name="Oval 203"/>
          <p:cNvSpPr>
            <a:spLocks noChangeArrowheads="1"/>
          </p:cNvSpPr>
          <p:nvPr/>
        </p:nvSpPr>
        <p:spPr bwMode="auto">
          <a:xfrm>
            <a:off x="3179763" y="5102225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4" name="Oval 204"/>
          <p:cNvSpPr>
            <a:spLocks noChangeArrowheads="1"/>
          </p:cNvSpPr>
          <p:nvPr/>
        </p:nvSpPr>
        <p:spPr bwMode="auto">
          <a:xfrm>
            <a:off x="3186113" y="5194300"/>
            <a:ext cx="71437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5" name="Oval 205"/>
          <p:cNvSpPr>
            <a:spLocks noChangeArrowheads="1"/>
          </p:cNvSpPr>
          <p:nvPr/>
        </p:nvSpPr>
        <p:spPr bwMode="auto">
          <a:xfrm>
            <a:off x="3192463" y="52006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6" name="Oval 206"/>
          <p:cNvSpPr>
            <a:spLocks noChangeArrowheads="1"/>
          </p:cNvSpPr>
          <p:nvPr/>
        </p:nvSpPr>
        <p:spPr bwMode="auto">
          <a:xfrm>
            <a:off x="3197225" y="5087938"/>
            <a:ext cx="74613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7" name="Oval 207"/>
          <p:cNvSpPr>
            <a:spLocks noChangeArrowheads="1"/>
          </p:cNvSpPr>
          <p:nvPr/>
        </p:nvSpPr>
        <p:spPr bwMode="auto">
          <a:xfrm>
            <a:off x="3203575" y="5091113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8" name="Oval 208"/>
          <p:cNvSpPr>
            <a:spLocks noChangeArrowheads="1"/>
          </p:cNvSpPr>
          <p:nvPr/>
        </p:nvSpPr>
        <p:spPr bwMode="auto">
          <a:xfrm>
            <a:off x="3405188" y="517366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49" name="Oval 209"/>
          <p:cNvSpPr>
            <a:spLocks noChangeArrowheads="1"/>
          </p:cNvSpPr>
          <p:nvPr/>
        </p:nvSpPr>
        <p:spPr bwMode="auto">
          <a:xfrm>
            <a:off x="3411538" y="5178425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0" name="Oval 210"/>
          <p:cNvSpPr>
            <a:spLocks noChangeArrowheads="1"/>
          </p:cNvSpPr>
          <p:nvPr/>
        </p:nvSpPr>
        <p:spPr bwMode="auto">
          <a:xfrm>
            <a:off x="3368675" y="521811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1" name="Oval 211"/>
          <p:cNvSpPr>
            <a:spLocks noChangeArrowheads="1"/>
          </p:cNvSpPr>
          <p:nvPr/>
        </p:nvSpPr>
        <p:spPr bwMode="auto">
          <a:xfrm>
            <a:off x="3373438" y="5222875"/>
            <a:ext cx="74612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2" name="Oval 212"/>
          <p:cNvSpPr>
            <a:spLocks noChangeArrowheads="1"/>
          </p:cNvSpPr>
          <p:nvPr/>
        </p:nvSpPr>
        <p:spPr bwMode="auto">
          <a:xfrm>
            <a:off x="3246438" y="5270500"/>
            <a:ext cx="74612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3" name="Oval 213"/>
          <p:cNvSpPr>
            <a:spLocks noChangeArrowheads="1"/>
          </p:cNvSpPr>
          <p:nvPr/>
        </p:nvSpPr>
        <p:spPr bwMode="auto">
          <a:xfrm>
            <a:off x="3252788" y="5276850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4" name="Oval 214"/>
          <p:cNvSpPr>
            <a:spLocks noChangeArrowheads="1"/>
          </p:cNvSpPr>
          <p:nvPr/>
        </p:nvSpPr>
        <p:spPr bwMode="auto">
          <a:xfrm>
            <a:off x="3576638" y="4965700"/>
            <a:ext cx="71437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5" name="Oval 215"/>
          <p:cNvSpPr>
            <a:spLocks noChangeArrowheads="1"/>
          </p:cNvSpPr>
          <p:nvPr/>
        </p:nvSpPr>
        <p:spPr bwMode="auto">
          <a:xfrm>
            <a:off x="3581400" y="4972050"/>
            <a:ext cx="74613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6" name="Oval 216"/>
          <p:cNvSpPr>
            <a:spLocks noChangeArrowheads="1"/>
          </p:cNvSpPr>
          <p:nvPr/>
        </p:nvSpPr>
        <p:spPr bwMode="auto">
          <a:xfrm>
            <a:off x="3551238" y="517366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7" name="Oval 217"/>
          <p:cNvSpPr>
            <a:spLocks noChangeArrowheads="1"/>
          </p:cNvSpPr>
          <p:nvPr/>
        </p:nvSpPr>
        <p:spPr bwMode="auto">
          <a:xfrm>
            <a:off x="3557588" y="5178425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8" name="Oval 218"/>
          <p:cNvSpPr>
            <a:spLocks noChangeArrowheads="1"/>
          </p:cNvSpPr>
          <p:nvPr/>
        </p:nvSpPr>
        <p:spPr bwMode="auto">
          <a:xfrm>
            <a:off x="3246438" y="5303838"/>
            <a:ext cx="74612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59" name="Oval 219"/>
          <p:cNvSpPr>
            <a:spLocks noChangeArrowheads="1"/>
          </p:cNvSpPr>
          <p:nvPr/>
        </p:nvSpPr>
        <p:spPr bwMode="auto">
          <a:xfrm>
            <a:off x="3252788" y="531018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0" name="Oval 220"/>
          <p:cNvSpPr>
            <a:spLocks noChangeArrowheads="1"/>
          </p:cNvSpPr>
          <p:nvPr/>
        </p:nvSpPr>
        <p:spPr bwMode="auto">
          <a:xfrm>
            <a:off x="3587750" y="5076825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1" name="Oval 221"/>
          <p:cNvSpPr>
            <a:spLocks noChangeArrowheads="1"/>
          </p:cNvSpPr>
          <p:nvPr/>
        </p:nvSpPr>
        <p:spPr bwMode="auto">
          <a:xfrm>
            <a:off x="3592513" y="5081588"/>
            <a:ext cx="74612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2" name="Oval 222"/>
          <p:cNvSpPr>
            <a:spLocks noChangeArrowheads="1"/>
          </p:cNvSpPr>
          <p:nvPr/>
        </p:nvSpPr>
        <p:spPr bwMode="auto">
          <a:xfrm>
            <a:off x="3381375" y="5076825"/>
            <a:ext cx="71438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3" name="Oval 223"/>
          <p:cNvSpPr>
            <a:spLocks noChangeArrowheads="1"/>
          </p:cNvSpPr>
          <p:nvPr/>
        </p:nvSpPr>
        <p:spPr bwMode="auto">
          <a:xfrm>
            <a:off x="3386138" y="5081588"/>
            <a:ext cx="74612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4" name="Oval 224"/>
          <p:cNvSpPr>
            <a:spLocks noChangeArrowheads="1"/>
          </p:cNvSpPr>
          <p:nvPr/>
        </p:nvSpPr>
        <p:spPr bwMode="auto">
          <a:xfrm>
            <a:off x="3513138" y="5194300"/>
            <a:ext cx="74612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5" name="Oval 225"/>
          <p:cNvSpPr>
            <a:spLocks noChangeArrowheads="1"/>
          </p:cNvSpPr>
          <p:nvPr/>
        </p:nvSpPr>
        <p:spPr bwMode="auto">
          <a:xfrm>
            <a:off x="3519488" y="52006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6" name="Oval 226"/>
          <p:cNvSpPr>
            <a:spLocks noChangeArrowheads="1"/>
          </p:cNvSpPr>
          <p:nvPr/>
        </p:nvSpPr>
        <p:spPr bwMode="auto">
          <a:xfrm>
            <a:off x="3405188" y="5194300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7" name="Oval 227"/>
          <p:cNvSpPr>
            <a:spLocks noChangeArrowheads="1"/>
          </p:cNvSpPr>
          <p:nvPr/>
        </p:nvSpPr>
        <p:spPr bwMode="auto">
          <a:xfrm>
            <a:off x="3411538" y="52006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8" name="Oval 228"/>
          <p:cNvSpPr>
            <a:spLocks noChangeArrowheads="1"/>
          </p:cNvSpPr>
          <p:nvPr/>
        </p:nvSpPr>
        <p:spPr bwMode="auto">
          <a:xfrm>
            <a:off x="3224213" y="4922838"/>
            <a:ext cx="69850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69" name="Oval 229"/>
          <p:cNvSpPr>
            <a:spLocks noChangeArrowheads="1"/>
          </p:cNvSpPr>
          <p:nvPr/>
        </p:nvSpPr>
        <p:spPr bwMode="auto">
          <a:xfrm>
            <a:off x="3228975" y="492918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0" name="Oval 230"/>
          <p:cNvSpPr>
            <a:spLocks noChangeArrowheads="1"/>
          </p:cNvSpPr>
          <p:nvPr/>
        </p:nvSpPr>
        <p:spPr bwMode="auto">
          <a:xfrm>
            <a:off x="3879850" y="482441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1" name="Oval 231"/>
          <p:cNvSpPr>
            <a:spLocks noChangeArrowheads="1"/>
          </p:cNvSpPr>
          <p:nvPr/>
        </p:nvSpPr>
        <p:spPr bwMode="auto">
          <a:xfrm>
            <a:off x="3886200" y="4829175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2" name="Oval 232"/>
          <p:cNvSpPr>
            <a:spLocks noChangeArrowheads="1"/>
          </p:cNvSpPr>
          <p:nvPr/>
        </p:nvSpPr>
        <p:spPr bwMode="auto">
          <a:xfrm>
            <a:off x="3660775" y="4759325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3" name="Oval 233"/>
          <p:cNvSpPr>
            <a:spLocks noChangeArrowheads="1"/>
          </p:cNvSpPr>
          <p:nvPr/>
        </p:nvSpPr>
        <p:spPr bwMode="auto">
          <a:xfrm>
            <a:off x="3667125" y="476408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4" name="Oval 234"/>
          <p:cNvSpPr>
            <a:spLocks noChangeArrowheads="1"/>
          </p:cNvSpPr>
          <p:nvPr/>
        </p:nvSpPr>
        <p:spPr bwMode="auto">
          <a:xfrm>
            <a:off x="3173413" y="5041900"/>
            <a:ext cx="73025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5" name="Oval 235"/>
          <p:cNvSpPr>
            <a:spLocks noChangeArrowheads="1"/>
          </p:cNvSpPr>
          <p:nvPr/>
        </p:nvSpPr>
        <p:spPr bwMode="auto">
          <a:xfrm>
            <a:off x="3179763" y="50482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6" name="Oval 236"/>
          <p:cNvSpPr>
            <a:spLocks noChangeArrowheads="1"/>
          </p:cNvSpPr>
          <p:nvPr/>
        </p:nvSpPr>
        <p:spPr bwMode="auto">
          <a:xfrm>
            <a:off x="3282950" y="4987925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7" name="Oval 237"/>
          <p:cNvSpPr>
            <a:spLocks noChangeArrowheads="1"/>
          </p:cNvSpPr>
          <p:nvPr/>
        </p:nvSpPr>
        <p:spPr bwMode="auto">
          <a:xfrm>
            <a:off x="3289300" y="4994275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8" name="Oval 238"/>
          <p:cNvSpPr>
            <a:spLocks noChangeArrowheads="1"/>
          </p:cNvSpPr>
          <p:nvPr/>
        </p:nvSpPr>
        <p:spPr bwMode="auto">
          <a:xfrm>
            <a:off x="3441700" y="4868863"/>
            <a:ext cx="71438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79" name="Oval 239"/>
          <p:cNvSpPr>
            <a:spLocks noChangeArrowheads="1"/>
          </p:cNvSpPr>
          <p:nvPr/>
        </p:nvSpPr>
        <p:spPr bwMode="auto">
          <a:xfrm>
            <a:off x="3448050" y="4873625"/>
            <a:ext cx="71438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0" name="Oval 240"/>
          <p:cNvSpPr>
            <a:spLocks noChangeArrowheads="1"/>
          </p:cNvSpPr>
          <p:nvPr/>
        </p:nvSpPr>
        <p:spPr bwMode="auto">
          <a:xfrm>
            <a:off x="3587750" y="4541838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1" name="Oval 241"/>
          <p:cNvSpPr>
            <a:spLocks noChangeArrowheads="1"/>
          </p:cNvSpPr>
          <p:nvPr/>
        </p:nvSpPr>
        <p:spPr bwMode="auto">
          <a:xfrm>
            <a:off x="3592513" y="4546600"/>
            <a:ext cx="74612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2" name="Oval 242"/>
          <p:cNvSpPr>
            <a:spLocks noChangeArrowheads="1"/>
          </p:cNvSpPr>
          <p:nvPr/>
        </p:nvSpPr>
        <p:spPr bwMode="auto">
          <a:xfrm>
            <a:off x="4270375" y="4530725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3" name="Oval 243"/>
          <p:cNvSpPr>
            <a:spLocks noChangeArrowheads="1"/>
          </p:cNvSpPr>
          <p:nvPr/>
        </p:nvSpPr>
        <p:spPr bwMode="auto">
          <a:xfrm>
            <a:off x="4276725" y="4535488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4" name="Oval 244"/>
          <p:cNvSpPr>
            <a:spLocks noChangeArrowheads="1"/>
          </p:cNvSpPr>
          <p:nvPr/>
        </p:nvSpPr>
        <p:spPr bwMode="auto">
          <a:xfrm>
            <a:off x="3806825" y="4748213"/>
            <a:ext cx="73025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5" name="Oval 245"/>
          <p:cNvSpPr>
            <a:spLocks noChangeArrowheads="1"/>
          </p:cNvSpPr>
          <p:nvPr/>
        </p:nvSpPr>
        <p:spPr bwMode="auto">
          <a:xfrm>
            <a:off x="3813175" y="4752975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6" name="Oval 246"/>
          <p:cNvSpPr>
            <a:spLocks noChangeArrowheads="1"/>
          </p:cNvSpPr>
          <p:nvPr/>
        </p:nvSpPr>
        <p:spPr bwMode="auto">
          <a:xfrm>
            <a:off x="3867150" y="4714875"/>
            <a:ext cx="74613" cy="68263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7" name="Oval 247"/>
          <p:cNvSpPr>
            <a:spLocks noChangeArrowheads="1"/>
          </p:cNvSpPr>
          <p:nvPr/>
        </p:nvSpPr>
        <p:spPr bwMode="auto">
          <a:xfrm>
            <a:off x="3875088" y="4721225"/>
            <a:ext cx="71437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8" name="Oval 248"/>
          <p:cNvSpPr>
            <a:spLocks noChangeArrowheads="1"/>
          </p:cNvSpPr>
          <p:nvPr/>
        </p:nvSpPr>
        <p:spPr bwMode="auto">
          <a:xfrm>
            <a:off x="4537075" y="4356100"/>
            <a:ext cx="74613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89" name="Oval 249"/>
          <p:cNvSpPr>
            <a:spLocks noChangeArrowheads="1"/>
          </p:cNvSpPr>
          <p:nvPr/>
        </p:nvSpPr>
        <p:spPr bwMode="auto">
          <a:xfrm>
            <a:off x="4543425" y="43624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0" name="Oval 250"/>
          <p:cNvSpPr>
            <a:spLocks noChangeArrowheads="1"/>
          </p:cNvSpPr>
          <p:nvPr/>
        </p:nvSpPr>
        <p:spPr bwMode="auto">
          <a:xfrm>
            <a:off x="4854575" y="4225925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1" name="Oval 251"/>
          <p:cNvSpPr>
            <a:spLocks noChangeArrowheads="1"/>
          </p:cNvSpPr>
          <p:nvPr/>
        </p:nvSpPr>
        <p:spPr bwMode="auto">
          <a:xfrm>
            <a:off x="4859338" y="4230688"/>
            <a:ext cx="74612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2" name="Oval 252"/>
          <p:cNvSpPr>
            <a:spLocks noChangeArrowheads="1"/>
          </p:cNvSpPr>
          <p:nvPr/>
        </p:nvSpPr>
        <p:spPr bwMode="auto">
          <a:xfrm>
            <a:off x="4854575" y="4410075"/>
            <a:ext cx="73025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3" name="Oval 253"/>
          <p:cNvSpPr>
            <a:spLocks noChangeArrowheads="1"/>
          </p:cNvSpPr>
          <p:nvPr/>
        </p:nvSpPr>
        <p:spPr bwMode="auto">
          <a:xfrm>
            <a:off x="4859338" y="4414838"/>
            <a:ext cx="74612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4" name="Oval 254"/>
          <p:cNvSpPr>
            <a:spLocks noChangeArrowheads="1"/>
          </p:cNvSpPr>
          <p:nvPr/>
        </p:nvSpPr>
        <p:spPr bwMode="auto">
          <a:xfrm>
            <a:off x="4560888" y="4279900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5" name="Oval 255"/>
          <p:cNvSpPr>
            <a:spLocks noChangeArrowheads="1"/>
          </p:cNvSpPr>
          <p:nvPr/>
        </p:nvSpPr>
        <p:spPr bwMode="auto">
          <a:xfrm>
            <a:off x="4567238" y="42862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6" name="Oval 256"/>
          <p:cNvSpPr>
            <a:spLocks noChangeArrowheads="1"/>
          </p:cNvSpPr>
          <p:nvPr/>
        </p:nvSpPr>
        <p:spPr bwMode="auto">
          <a:xfrm>
            <a:off x="4416425" y="4322763"/>
            <a:ext cx="71438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7" name="Oval 257"/>
          <p:cNvSpPr>
            <a:spLocks noChangeArrowheads="1"/>
          </p:cNvSpPr>
          <p:nvPr/>
        </p:nvSpPr>
        <p:spPr bwMode="auto">
          <a:xfrm>
            <a:off x="4422775" y="4329113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8" name="Oval 258"/>
          <p:cNvSpPr>
            <a:spLocks noChangeArrowheads="1"/>
          </p:cNvSpPr>
          <p:nvPr/>
        </p:nvSpPr>
        <p:spPr bwMode="auto">
          <a:xfrm>
            <a:off x="4232275" y="4519613"/>
            <a:ext cx="74613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699" name="Oval 259"/>
          <p:cNvSpPr>
            <a:spLocks noChangeArrowheads="1"/>
          </p:cNvSpPr>
          <p:nvPr/>
        </p:nvSpPr>
        <p:spPr bwMode="auto">
          <a:xfrm>
            <a:off x="4238625" y="4524375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0" name="Oval 260"/>
          <p:cNvSpPr>
            <a:spLocks noChangeArrowheads="1"/>
          </p:cNvSpPr>
          <p:nvPr/>
        </p:nvSpPr>
        <p:spPr bwMode="auto">
          <a:xfrm>
            <a:off x="4051300" y="4584700"/>
            <a:ext cx="71438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1" name="Oval 261"/>
          <p:cNvSpPr>
            <a:spLocks noChangeArrowheads="1"/>
          </p:cNvSpPr>
          <p:nvPr/>
        </p:nvSpPr>
        <p:spPr bwMode="auto">
          <a:xfrm>
            <a:off x="4056063" y="45910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2" name="Oval 262"/>
          <p:cNvSpPr>
            <a:spLocks noChangeArrowheads="1"/>
          </p:cNvSpPr>
          <p:nvPr/>
        </p:nvSpPr>
        <p:spPr bwMode="auto">
          <a:xfrm>
            <a:off x="4294188" y="4433888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3" name="Oval 263"/>
          <p:cNvSpPr>
            <a:spLocks noChangeArrowheads="1"/>
          </p:cNvSpPr>
          <p:nvPr/>
        </p:nvSpPr>
        <p:spPr bwMode="auto">
          <a:xfrm>
            <a:off x="4298950" y="4438650"/>
            <a:ext cx="74613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4" name="Oval 264"/>
          <p:cNvSpPr>
            <a:spLocks noChangeArrowheads="1"/>
          </p:cNvSpPr>
          <p:nvPr/>
        </p:nvSpPr>
        <p:spPr bwMode="auto">
          <a:xfrm>
            <a:off x="4575175" y="4367213"/>
            <a:ext cx="71438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5" name="Oval 265"/>
          <p:cNvSpPr>
            <a:spLocks noChangeArrowheads="1"/>
          </p:cNvSpPr>
          <p:nvPr/>
        </p:nvSpPr>
        <p:spPr bwMode="auto">
          <a:xfrm>
            <a:off x="4581525" y="4373563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6" name="Oval 266"/>
          <p:cNvSpPr>
            <a:spLocks noChangeArrowheads="1"/>
          </p:cNvSpPr>
          <p:nvPr/>
        </p:nvSpPr>
        <p:spPr bwMode="auto">
          <a:xfrm>
            <a:off x="4487863" y="432276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7" name="Oval 267"/>
          <p:cNvSpPr>
            <a:spLocks noChangeArrowheads="1"/>
          </p:cNvSpPr>
          <p:nvPr/>
        </p:nvSpPr>
        <p:spPr bwMode="auto">
          <a:xfrm>
            <a:off x="4494213" y="4329113"/>
            <a:ext cx="74612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8" name="Oval 268"/>
          <p:cNvSpPr>
            <a:spLocks noChangeArrowheads="1"/>
          </p:cNvSpPr>
          <p:nvPr/>
        </p:nvSpPr>
        <p:spPr bwMode="auto">
          <a:xfrm>
            <a:off x="4779963" y="4279900"/>
            <a:ext cx="74612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09" name="Oval 269"/>
          <p:cNvSpPr>
            <a:spLocks noChangeArrowheads="1"/>
          </p:cNvSpPr>
          <p:nvPr/>
        </p:nvSpPr>
        <p:spPr bwMode="auto">
          <a:xfrm>
            <a:off x="4787900" y="4286250"/>
            <a:ext cx="71438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0" name="Oval 270"/>
          <p:cNvSpPr>
            <a:spLocks noChangeArrowheads="1"/>
          </p:cNvSpPr>
          <p:nvPr/>
        </p:nvSpPr>
        <p:spPr bwMode="auto">
          <a:xfrm>
            <a:off x="4792663" y="4205288"/>
            <a:ext cx="73025" cy="63500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1" name="Oval 271"/>
          <p:cNvSpPr>
            <a:spLocks noChangeArrowheads="1"/>
          </p:cNvSpPr>
          <p:nvPr/>
        </p:nvSpPr>
        <p:spPr bwMode="auto">
          <a:xfrm>
            <a:off x="4799013" y="4208463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2" name="Oval 272"/>
          <p:cNvSpPr>
            <a:spLocks noChangeArrowheads="1"/>
          </p:cNvSpPr>
          <p:nvPr/>
        </p:nvSpPr>
        <p:spPr bwMode="auto">
          <a:xfrm>
            <a:off x="4841875" y="4116388"/>
            <a:ext cx="74613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3" name="Oval 273"/>
          <p:cNvSpPr>
            <a:spLocks noChangeArrowheads="1"/>
          </p:cNvSpPr>
          <p:nvPr/>
        </p:nvSpPr>
        <p:spPr bwMode="auto">
          <a:xfrm>
            <a:off x="4848225" y="41211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4" name="Oval 274"/>
          <p:cNvSpPr>
            <a:spLocks noChangeArrowheads="1"/>
          </p:cNvSpPr>
          <p:nvPr/>
        </p:nvSpPr>
        <p:spPr bwMode="auto">
          <a:xfrm>
            <a:off x="4987925" y="4214813"/>
            <a:ext cx="74613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5" name="Oval 275"/>
          <p:cNvSpPr>
            <a:spLocks noChangeArrowheads="1"/>
          </p:cNvSpPr>
          <p:nvPr/>
        </p:nvSpPr>
        <p:spPr bwMode="auto">
          <a:xfrm>
            <a:off x="4994275" y="4219575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6" name="Oval 276"/>
          <p:cNvSpPr>
            <a:spLocks noChangeArrowheads="1"/>
          </p:cNvSpPr>
          <p:nvPr/>
        </p:nvSpPr>
        <p:spPr bwMode="auto">
          <a:xfrm>
            <a:off x="4964113" y="4376738"/>
            <a:ext cx="71437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7" name="Oval 277"/>
          <p:cNvSpPr>
            <a:spLocks noChangeArrowheads="1"/>
          </p:cNvSpPr>
          <p:nvPr/>
        </p:nvSpPr>
        <p:spPr bwMode="auto">
          <a:xfrm>
            <a:off x="4968875" y="438308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8" name="Oval 278"/>
          <p:cNvSpPr>
            <a:spLocks noChangeArrowheads="1"/>
          </p:cNvSpPr>
          <p:nvPr/>
        </p:nvSpPr>
        <p:spPr bwMode="auto">
          <a:xfrm>
            <a:off x="5084763" y="4398963"/>
            <a:ext cx="74612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19" name="Oval 279"/>
          <p:cNvSpPr>
            <a:spLocks noChangeArrowheads="1"/>
          </p:cNvSpPr>
          <p:nvPr/>
        </p:nvSpPr>
        <p:spPr bwMode="auto">
          <a:xfrm>
            <a:off x="5092700" y="4405313"/>
            <a:ext cx="71438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0" name="Oval 280"/>
          <p:cNvSpPr>
            <a:spLocks noChangeArrowheads="1"/>
          </p:cNvSpPr>
          <p:nvPr/>
        </p:nvSpPr>
        <p:spPr bwMode="auto">
          <a:xfrm>
            <a:off x="4938713" y="4356100"/>
            <a:ext cx="74612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1" name="Oval 281"/>
          <p:cNvSpPr>
            <a:spLocks noChangeArrowheads="1"/>
          </p:cNvSpPr>
          <p:nvPr/>
        </p:nvSpPr>
        <p:spPr bwMode="auto">
          <a:xfrm>
            <a:off x="4945063" y="43624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2" name="Oval 282"/>
          <p:cNvSpPr>
            <a:spLocks noChangeArrowheads="1"/>
          </p:cNvSpPr>
          <p:nvPr/>
        </p:nvSpPr>
        <p:spPr bwMode="auto">
          <a:xfrm>
            <a:off x="4805363" y="4279900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3" name="Oval 283"/>
          <p:cNvSpPr>
            <a:spLocks noChangeArrowheads="1"/>
          </p:cNvSpPr>
          <p:nvPr/>
        </p:nvSpPr>
        <p:spPr bwMode="auto">
          <a:xfrm>
            <a:off x="4810125" y="4286250"/>
            <a:ext cx="76200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4" name="Oval 284"/>
          <p:cNvSpPr>
            <a:spLocks noChangeArrowheads="1"/>
          </p:cNvSpPr>
          <p:nvPr/>
        </p:nvSpPr>
        <p:spPr bwMode="auto">
          <a:xfrm>
            <a:off x="5073650" y="421481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5" name="Oval 285"/>
          <p:cNvSpPr>
            <a:spLocks noChangeArrowheads="1"/>
          </p:cNvSpPr>
          <p:nvPr/>
        </p:nvSpPr>
        <p:spPr bwMode="auto">
          <a:xfrm>
            <a:off x="5078413" y="4219575"/>
            <a:ext cx="74612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6" name="Oval 286"/>
          <p:cNvSpPr>
            <a:spLocks noChangeArrowheads="1"/>
          </p:cNvSpPr>
          <p:nvPr/>
        </p:nvSpPr>
        <p:spPr bwMode="auto">
          <a:xfrm>
            <a:off x="5121275" y="421481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7" name="Oval 287"/>
          <p:cNvSpPr>
            <a:spLocks noChangeArrowheads="1"/>
          </p:cNvSpPr>
          <p:nvPr/>
        </p:nvSpPr>
        <p:spPr bwMode="auto">
          <a:xfrm>
            <a:off x="5127625" y="4219575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8" name="Oval 288"/>
          <p:cNvSpPr>
            <a:spLocks noChangeArrowheads="1"/>
          </p:cNvSpPr>
          <p:nvPr/>
        </p:nvSpPr>
        <p:spPr bwMode="auto">
          <a:xfrm>
            <a:off x="5048250" y="4311650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29" name="Oval 289"/>
          <p:cNvSpPr>
            <a:spLocks noChangeArrowheads="1"/>
          </p:cNvSpPr>
          <p:nvPr/>
        </p:nvSpPr>
        <p:spPr bwMode="auto">
          <a:xfrm>
            <a:off x="5054600" y="431800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0" name="Oval 290"/>
          <p:cNvSpPr>
            <a:spLocks noChangeArrowheads="1"/>
          </p:cNvSpPr>
          <p:nvPr/>
        </p:nvSpPr>
        <p:spPr bwMode="auto">
          <a:xfrm>
            <a:off x="4805363" y="4387850"/>
            <a:ext cx="73025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1" name="Oval 291"/>
          <p:cNvSpPr>
            <a:spLocks noChangeArrowheads="1"/>
          </p:cNvSpPr>
          <p:nvPr/>
        </p:nvSpPr>
        <p:spPr bwMode="auto">
          <a:xfrm>
            <a:off x="4810125" y="4394200"/>
            <a:ext cx="76200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2" name="Oval 292"/>
          <p:cNvSpPr>
            <a:spLocks noChangeArrowheads="1"/>
          </p:cNvSpPr>
          <p:nvPr/>
        </p:nvSpPr>
        <p:spPr bwMode="auto">
          <a:xfrm>
            <a:off x="4537075" y="4848225"/>
            <a:ext cx="74613" cy="63500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3" name="Oval 293"/>
          <p:cNvSpPr>
            <a:spLocks noChangeArrowheads="1"/>
          </p:cNvSpPr>
          <p:nvPr/>
        </p:nvSpPr>
        <p:spPr bwMode="auto">
          <a:xfrm>
            <a:off x="4543425" y="4851400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4" name="Oval 294"/>
          <p:cNvSpPr>
            <a:spLocks noChangeArrowheads="1"/>
          </p:cNvSpPr>
          <p:nvPr/>
        </p:nvSpPr>
        <p:spPr bwMode="auto">
          <a:xfrm>
            <a:off x="4221163" y="4783138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5" name="Oval 295"/>
          <p:cNvSpPr>
            <a:spLocks noChangeArrowheads="1"/>
          </p:cNvSpPr>
          <p:nvPr/>
        </p:nvSpPr>
        <p:spPr bwMode="auto">
          <a:xfrm>
            <a:off x="4227513" y="4786313"/>
            <a:ext cx="71437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6" name="Oval 296"/>
          <p:cNvSpPr>
            <a:spLocks noChangeArrowheads="1"/>
          </p:cNvSpPr>
          <p:nvPr/>
        </p:nvSpPr>
        <p:spPr bwMode="auto">
          <a:xfrm>
            <a:off x="4159250" y="4922838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7" name="Oval 297"/>
          <p:cNvSpPr>
            <a:spLocks noChangeArrowheads="1"/>
          </p:cNvSpPr>
          <p:nvPr/>
        </p:nvSpPr>
        <p:spPr bwMode="auto">
          <a:xfrm>
            <a:off x="4165600" y="492918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8" name="Oval 298"/>
          <p:cNvSpPr>
            <a:spLocks noChangeArrowheads="1"/>
          </p:cNvSpPr>
          <p:nvPr/>
        </p:nvSpPr>
        <p:spPr bwMode="auto">
          <a:xfrm>
            <a:off x="4111625" y="490061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39" name="Oval 299"/>
          <p:cNvSpPr>
            <a:spLocks noChangeArrowheads="1"/>
          </p:cNvSpPr>
          <p:nvPr/>
        </p:nvSpPr>
        <p:spPr bwMode="auto">
          <a:xfrm>
            <a:off x="4117975" y="4906963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0" name="Oval 300"/>
          <p:cNvSpPr>
            <a:spLocks noChangeArrowheads="1"/>
          </p:cNvSpPr>
          <p:nvPr/>
        </p:nvSpPr>
        <p:spPr bwMode="auto">
          <a:xfrm>
            <a:off x="3795713" y="4945063"/>
            <a:ext cx="71437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1" name="Oval 301"/>
          <p:cNvSpPr>
            <a:spLocks noChangeArrowheads="1"/>
          </p:cNvSpPr>
          <p:nvPr/>
        </p:nvSpPr>
        <p:spPr bwMode="auto">
          <a:xfrm>
            <a:off x="3800475" y="4951413"/>
            <a:ext cx="74613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2" name="Oval 302"/>
          <p:cNvSpPr>
            <a:spLocks noChangeArrowheads="1"/>
          </p:cNvSpPr>
          <p:nvPr/>
        </p:nvSpPr>
        <p:spPr bwMode="auto">
          <a:xfrm>
            <a:off x="3551238" y="4987925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3" name="Oval 303"/>
          <p:cNvSpPr>
            <a:spLocks noChangeArrowheads="1"/>
          </p:cNvSpPr>
          <p:nvPr/>
        </p:nvSpPr>
        <p:spPr bwMode="auto">
          <a:xfrm>
            <a:off x="3557588" y="4994275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4" name="Oval 304"/>
          <p:cNvSpPr>
            <a:spLocks noChangeArrowheads="1"/>
          </p:cNvSpPr>
          <p:nvPr/>
        </p:nvSpPr>
        <p:spPr bwMode="auto">
          <a:xfrm>
            <a:off x="3405188" y="4792663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5" name="Oval 305"/>
          <p:cNvSpPr>
            <a:spLocks noChangeArrowheads="1"/>
          </p:cNvSpPr>
          <p:nvPr/>
        </p:nvSpPr>
        <p:spPr bwMode="auto">
          <a:xfrm>
            <a:off x="3411538" y="4797425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6" name="Oval 306"/>
          <p:cNvSpPr>
            <a:spLocks noChangeArrowheads="1"/>
          </p:cNvSpPr>
          <p:nvPr/>
        </p:nvSpPr>
        <p:spPr bwMode="auto">
          <a:xfrm>
            <a:off x="3540125" y="4454525"/>
            <a:ext cx="71438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7" name="Oval 307"/>
          <p:cNvSpPr>
            <a:spLocks noChangeArrowheads="1"/>
          </p:cNvSpPr>
          <p:nvPr/>
        </p:nvSpPr>
        <p:spPr bwMode="auto">
          <a:xfrm>
            <a:off x="3544888" y="4459288"/>
            <a:ext cx="74612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8" name="Oval 308"/>
          <p:cNvSpPr>
            <a:spLocks noChangeArrowheads="1"/>
          </p:cNvSpPr>
          <p:nvPr/>
        </p:nvSpPr>
        <p:spPr bwMode="auto">
          <a:xfrm>
            <a:off x="3784600" y="4486275"/>
            <a:ext cx="69850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49" name="Oval 309"/>
          <p:cNvSpPr>
            <a:spLocks noChangeArrowheads="1"/>
          </p:cNvSpPr>
          <p:nvPr/>
        </p:nvSpPr>
        <p:spPr bwMode="auto">
          <a:xfrm>
            <a:off x="3789363" y="4491038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0" name="Oval 310"/>
          <p:cNvSpPr>
            <a:spLocks noChangeArrowheads="1"/>
          </p:cNvSpPr>
          <p:nvPr/>
        </p:nvSpPr>
        <p:spPr bwMode="auto">
          <a:xfrm>
            <a:off x="3941763" y="4510088"/>
            <a:ext cx="71437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1" name="Oval 311"/>
          <p:cNvSpPr>
            <a:spLocks noChangeArrowheads="1"/>
          </p:cNvSpPr>
          <p:nvPr/>
        </p:nvSpPr>
        <p:spPr bwMode="auto">
          <a:xfrm>
            <a:off x="3946525" y="4513263"/>
            <a:ext cx="74613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2" name="Oval 312"/>
          <p:cNvSpPr>
            <a:spLocks noChangeArrowheads="1"/>
          </p:cNvSpPr>
          <p:nvPr/>
        </p:nvSpPr>
        <p:spPr bwMode="auto">
          <a:xfrm>
            <a:off x="3709988" y="4649788"/>
            <a:ext cx="74612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3" name="Oval 313"/>
          <p:cNvSpPr>
            <a:spLocks noChangeArrowheads="1"/>
          </p:cNvSpPr>
          <p:nvPr/>
        </p:nvSpPr>
        <p:spPr bwMode="auto">
          <a:xfrm>
            <a:off x="3716338" y="465613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4" name="Oval 314"/>
          <p:cNvSpPr>
            <a:spLocks noChangeArrowheads="1"/>
          </p:cNvSpPr>
          <p:nvPr/>
        </p:nvSpPr>
        <p:spPr bwMode="auto">
          <a:xfrm>
            <a:off x="3671888" y="4519613"/>
            <a:ext cx="74612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5" name="Oval 315"/>
          <p:cNvSpPr>
            <a:spLocks noChangeArrowheads="1"/>
          </p:cNvSpPr>
          <p:nvPr/>
        </p:nvSpPr>
        <p:spPr bwMode="auto">
          <a:xfrm>
            <a:off x="3678238" y="4524375"/>
            <a:ext cx="74612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6" name="Oval 316"/>
          <p:cNvSpPr>
            <a:spLocks noChangeArrowheads="1"/>
          </p:cNvSpPr>
          <p:nvPr/>
        </p:nvSpPr>
        <p:spPr bwMode="auto">
          <a:xfrm>
            <a:off x="3416300" y="4498975"/>
            <a:ext cx="74613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7" name="Oval 317"/>
          <p:cNvSpPr>
            <a:spLocks noChangeArrowheads="1"/>
          </p:cNvSpPr>
          <p:nvPr/>
        </p:nvSpPr>
        <p:spPr bwMode="auto">
          <a:xfrm>
            <a:off x="3422650" y="450373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8" name="Oval 318"/>
          <p:cNvSpPr>
            <a:spLocks noChangeArrowheads="1"/>
          </p:cNvSpPr>
          <p:nvPr/>
        </p:nvSpPr>
        <p:spPr bwMode="auto">
          <a:xfrm>
            <a:off x="3540125" y="4367213"/>
            <a:ext cx="71438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59" name="Oval 319"/>
          <p:cNvSpPr>
            <a:spLocks noChangeArrowheads="1"/>
          </p:cNvSpPr>
          <p:nvPr/>
        </p:nvSpPr>
        <p:spPr bwMode="auto">
          <a:xfrm>
            <a:off x="3544888" y="4373563"/>
            <a:ext cx="74612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0" name="Oval 320"/>
          <p:cNvSpPr>
            <a:spLocks noChangeArrowheads="1"/>
          </p:cNvSpPr>
          <p:nvPr/>
        </p:nvSpPr>
        <p:spPr bwMode="auto">
          <a:xfrm>
            <a:off x="3795713" y="4311650"/>
            <a:ext cx="71437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1" name="Oval 321"/>
          <p:cNvSpPr>
            <a:spLocks noChangeArrowheads="1"/>
          </p:cNvSpPr>
          <p:nvPr/>
        </p:nvSpPr>
        <p:spPr bwMode="auto">
          <a:xfrm>
            <a:off x="3800475" y="4318000"/>
            <a:ext cx="74613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2" name="Oval 322"/>
          <p:cNvSpPr>
            <a:spLocks noChangeArrowheads="1"/>
          </p:cNvSpPr>
          <p:nvPr/>
        </p:nvSpPr>
        <p:spPr bwMode="auto">
          <a:xfrm>
            <a:off x="4025900" y="4205288"/>
            <a:ext cx="74613" cy="63500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3" name="Oval 323"/>
          <p:cNvSpPr>
            <a:spLocks noChangeArrowheads="1"/>
          </p:cNvSpPr>
          <p:nvPr/>
        </p:nvSpPr>
        <p:spPr bwMode="auto">
          <a:xfrm>
            <a:off x="4032250" y="4208463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4" name="Oval 324"/>
          <p:cNvSpPr>
            <a:spLocks noChangeArrowheads="1"/>
          </p:cNvSpPr>
          <p:nvPr/>
        </p:nvSpPr>
        <p:spPr bwMode="auto">
          <a:xfrm>
            <a:off x="4197350" y="4376738"/>
            <a:ext cx="73025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5" name="Oval 325"/>
          <p:cNvSpPr>
            <a:spLocks noChangeArrowheads="1"/>
          </p:cNvSpPr>
          <p:nvPr/>
        </p:nvSpPr>
        <p:spPr bwMode="auto">
          <a:xfrm>
            <a:off x="4202113" y="4383088"/>
            <a:ext cx="74612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6" name="Oval 326"/>
          <p:cNvSpPr>
            <a:spLocks noChangeArrowheads="1"/>
          </p:cNvSpPr>
          <p:nvPr/>
        </p:nvSpPr>
        <p:spPr bwMode="auto">
          <a:xfrm>
            <a:off x="4257675" y="4279900"/>
            <a:ext cx="71438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7" name="Oval 327"/>
          <p:cNvSpPr>
            <a:spLocks noChangeArrowheads="1"/>
          </p:cNvSpPr>
          <p:nvPr/>
        </p:nvSpPr>
        <p:spPr bwMode="auto">
          <a:xfrm>
            <a:off x="4264025" y="42862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8" name="Oval 328"/>
          <p:cNvSpPr>
            <a:spLocks noChangeArrowheads="1"/>
          </p:cNvSpPr>
          <p:nvPr/>
        </p:nvSpPr>
        <p:spPr bwMode="auto">
          <a:xfrm>
            <a:off x="4427538" y="4344988"/>
            <a:ext cx="74612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69" name="Oval 329"/>
          <p:cNvSpPr>
            <a:spLocks noChangeArrowheads="1"/>
          </p:cNvSpPr>
          <p:nvPr/>
        </p:nvSpPr>
        <p:spPr bwMode="auto">
          <a:xfrm>
            <a:off x="4433888" y="435133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0" name="Oval 330"/>
          <p:cNvSpPr>
            <a:spLocks noChangeArrowheads="1"/>
          </p:cNvSpPr>
          <p:nvPr/>
        </p:nvSpPr>
        <p:spPr bwMode="auto">
          <a:xfrm>
            <a:off x="4560888" y="4410075"/>
            <a:ext cx="73025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1" name="Oval 331"/>
          <p:cNvSpPr>
            <a:spLocks noChangeArrowheads="1"/>
          </p:cNvSpPr>
          <p:nvPr/>
        </p:nvSpPr>
        <p:spPr bwMode="auto">
          <a:xfrm>
            <a:off x="4567238" y="4414838"/>
            <a:ext cx="73025" cy="65087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2" name="Oval 332"/>
          <p:cNvSpPr>
            <a:spLocks noChangeArrowheads="1"/>
          </p:cNvSpPr>
          <p:nvPr/>
        </p:nvSpPr>
        <p:spPr bwMode="auto">
          <a:xfrm>
            <a:off x="4646613" y="4311650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3" name="Oval 333"/>
          <p:cNvSpPr>
            <a:spLocks noChangeArrowheads="1"/>
          </p:cNvSpPr>
          <p:nvPr/>
        </p:nvSpPr>
        <p:spPr bwMode="auto">
          <a:xfrm>
            <a:off x="4651375" y="4318000"/>
            <a:ext cx="76200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4" name="Oval 334"/>
          <p:cNvSpPr>
            <a:spLocks noChangeArrowheads="1"/>
          </p:cNvSpPr>
          <p:nvPr/>
        </p:nvSpPr>
        <p:spPr bwMode="auto">
          <a:xfrm>
            <a:off x="4779963" y="4302125"/>
            <a:ext cx="74612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5" name="Oval 335"/>
          <p:cNvSpPr>
            <a:spLocks noChangeArrowheads="1"/>
          </p:cNvSpPr>
          <p:nvPr/>
        </p:nvSpPr>
        <p:spPr bwMode="auto">
          <a:xfrm>
            <a:off x="4787900" y="4308475"/>
            <a:ext cx="71438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6" name="Oval 336"/>
          <p:cNvSpPr>
            <a:spLocks noChangeArrowheads="1"/>
          </p:cNvSpPr>
          <p:nvPr/>
        </p:nvSpPr>
        <p:spPr bwMode="auto">
          <a:xfrm>
            <a:off x="4719638" y="4279900"/>
            <a:ext cx="73025" cy="65088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7" name="Oval 337"/>
          <p:cNvSpPr>
            <a:spLocks noChangeArrowheads="1"/>
          </p:cNvSpPr>
          <p:nvPr/>
        </p:nvSpPr>
        <p:spPr bwMode="auto">
          <a:xfrm>
            <a:off x="4725988" y="428625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8" name="Oval 338"/>
          <p:cNvSpPr>
            <a:spLocks noChangeArrowheads="1"/>
          </p:cNvSpPr>
          <p:nvPr/>
        </p:nvSpPr>
        <p:spPr bwMode="auto">
          <a:xfrm>
            <a:off x="4792663" y="4192588"/>
            <a:ext cx="73025" cy="65087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79" name="Oval 339"/>
          <p:cNvSpPr>
            <a:spLocks noChangeArrowheads="1"/>
          </p:cNvSpPr>
          <p:nvPr/>
        </p:nvSpPr>
        <p:spPr bwMode="auto">
          <a:xfrm>
            <a:off x="4799013" y="4197350"/>
            <a:ext cx="73025" cy="66675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0" name="Oval 340"/>
          <p:cNvSpPr>
            <a:spLocks noChangeArrowheads="1"/>
          </p:cNvSpPr>
          <p:nvPr/>
        </p:nvSpPr>
        <p:spPr bwMode="auto">
          <a:xfrm>
            <a:off x="4987925" y="4083050"/>
            <a:ext cx="74613" cy="66675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1" name="Oval 341"/>
          <p:cNvSpPr>
            <a:spLocks noChangeArrowheads="1"/>
          </p:cNvSpPr>
          <p:nvPr/>
        </p:nvSpPr>
        <p:spPr bwMode="auto">
          <a:xfrm>
            <a:off x="4994275" y="408940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2" name="Oval 342"/>
          <p:cNvSpPr>
            <a:spLocks noChangeArrowheads="1"/>
          </p:cNvSpPr>
          <p:nvPr/>
        </p:nvSpPr>
        <p:spPr bwMode="auto">
          <a:xfrm>
            <a:off x="5853113" y="3779838"/>
            <a:ext cx="73025" cy="63500"/>
          </a:xfrm>
          <a:prstGeom prst="ellipse">
            <a:avLst/>
          </a:prstGeom>
          <a:solidFill>
            <a:srgbClr val="0000D4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3" name="Oval 343"/>
          <p:cNvSpPr>
            <a:spLocks noChangeArrowheads="1"/>
          </p:cNvSpPr>
          <p:nvPr/>
        </p:nvSpPr>
        <p:spPr bwMode="auto">
          <a:xfrm>
            <a:off x="5859463" y="3784600"/>
            <a:ext cx="73025" cy="65088"/>
          </a:xfrm>
          <a:prstGeom prst="ellips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4" name="Freeform 344"/>
          <p:cNvSpPr>
            <a:spLocks/>
          </p:cNvSpPr>
          <p:nvPr/>
        </p:nvSpPr>
        <p:spPr bwMode="auto">
          <a:xfrm>
            <a:off x="3551238" y="3679825"/>
            <a:ext cx="2690812" cy="1428750"/>
          </a:xfrm>
          <a:custGeom>
            <a:avLst/>
            <a:gdLst>
              <a:gd name="T0" fmla="*/ 1636225853 w 1801"/>
              <a:gd name="T1" fmla="*/ 526159930 h 1068"/>
              <a:gd name="T2" fmla="*/ 2147483647 w 1801"/>
              <a:gd name="T3" fmla="*/ 408041903 h 1068"/>
              <a:gd name="T4" fmla="*/ 2147483647 w 1801"/>
              <a:gd name="T5" fmla="*/ 277396896 h 1068"/>
              <a:gd name="T6" fmla="*/ 2147483647 w 1801"/>
              <a:gd name="T7" fmla="*/ 322138978 h 1068"/>
              <a:gd name="T8" fmla="*/ 2147483647 w 1801"/>
              <a:gd name="T9" fmla="*/ 467100916 h 1068"/>
              <a:gd name="T10" fmla="*/ 2147483647 w 1801"/>
              <a:gd name="T11" fmla="*/ 189704020 h 1068"/>
              <a:gd name="T12" fmla="*/ 2147483647 w 1801"/>
              <a:gd name="T13" fmla="*/ 322138978 h 1068"/>
              <a:gd name="T14" fmla="*/ 2147483647 w 1801"/>
              <a:gd name="T15" fmla="*/ 218337883 h 1068"/>
              <a:gd name="T16" fmla="*/ 2147483647 w 1801"/>
              <a:gd name="T17" fmla="*/ 393724972 h 1068"/>
              <a:gd name="T18" fmla="*/ 2147483647 w 1801"/>
              <a:gd name="T19" fmla="*/ 438465716 h 1068"/>
              <a:gd name="T20" fmla="*/ 2147483647 w 1801"/>
              <a:gd name="T21" fmla="*/ 438465716 h 1068"/>
              <a:gd name="T22" fmla="*/ 2147483647 w 1801"/>
              <a:gd name="T23" fmla="*/ 146751889 h 1068"/>
              <a:gd name="T24" fmla="*/ 2147483647 w 1801"/>
              <a:gd name="T25" fmla="*/ 204020952 h 1068"/>
              <a:gd name="T26" fmla="*/ 2147483647 w 1801"/>
              <a:gd name="T27" fmla="*/ 277396896 h 1068"/>
              <a:gd name="T28" fmla="*/ 2147483647 w 1801"/>
              <a:gd name="T29" fmla="*/ 424148785 h 1068"/>
              <a:gd name="T30" fmla="*/ 2147483647 w 1801"/>
              <a:gd name="T31" fmla="*/ 526159930 h 1068"/>
              <a:gd name="T32" fmla="*/ 2147483647 w 1801"/>
              <a:gd name="T33" fmla="*/ 526159930 h 1068"/>
              <a:gd name="T34" fmla="*/ 2147483647 w 1801"/>
              <a:gd name="T35" fmla="*/ 248763034 h 1068"/>
              <a:gd name="T36" fmla="*/ 2147483647 w 1801"/>
              <a:gd name="T37" fmla="*/ 277396896 h 1068"/>
              <a:gd name="T38" fmla="*/ 2147483647 w 1801"/>
              <a:gd name="T39" fmla="*/ 0 h 1068"/>
              <a:gd name="T40" fmla="*/ 2147483647 w 1801"/>
              <a:gd name="T41" fmla="*/ 0 h 1068"/>
              <a:gd name="T42" fmla="*/ 2147483647 w 1801"/>
              <a:gd name="T43" fmla="*/ 87692876 h 1068"/>
              <a:gd name="T44" fmla="*/ 2147483647 w 1801"/>
              <a:gd name="T45" fmla="*/ 481417848 h 1068"/>
              <a:gd name="T46" fmla="*/ 2147483647 w 1801"/>
              <a:gd name="T47" fmla="*/ 495734779 h 1068"/>
              <a:gd name="T48" fmla="*/ 2147483647 w 1801"/>
              <a:gd name="T49" fmla="*/ 597745923 h 1068"/>
              <a:gd name="T50" fmla="*/ 2109459154 w 1801"/>
              <a:gd name="T51" fmla="*/ 993259508 h 1068"/>
              <a:gd name="T52" fmla="*/ 1254514524 w 1801"/>
              <a:gd name="T53" fmla="*/ 1356560667 h 1068"/>
              <a:gd name="T54" fmla="*/ 582612343 w 1801"/>
              <a:gd name="T55" fmla="*/ 1678698308 h 1068"/>
              <a:gd name="T56" fmla="*/ 53574201 w 1801"/>
              <a:gd name="T57" fmla="*/ 1766392521 h 1068"/>
              <a:gd name="T58" fmla="*/ 0 w 1801"/>
              <a:gd name="T59" fmla="*/ 1911354459 h 106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801"/>
              <a:gd name="T91" fmla="*/ 0 h 1068"/>
              <a:gd name="T92" fmla="*/ 1801 w 1801"/>
              <a:gd name="T93" fmla="*/ 1068 h 106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801" h="1068">
                <a:moveTo>
                  <a:pt x="733" y="294"/>
                </a:moveTo>
                <a:lnTo>
                  <a:pt x="1019" y="228"/>
                </a:lnTo>
                <a:lnTo>
                  <a:pt x="986" y="155"/>
                </a:lnTo>
                <a:lnTo>
                  <a:pt x="994" y="180"/>
                </a:lnTo>
                <a:lnTo>
                  <a:pt x="1060" y="261"/>
                </a:lnTo>
                <a:lnTo>
                  <a:pt x="1255" y="106"/>
                </a:lnTo>
                <a:lnTo>
                  <a:pt x="1304" y="180"/>
                </a:lnTo>
                <a:lnTo>
                  <a:pt x="1288" y="122"/>
                </a:lnTo>
                <a:lnTo>
                  <a:pt x="1361" y="220"/>
                </a:lnTo>
                <a:lnTo>
                  <a:pt x="1353" y="245"/>
                </a:lnTo>
                <a:lnTo>
                  <a:pt x="1337" y="245"/>
                </a:lnTo>
                <a:lnTo>
                  <a:pt x="1353" y="82"/>
                </a:lnTo>
                <a:lnTo>
                  <a:pt x="1320" y="114"/>
                </a:lnTo>
                <a:lnTo>
                  <a:pt x="1320" y="155"/>
                </a:lnTo>
                <a:lnTo>
                  <a:pt x="1312" y="237"/>
                </a:lnTo>
                <a:lnTo>
                  <a:pt x="1402" y="294"/>
                </a:lnTo>
                <a:lnTo>
                  <a:pt x="1549" y="294"/>
                </a:lnTo>
                <a:lnTo>
                  <a:pt x="1663" y="139"/>
                </a:lnTo>
                <a:lnTo>
                  <a:pt x="1704" y="155"/>
                </a:lnTo>
                <a:lnTo>
                  <a:pt x="1801" y="0"/>
                </a:lnTo>
                <a:lnTo>
                  <a:pt x="1590" y="0"/>
                </a:lnTo>
                <a:lnTo>
                  <a:pt x="1516" y="49"/>
                </a:lnTo>
                <a:lnTo>
                  <a:pt x="1492" y="269"/>
                </a:lnTo>
                <a:lnTo>
                  <a:pt x="1598" y="277"/>
                </a:lnTo>
                <a:lnTo>
                  <a:pt x="1508" y="334"/>
                </a:lnTo>
                <a:lnTo>
                  <a:pt x="945" y="555"/>
                </a:lnTo>
                <a:lnTo>
                  <a:pt x="562" y="758"/>
                </a:lnTo>
                <a:lnTo>
                  <a:pt x="261" y="938"/>
                </a:lnTo>
                <a:lnTo>
                  <a:pt x="24" y="987"/>
                </a:lnTo>
                <a:lnTo>
                  <a:pt x="0" y="1068"/>
                </a:lnTo>
              </a:path>
            </a:pathLst>
          </a:cu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5" name="Oval 345"/>
          <p:cNvSpPr>
            <a:spLocks noChangeArrowheads="1"/>
          </p:cNvSpPr>
          <p:nvPr/>
        </p:nvSpPr>
        <p:spPr bwMode="auto">
          <a:xfrm>
            <a:off x="4611688" y="4038600"/>
            <a:ext cx="71437" cy="666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6" name="Oval 346"/>
          <p:cNvSpPr>
            <a:spLocks noChangeArrowheads="1"/>
          </p:cNvSpPr>
          <p:nvPr/>
        </p:nvSpPr>
        <p:spPr bwMode="auto">
          <a:xfrm>
            <a:off x="4616450" y="4044950"/>
            <a:ext cx="73025" cy="65088"/>
          </a:xfrm>
          <a:prstGeom prst="ellips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7" name="Line 347"/>
          <p:cNvSpPr>
            <a:spLocks noChangeShapeType="1"/>
          </p:cNvSpPr>
          <p:nvPr/>
        </p:nvSpPr>
        <p:spPr bwMode="auto">
          <a:xfrm>
            <a:off x="4646613" y="4038600"/>
            <a:ext cx="1587" cy="6667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8" name="Line 348"/>
          <p:cNvSpPr>
            <a:spLocks noChangeShapeType="1"/>
          </p:cNvSpPr>
          <p:nvPr/>
        </p:nvSpPr>
        <p:spPr bwMode="auto">
          <a:xfrm>
            <a:off x="4611688" y="4071938"/>
            <a:ext cx="71437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89" name="Oval 349"/>
          <p:cNvSpPr>
            <a:spLocks noChangeArrowheads="1"/>
          </p:cNvSpPr>
          <p:nvPr/>
        </p:nvSpPr>
        <p:spPr bwMode="auto">
          <a:xfrm>
            <a:off x="5035550" y="3952875"/>
            <a:ext cx="74613" cy="6508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0" name="Oval 350"/>
          <p:cNvSpPr>
            <a:spLocks noChangeArrowheads="1"/>
          </p:cNvSpPr>
          <p:nvPr/>
        </p:nvSpPr>
        <p:spPr bwMode="auto">
          <a:xfrm>
            <a:off x="5041900" y="3959225"/>
            <a:ext cx="73025" cy="65088"/>
          </a:xfrm>
          <a:prstGeom prst="ellips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1" name="Line 351"/>
          <p:cNvSpPr>
            <a:spLocks noChangeShapeType="1"/>
          </p:cNvSpPr>
          <p:nvPr/>
        </p:nvSpPr>
        <p:spPr bwMode="auto">
          <a:xfrm>
            <a:off x="5073650" y="3952875"/>
            <a:ext cx="1588" cy="650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2" name="Line 352"/>
          <p:cNvSpPr>
            <a:spLocks noChangeShapeType="1"/>
          </p:cNvSpPr>
          <p:nvPr/>
        </p:nvSpPr>
        <p:spPr bwMode="auto">
          <a:xfrm>
            <a:off x="5035550" y="3984625"/>
            <a:ext cx="74613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3" name="Oval 353"/>
          <p:cNvSpPr>
            <a:spLocks noChangeArrowheads="1"/>
          </p:cNvSpPr>
          <p:nvPr/>
        </p:nvSpPr>
        <p:spPr bwMode="auto">
          <a:xfrm>
            <a:off x="4987925" y="3856038"/>
            <a:ext cx="74613" cy="6508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4" name="Oval 354"/>
          <p:cNvSpPr>
            <a:spLocks noChangeArrowheads="1"/>
          </p:cNvSpPr>
          <p:nvPr/>
        </p:nvSpPr>
        <p:spPr bwMode="auto">
          <a:xfrm>
            <a:off x="4994275" y="3860800"/>
            <a:ext cx="73025" cy="65088"/>
          </a:xfrm>
          <a:prstGeom prst="ellips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5" name="Line 355"/>
          <p:cNvSpPr>
            <a:spLocks noChangeShapeType="1"/>
          </p:cNvSpPr>
          <p:nvPr/>
        </p:nvSpPr>
        <p:spPr bwMode="auto">
          <a:xfrm>
            <a:off x="5024438" y="3856038"/>
            <a:ext cx="1587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6" name="Line 356"/>
          <p:cNvSpPr>
            <a:spLocks noChangeShapeType="1"/>
          </p:cNvSpPr>
          <p:nvPr/>
        </p:nvSpPr>
        <p:spPr bwMode="auto">
          <a:xfrm>
            <a:off x="4987925" y="3887788"/>
            <a:ext cx="74613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7" name="Oval 357"/>
          <p:cNvSpPr>
            <a:spLocks noChangeArrowheads="1"/>
          </p:cNvSpPr>
          <p:nvPr/>
        </p:nvSpPr>
        <p:spPr bwMode="auto">
          <a:xfrm>
            <a:off x="4999038" y="3887788"/>
            <a:ext cx="74612" cy="6508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8" name="Oval 358"/>
          <p:cNvSpPr>
            <a:spLocks noChangeArrowheads="1"/>
          </p:cNvSpPr>
          <p:nvPr/>
        </p:nvSpPr>
        <p:spPr bwMode="auto">
          <a:xfrm>
            <a:off x="5006975" y="3892550"/>
            <a:ext cx="71438" cy="66675"/>
          </a:xfrm>
          <a:prstGeom prst="ellips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799" name="Line 359"/>
          <p:cNvSpPr>
            <a:spLocks noChangeShapeType="1"/>
          </p:cNvSpPr>
          <p:nvPr/>
        </p:nvSpPr>
        <p:spPr bwMode="auto">
          <a:xfrm>
            <a:off x="5035550" y="3887788"/>
            <a:ext cx="1588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0" name="Line 360"/>
          <p:cNvSpPr>
            <a:spLocks noChangeShapeType="1"/>
          </p:cNvSpPr>
          <p:nvPr/>
        </p:nvSpPr>
        <p:spPr bwMode="auto">
          <a:xfrm>
            <a:off x="4999038" y="3921125"/>
            <a:ext cx="74612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1" name="Oval 361"/>
          <p:cNvSpPr>
            <a:spLocks noChangeArrowheads="1"/>
          </p:cNvSpPr>
          <p:nvPr/>
        </p:nvSpPr>
        <p:spPr bwMode="auto">
          <a:xfrm>
            <a:off x="5097463" y="3997325"/>
            <a:ext cx="73025" cy="6508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2" name="Oval 362"/>
          <p:cNvSpPr>
            <a:spLocks noChangeArrowheads="1"/>
          </p:cNvSpPr>
          <p:nvPr/>
        </p:nvSpPr>
        <p:spPr bwMode="auto">
          <a:xfrm>
            <a:off x="5103813" y="4002088"/>
            <a:ext cx="73025" cy="66675"/>
          </a:xfrm>
          <a:prstGeom prst="ellips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3" name="Line 363"/>
          <p:cNvSpPr>
            <a:spLocks noChangeShapeType="1"/>
          </p:cNvSpPr>
          <p:nvPr/>
        </p:nvSpPr>
        <p:spPr bwMode="auto">
          <a:xfrm>
            <a:off x="5135563" y="3997325"/>
            <a:ext cx="1587" cy="650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4" name="Line 364"/>
          <p:cNvSpPr>
            <a:spLocks noChangeShapeType="1"/>
          </p:cNvSpPr>
          <p:nvPr/>
        </p:nvSpPr>
        <p:spPr bwMode="auto">
          <a:xfrm>
            <a:off x="5097463" y="4029075"/>
            <a:ext cx="730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5" name="Oval 365"/>
          <p:cNvSpPr>
            <a:spLocks noChangeArrowheads="1"/>
          </p:cNvSpPr>
          <p:nvPr/>
        </p:nvSpPr>
        <p:spPr bwMode="auto">
          <a:xfrm>
            <a:off x="5389563" y="3790950"/>
            <a:ext cx="73025" cy="6508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6" name="Oval 366"/>
          <p:cNvSpPr>
            <a:spLocks noChangeArrowheads="1"/>
          </p:cNvSpPr>
          <p:nvPr/>
        </p:nvSpPr>
        <p:spPr bwMode="auto">
          <a:xfrm>
            <a:off x="5397500" y="3795713"/>
            <a:ext cx="71438" cy="65087"/>
          </a:xfrm>
          <a:prstGeom prst="ellips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7" name="Line 367"/>
          <p:cNvSpPr>
            <a:spLocks noChangeShapeType="1"/>
          </p:cNvSpPr>
          <p:nvPr/>
        </p:nvSpPr>
        <p:spPr bwMode="auto">
          <a:xfrm>
            <a:off x="5426075" y="3790950"/>
            <a:ext cx="1588" cy="650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8" name="Line 368"/>
          <p:cNvSpPr>
            <a:spLocks noChangeShapeType="1"/>
          </p:cNvSpPr>
          <p:nvPr/>
        </p:nvSpPr>
        <p:spPr bwMode="auto">
          <a:xfrm>
            <a:off x="5389563" y="3822700"/>
            <a:ext cx="730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09" name="Oval 369"/>
          <p:cNvSpPr>
            <a:spLocks noChangeArrowheads="1"/>
          </p:cNvSpPr>
          <p:nvPr/>
        </p:nvSpPr>
        <p:spPr bwMode="auto">
          <a:xfrm>
            <a:off x="5462588" y="3887788"/>
            <a:ext cx="74612" cy="6508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10" name="Oval 370"/>
          <p:cNvSpPr>
            <a:spLocks noChangeArrowheads="1"/>
          </p:cNvSpPr>
          <p:nvPr/>
        </p:nvSpPr>
        <p:spPr bwMode="auto">
          <a:xfrm>
            <a:off x="5468938" y="3892550"/>
            <a:ext cx="73025" cy="66675"/>
          </a:xfrm>
          <a:prstGeom prst="ellips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11" name="Line 371"/>
          <p:cNvSpPr>
            <a:spLocks noChangeShapeType="1"/>
          </p:cNvSpPr>
          <p:nvPr/>
        </p:nvSpPr>
        <p:spPr bwMode="auto">
          <a:xfrm>
            <a:off x="5499100" y="3887788"/>
            <a:ext cx="1588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12" name="Line 372"/>
          <p:cNvSpPr>
            <a:spLocks noChangeShapeType="1"/>
          </p:cNvSpPr>
          <p:nvPr/>
        </p:nvSpPr>
        <p:spPr bwMode="auto">
          <a:xfrm>
            <a:off x="5462588" y="3921125"/>
            <a:ext cx="74612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13" name="Oval 373"/>
          <p:cNvSpPr>
            <a:spLocks noChangeArrowheads="1"/>
          </p:cNvSpPr>
          <p:nvPr/>
        </p:nvSpPr>
        <p:spPr bwMode="auto">
          <a:xfrm>
            <a:off x="5438775" y="3811588"/>
            <a:ext cx="71438" cy="65087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14" name="Oval 374"/>
          <p:cNvSpPr>
            <a:spLocks noChangeArrowheads="1"/>
          </p:cNvSpPr>
          <p:nvPr/>
        </p:nvSpPr>
        <p:spPr bwMode="auto">
          <a:xfrm>
            <a:off x="5445125" y="3816350"/>
            <a:ext cx="71438" cy="65088"/>
          </a:xfrm>
          <a:prstGeom prst="ellips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15" name="Line 375"/>
          <p:cNvSpPr>
            <a:spLocks noChangeShapeType="1"/>
          </p:cNvSpPr>
          <p:nvPr/>
        </p:nvSpPr>
        <p:spPr bwMode="auto">
          <a:xfrm>
            <a:off x="5475288" y="3811588"/>
            <a:ext cx="1587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16" name="Line 376"/>
          <p:cNvSpPr>
            <a:spLocks noChangeShapeType="1"/>
          </p:cNvSpPr>
          <p:nvPr/>
        </p:nvSpPr>
        <p:spPr bwMode="auto">
          <a:xfrm>
            <a:off x="5438775" y="3843338"/>
            <a:ext cx="71438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377"/>
          <p:cNvGrpSpPr>
            <a:grpSpLocks/>
          </p:cNvGrpSpPr>
          <p:nvPr/>
        </p:nvGrpSpPr>
        <p:grpSpPr bwMode="auto">
          <a:xfrm>
            <a:off x="3038475" y="3648075"/>
            <a:ext cx="3246438" cy="1651000"/>
            <a:chOff x="2160" y="2093"/>
            <a:chExt cx="2173" cy="1235"/>
          </a:xfrm>
        </p:grpSpPr>
        <p:sp>
          <p:nvSpPr>
            <p:cNvPr id="61967" name="Oval 378"/>
            <p:cNvSpPr>
              <a:spLocks noChangeArrowheads="1"/>
            </p:cNvSpPr>
            <p:nvPr/>
          </p:nvSpPr>
          <p:spPr bwMode="auto">
            <a:xfrm>
              <a:off x="3840" y="2313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68" name="Oval 379"/>
            <p:cNvSpPr>
              <a:spLocks noChangeArrowheads="1"/>
            </p:cNvSpPr>
            <p:nvPr/>
          </p:nvSpPr>
          <p:spPr bwMode="auto">
            <a:xfrm>
              <a:off x="3844" y="2317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69" name="Line 380"/>
            <p:cNvSpPr>
              <a:spLocks noChangeShapeType="1"/>
            </p:cNvSpPr>
            <p:nvPr/>
          </p:nvSpPr>
          <p:spPr bwMode="auto">
            <a:xfrm>
              <a:off x="3864" y="2313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0" name="Line 381"/>
            <p:cNvSpPr>
              <a:spLocks noChangeShapeType="1"/>
            </p:cNvSpPr>
            <p:nvPr/>
          </p:nvSpPr>
          <p:spPr bwMode="auto">
            <a:xfrm>
              <a:off x="3840" y="2337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1" name="Oval 382"/>
            <p:cNvSpPr>
              <a:spLocks noChangeArrowheads="1"/>
            </p:cNvSpPr>
            <p:nvPr/>
          </p:nvSpPr>
          <p:spPr bwMode="auto">
            <a:xfrm>
              <a:off x="3832" y="2337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2" name="Oval 383"/>
            <p:cNvSpPr>
              <a:spLocks noChangeArrowheads="1"/>
            </p:cNvSpPr>
            <p:nvPr/>
          </p:nvSpPr>
          <p:spPr bwMode="auto">
            <a:xfrm>
              <a:off x="3836" y="2341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3" name="Line 384"/>
            <p:cNvSpPr>
              <a:spLocks noChangeShapeType="1"/>
            </p:cNvSpPr>
            <p:nvPr/>
          </p:nvSpPr>
          <p:spPr bwMode="auto">
            <a:xfrm>
              <a:off x="3856" y="2337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4" name="Line 385"/>
            <p:cNvSpPr>
              <a:spLocks noChangeShapeType="1"/>
            </p:cNvSpPr>
            <p:nvPr/>
          </p:nvSpPr>
          <p:spPr bwMode="auto">
            <a:xfrm>
              <a:off x="3832" y="2362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5" name="Oval 386"/>
            <p:cNvSpPr>
              <a:spLocks noChangeArrowheads="1"/>
            </p:cNvSpPr>
            <p:nvPr/>
          </p:nvSpPr>
          <p:spPr bwMode="auto">
            <a:xfrm>
              <a:off x="3815" y="2337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6" name="Oval 387"/>
            <p:cNvSpPr>
              <a:spLocks noChangeArrowheads="1"/>
            </p:cNvSpPr>
            <p:nvPr/>
          </p:nvSpPr>
          <p:spPr bwMode="auto">
            <a:xfrm>
              <a:off x="3819" y="2341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7" name="Line 388"/>
            <p:cNvSpPr>
              <a:spLocks noChangeShapeType="1"/>
            </p:cNvSpPr>
            <p:nvPr/>
          </p:nvSpPr>
          <p:spPr bwMode="auto">
            <a:xfrm>
              <a:off x="3840" y="2337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8" name="Line 389"/>
            <p:cNvSpPr>
              <a:spLocks noChangeShapeType="1"/>
            </p:cNvSpPr>
            <p:nvPr/>
          </p:nvSpPr>
          <p:spPr bwMode="auto">
            <a:xfrm>
              <a:off x="3815" y="2362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79" name="Oval 390"/>
            <p:cNvSpPr>
              <a:spLocks noChangeArrowheads="1"/>
            </p:cNvSpPr>
            <p:nvPr/>
          </p:nvSpPr>
          <p:spPr bwMode="auto">
            <a:xfrm>
              <a:off x="3832" y="2174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0" name="Oval 391"/>
            <p:cNvSpPr>
              <a:spLocks noChangeArrowheads="1"/>
            </p:cNvSpPr>
            <p:nvPr/>
          </p:nvSpPr>
          <p:spPr bwMode="auto">
            <a:xfrm>
              <a:off x="3836" y="2178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1" name="Line 392"/>
            <p:cNvSpPr>
              <a:spLocks noChangeShapeType="1"/>
            </p:cNvSpPr>
            <p:nvPr/>
          </p:nvSpPr>
          <p:spPr bwMode="auto">
            <a:xfrm>
              <a:off x="3856" y="2174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2" name="Line 393"/>
            <p:cNvSpPr>
              <a:spLocks noChangeShapeType="1"/>
            </p:cNvSpPr>
            <p:nvPr/>
          </p:nvSpPr>
          <p:spPr bwMode="auto">
            <a:xfrm>
              <a:off x="3832" y="2199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3" name="Oval 394"/>
            <p:cNvSpPr>
              <a:spLocks noChangeArrowheads="1"/>
            </p:cNvSpPr>
            <p:nvPr/>
          </p:nvSpPr>
          <p:spPr bwMode="auto">
            <a:xfrm>
              <a:off x="3799" y="2207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4" name="Oval 395"/>
            <p:cNvSpPr>
              <a:spLocks noChangeArrowheads="1"/>
            </p:cNvSpPr>
            <p:nvPr/>
          </p:nvSpPr>
          <p:spPr bwMode="auto">
            <a:xfrm>
              <a:off x="3803" y="2211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5" name="Line 396"/>
            <p:cNvSpPr>
              <a:spLocks noChangeShapeType="1"/>
            </p:cNvSpPr>
            <p:nvPr/>
          </p:nvSpPr>
          <p:spPr bwMode="auto">
            <a:xfrm>
              <a:off x="3823" y="2207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6" name="Line 397"/>
            <p:cNvSpPr>
              <a:spLocks noChangeShapeType="1"/>
            </p:cNvSpPr>
            <p:nvPr/>
          </p:nvSpPr>
          <p:spPr bwMode="auto">
            <a:xfrm>
              <a:off x="3799" y="2231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7" name="Oval 398"/>
            <p:cNvSpPr>
              <a:spLocks noChangeArrowheads="1"/>
            </p:cNvSpPr>
            <p:nvPr/>
          </p:nvSpPr>
          <p:spPr bwMode="auto">
            <a:xfrm>
              <a:off x="3799" y="2248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8" name="Oval 399"/>
            <p:cNvSpPr>
              <a:spLocks noChangeArrowheads="1"/>
            </p:cNvSpPr>
            <p:nvPr/>
          </p:nvSpPr>
          <p:spPr bwMode="auto">
            <a:xfrm>
              <a:off x="3803" y="2252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89" name="Line 400"/>
            <p:cNvSpPr>
              <a:spLocks noChangeShapeType="1"/>
            </p:cNvSpPr>
            <p:nvPr/>
          </p:nvSpPr>
          <p:spPr bwMode="auto">
            <a:xfrm>
              <a:off x="3823" y="2248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0" name="Line 401"/>
            <p:cNvSpPr>
              <a:spLocks noChangeShapeType="1"/>
            </p:cNvSpPr>
            <p:nvPr/>
          </p:nvSpPr>
          <p:spPr bwMode="auto">
            <a:xfrm>
              <a:off x="3799" y="2272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1" name="Oval 402"/>
            <p:cNvSpPr>
              <a:spLocks noChangeArrowheads="1"/>
            </p:cNvSpPr>
            <p:nvPr/>
          </p:nvSpPr>
          <p:spPr bwMode="auto">
            <a:xfrm>
              <a:off x="3791" y="2329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2" name="Oval 403"/>
            <p:cNvSpPr>
              <a:spLocks noChangeArrowheads="1"/>
            </p:cNvSpPr>
            <p:nvPr/>
          </p:nvSpPr>
          <p:spPr bwMode="auto">
            <a:xfrm>
              <a:off x="3795" y="2333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3" name="Line 404"/>
            <p:cNvSpPr>
              <a:spLocks noChangeShapeType="1"/>
            </p:cNvSpPr>
            <p:nvPr/>
          </p:nvSpPr>
          <p:spPr bwMode="auto">
            <a:xfrm>
              <a:off x="3815" y="2329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4" name="Line 405"/>
            <p:cNvSpPr>
              <a:spLocks noChangeShapeType="1"/>
            </p:cNvSpPr>
            <p:nvPr/>
          </p:nvSpPr>
          <p:spPr bwMode="auto">
            <a:xfrm>
              <a:off x="3791" y="2354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5" name="Oval 406"/>
            <p:cNvSpPr>
              <a:spLocks noChangeArrowheads="1"/>
            </p:cNvSpPr>
            <p:nvPr/>
          </p:nvSpPr>
          <p:spPr bwMode="auto">
            <a:xfrm>
              <a:off x="3881" y="2386"/>
              <a:ext cx="48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6" name="Oval 407"/>
            <p:cNvSpPr>
              <a:spLocks noChangeArrowheads="1"/>
            </p:cNvSpPr>
            <p:nvPr/>
          </p:nvSpPr>
          <p:spPr bwMode="auto">
            <a:xfrm>
              <a:off x="3885" y="2390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7" name="Line 408"/>
            <p:cNvSpPr>
              <a:spLocks noChangeShapeType="1"/>
            </p:cNvSpPr>
            <p:nvPr/>
          </p:nvSpPr>
          <p:spPr bwMode="auto">
            <a:xfrm>
              <a:off x="3905" y="2386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8" name="Line 409"/>
            <p:cNvSpPr>
              <a:spLocks noChangeShapeType="1"/>
            </p:cNvSpPr>
            <p:nvPr/>
          </p:nvSpPr>
          <p:spPr bwMode="auto">
            <a:xfrm>
              <a:off x="3881" y="2411"/>
              <a:ext cx="48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99" name="Oval 410"/>
            <p:cNvSpPr>
              <a:spLocks noChangeArrowheads="1"/>
            </p:cNvSpPr>
            <p:nvPr/>
          </p:nvSpPr>
          <p:spPr bwMode="auto">
            <a:xfrm>
              <a:off x="4027" y="2386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0" name="Oval 411"/>
            <p:cNvSpPr>
              <a:spLocks noChangeArrowheads="1"/>
            </p:cNvSpPr>
            <p:nvPr/>
          </p:nvSpPr>
          <p:spPr bwMode="auto">
            <a:xfrm>
              <a:off x="4031" y="2390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1" name="Line 412"/>
            <p:cNvSpPr>
              <a:spLocks noChangeShapeType="1"/>
            </p:cNvSpPr>
            <p:nvPr/>
          </p:nvSpPr>
          <p:spPr bwMode="auto">
            <a:xfrm>
              <a:off x="4052" y="2386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2" name="Line 413"/>
            <p:cNvSpPr>
              <a:spLocks noChangeShapeType="1"/>
            </p:cNvSpPr>
            <p:nvPr/>
          </p:nvSpPr>
          <p:spPr bwMode="auto">
            <a:xfrm>
              <a:off x="4027" y="2411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3" name="Oval 414"/>
            <p:cNvSpPr>
              <a:spLocks noChangeArrowheads="1"/>
            </p:cNvSpPr>
            <p:nvPr/>
          </p:nvSpPr>
          <p:spPr bwMode="auto">
            <a:xfrm>
              <a:off x="4141" y="2231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4" name="Oval 415"/>
            <p:cNvSpPr>
              <a:spLocks noChangeArrowheads="1"/>
            </p:cNvSpPr>
            <p:nvPr/>
          </p:nvSpPr>
          <p:spPr bwMode="auto">
            <a:xfrm>
              <a:off x="4145" y="2235"/>
              <a:ext cx="50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5" name="Line 416"/>
            <p:cNvSpPr>
              <a:spLocks noChangeShapeType="1"/>
            </p:cNvSpPr>
            <p:nvPr/>
          </p:nvSpPr>
          <p:spPr bwMode="auto">
            <a:xfrm>
              <a:off x="4166" y="2231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6" name="Line 417"/>
            <p:cNvSpPr>
              <a:spLocks noChangeShapeType="1"/>
            </p:cNvSpPr>
            <p:nvPr/>
          </p:nvSpPr>
          <p:spPr bwMode="auto">
            <a:xfrm>
              <a:off x="4141" y="2256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7" name="Oval 418"/>
            <p:cNvSpPr>
              <a:spLocks noChangeArrowheads="1"/>
            </p:cNvSpPr>
            <p:nvPr/>
          </p:nvSpPr>
          <p:spPr bwMode="auto">
            <a:xfrm>
              <a:off x="4182" y="2248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8" name="Oval 419"/>
            <p:cNvSpPr>
              <a:spLocks noChangeArrowheads="1"/>
            </p:cNvSpPr>
            <p:nvPr/>
          </p:nvSpPr>
          <p:spPr bwMode="auto">
            <a:xfrm>
              <a:off x="4186" y="2252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09" name="Line 420"/>
            <p:cNvSpPr>
              <a:spLocks noChangeShapeType="1"/>
            </p:cNvSpPr>
            <p:nvPr/>
          </p:nvSpPr>
          <p:spPr bwMode="auto">
            <a:xfrm>
              <a:off x="4207" y="2248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0" name="Line 421"/>
            <p:cNvSpPr>
              <a:spLocks noChangeShapeType="1"/>
            </p:cNvSpPr>
            <p:nvPr/>
          </p:nvSpPr>
          <p:spPr bwMode="auto">
            <a:xfrm>
              <a:off x="4182" y="2272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1" name="Oval 422"/>
            <p:cNvSpPr>
              <a:spLocks noChangeArrowheads="1"/>
            </p:cNvSpPr>
            <p:nvPr/>
          </p:nvSpPr>
          <p:spPr bwMode="auto">
            <a:xfrm>
              <a:off x="4280" y="2093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2" name="Oval 423"/>
            <p:cNvSpPr>
              <a:spLocks noChangeArrowheads="1"/>
            </p:cNvSpPr>
            <p:nvPr/>
          </p:nvSpPr>
          <p:spPr bwMode="auto">
            <a:xfrm>
              <a:off x="4284" y="2097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3" name="Line 424"/>
            <p:cNvSpPr>
              <a:spLocks noChangeShapeType="1"/>
            </p:cNvSpPr>
            <p:nvPr/>
          </p:nvSpPr>
          <p:spPr bwMode="auto">
            <a:xfrm>
              <a:off x="4304" y="2093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4" name="Line 425"/>
            <p:cNvSpPr>
              <a:spLocks noChangeShapeType="1"/>
            </p:cNvSpPr>
            <p:nvPr/>
          </p:nvSpPr>
          <p:spPr bwMode="auto">
            <a:xfrm>
              <a:off x="4280" y="2117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5" name="Oval 426"/>
            <p:cNvSpPr>
              <a:spLocks noChangeArrowheads="1"/>
            </p:cNvSpPr>
            <p:nvPr/>
          </p:nvSpPr>
          <p:spPr bwMode="auto">
            <a:xfrm>
              <a:off x="4068" y="2093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6" name="Oval 427"/>
            <p:cNvSpPr>
              <a:spLocks noChangeArrowheads="1"/>
            </p:cNvSpPr>
            <p:nvPr/>
          </p:nvSpPr>
          <p:spPr bwMode="auto">
            <a:xfrm>
              <a:off x="4072" y="2097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7" name="Line 428"/>
            <p:cNvSpPr>
              <a:spLocks noChangeShapeType="1"/>
            </p:cNvSpPr>
            <p:nvPr/>
          </p:nvSpPr>
          <p:spPr bwMode="auto">
            <a:xfrm>
              <a:off x="4093" y="2093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8" name="Line 429"/>
            <p:cNvSpPr>
              <a:spLocks noChangeShapeType="1"/>
            </p:cNvSpPr>
            <p:nvPr/>
          </p:nvSpPr>
          <p:spPr bwMode="auto">
            <a:xfrm>
              <a:off x="4068" y="2117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19" name="Oval 430"/>
            <p:cNvSpPr>
              <a:spLocks noChangeArrowheads="1"/>
            </p:cNvSpPr>
            <p:nvPr/>
          </p:nvSpPr>
          <p:spPr bwMode="auto">
            <a:xfrm>
              <a:off x="3995" y="2142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0" name="Oval 431"/>
            <p:cNvSpPr>
              <a:spLocks noChangeArrowheads="1"/>
            </p:cNvSpPr>
            <p:nvPr/>
          </p:nvSpPr>
          <p:spPr bwMode="auto">
            <a:xfrm>
              <a:off x="3999" y="2146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1" name="Line 432"/>
            <p:cNvSpPr>
              <a:spLocks noChangeShapeType="1"/>
            </p:cNvSpPr>
            <p:nvPr/>
          </p:nvSpPr>
          <p:spPr bwMode="auto">
            <a:xfrm>
              <a:off x="4019" y="2142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2" name="Line 433"/>
            <p:cNvSpPr>
              <a:spLocks noChangeShapeType="1"/>
            </p:cNvSpPr>
            <p:nvPr/>
          </p:nvSpPr>
          <p:spPr bwMode="auto">
            <a:xfrm>
              <a:off x="3995" y="2166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3" name="Oval 434"/>
            <p:cNvSpPr>
              <a:spLocks noChangeArrowheads="1"/>
            </p:cNvSpPr>
            <p:nvPr/>
          </p:nvSpPr>
          <p:spPr bwMode="auto">
            <a:xfrm>
              <a:off x="3970" y="2362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4" name="Oval 435"/>
            <p:cNvSpPr>
              <a:spLocks noChangeArrowheads="1"/>
            </p:cNvSpPr>
            <p:nvPr/>
          </p:nvSpPr>
          <p:spPr bwMode="auto">
            <a:xfrm>
              <a:off x="3974" y="2366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5" name="Line 436"/>
            <p:cNvSpPr>
              <a:spLocks noChangeShapeType="1"/>
            </p:cNvSpPr>
            <p:nvPr/>
          </p:nvSpPr>
          <p:spPr bwMode="auto">
            <a:xfrm>
              <a:off x="3995" y="2362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6" name="Line 437"/>
            <p:cNvSpPr>
              <a:spLocks noChangeShapeType="1"/>
            </p:cNvSpPr>
            <p:nvPr/>
          </p:nvSpPr>
          <p:spPr bwMode="auto">
            <a:xfrm>
              <a:off x="3970" y="2386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7" name="Oval 438"/>
            <p:cNvSpPr>
              <a:spLocks noChangeArrowheads="1"/>
            </p:cNvSpPr>
            <p:nvPr/>
          </p:nvSpPr>
          <p:spPr bwMode="auto">
            <a:xfrm>
              <a:off x="4076" y="2370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8" name="Oval 439"/>
            <p:cNvSpPr>
              <a:spLocks noChangeArrowheads="1"/>
            </p:cNvSpPr>
            <p:nvPr/>
          </p:nvSpPr>
          <p:spPr bwMode="auto">
            <a:xfrm>
              <a:off x="4080" y="2374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29" name="Line 440"/>
            <p:cNvSpPr>
              <a:spLocks noChangeShapeType="1"/>
            </p:cNvSpPr>
            <p:nvPr/>
          </p:nvSpPr>
          <p:spPr bwMode="auto">
            <a:xfrm>
              <a:off x="4101" y="2370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0" name="Line 441"/>
            <p:cNvSpPr>
              <a:spLocks noChangeShapeType="1"/>
            </p:cNvSpPr>
            <p:nvPr/>
          </p:nvSpPr>
          <p:spPr bwMode="auto">
            <a:xfrm>
              <a:off x="4076" y="2394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1" name="Oval 442"/>
            <p:cNvSpPr>
              <a:spLocks noChangeArrowheads="1"/>
            </p:cNvSpPr>
            <p:nvPr/>
          </p:nvSpPr>
          <p:spPr bwMode="auto">
            <a:xfrm>
              <a:off x="3987" y="2427"/>
              <a:ext cx="48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2" name="Oval 443"/>
            <p:cNvSpPr>
              <a:spLocks noChangeArrowheads="1"/>
            </p:cNvSpPr>
            <p:nvPr/>
          </p:nvSpPr>
          <p:spPr bwMode="auto">
            <a:xfrm>
              <a:off x="3991" y="2431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3" name="Line 444"/>
            <p:cNvSpPr>
              <a:spLocks noChangeShapeType="1"/>
            </p:cNvSpPr>
            <p:nvPr/>
          </p:nvSpPr>
          <p:spPr bwMode="auto">
            <a:xfrm>
              <a:off x="4011" y="2427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4" name="Line 445"/>
            <p:cNvSpPr>
              <a:spLocks noChangeShapeType="1"/>
            </p:cNvSpPr>
            <p:nvPr/>
          </p:nvSpPr>
          <p:spPr bwMode="auto">
            <a:xfrm>
              <a:off x="3987" y="2451"/>
              <a:ext cx="48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5" name="Oval 446"/>
            <p:cNvSpPr>
              <a:spLocks noChangeArrowheads="1"/>
            </p:cNvSpPr>
            <p:nvPr/>
          </p:nvSpPr>
          <p:spPr bwMode="auto">
            <a:xfrm>
              <a:off x="3424" y="2647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6" name="Oval 447"/>
            <p:cNvSpPr>
              <a:spLocks noChangeArrowheads="1"/>
            </p:cNvSpPr>
            <p:nvPr/>
          </p:nvSpPr>
          <p:spPr bwMode="auto">
            <a:xfrm>
              <a:off x="3428" y="2651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7" name="Line 448"/>
            <p:cNvSpPr>
              <a:spLocks noChangeShapeType="1"/>
            </p:cNvSpPr>
            <p:nvPr/>
          </p:nvSpPr>
          <p:spPr bwMode="auto">
            <a:xfrm>
              <a:off x="3448" y="2647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8" name="Line 449"/>
            <p:cNvSpPr>
              <a:spLocks noChangeShapeType="1"/>
            </p:cNvSpPr>
            <p:nvPr/>
          </p:nvSpPr>
          <p:spPr bwMode="auto">
            <a:xfrm>
              <a:off x="3424" y="2672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39" name="Oval 450"/>
            <p:cNvSpPr>
              <a:spLocks noChangeArrowheads="1"/>
            </p:cNvSpPr>
            <p:nvPr/>
          </p:nvSpPr>
          <p:spPr bwMode="auto">
            <a:xfrm>
              <a:off x="3041" y="2851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0" name="Oval 451"/>
            <p:cNvSpPr>
              <a:spLocks noChangeArrowheads="1"/>
            </p:cNvSpPr>
            <p:nvPr/>
          </p:nvSpPr>
          <p:spPr bwMode="auto">
            <a:xfrm>
              <a:off x="3045" y="2855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1" name="Line 452"/>
            <p:cNvSpPr>
              <a:spLocks noChangeShapeType="1"/>
            </p:cNvSpPr>
            <p:nvPr/>
          </p:nvSpPr>
          <p:spPr bwMode="auto">
            <a:xfrm>
              <a:off x="3065" y="2851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2" name="Line 453"/>
            <p:cNvSpPr>
              <a:spLocks noChangeShapeType="1"/>
            </p:cNvSpPr>
            <p:nvPr/>
          </p:nvSpPr>
          <p:spPr bwMode="auto">
            <a:xfrm>
              <a:off x="3041" y="2875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3" name="Oval 454"/>
            <p:cNvSpPr>
              <a:spLocks noChangeArrowheads="1"/>
            </p:cNvSpPr>
            <p:nvPr/>
          </p:nvSpPr>
          <p:spPr bwMode="auto">
            <a:xfrm>
              <a:off x="2739" y="3030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4" name="Oval 455"/>
            <p:cNvSpPr>
              <a:spLocks noChangeArrowheads="1"/>
            </p:cNvSpPr>
            <p:nvPr/>
          </p:nvSpPr>
          <p:spPr bwMode="auto">
            <a:xfrm>
              <a:off x="2743" y="3034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5" name="Line 456"/>
            <p:cNvSpPr>
              <a:spLocks noChangeShapeType="1"/>
            </p:cNvSpPr>
            <p:nvPr/>
          </p:nvSpPr>
          <p:spPr bwMode="auto">
            <a:xfrm>
              <a:off x="2764" y="3030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6" name="Line 457"/>
            <p:cNvSpPr>
              <a:spLocks noChangeShapeType="1"/>
            </p:cNvSpPr>
            <p:nvPr/>
          </p:nvSpPr>
          <p:spPr bwMode="auto">
            <a:xfrm>
              <a:off x="2739" y="3055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7" name="Oval 458"/>
            <p:cNvSpPr>
              <a:spLocks noChangeArrowheads="1"/>
            </p:cNvSpPr>
            <p:nvPr/>
          </p:nvSpPr>
          <p:spPr bwMode="auto">
            <a:xfrm>
              <a:off x="2503" y="3079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8" name="Oval 459"/>
            <p:cNvSpPr>
              <a:spLocks noChangeArrowheads="1"/>
            </p:cNvSpPr>
            <p:nvPr/>
          </p:nvSpPr>
          <p:spPr bwMode="auto">
            <a:xfrm>
              <a:off x="2507" y="3083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49" name="Line 460"/>
            <p:cNvSpPr>
              <a:spLocks noChangeShapeType="1"/>
            </p:cNvSpPr>
            <p:nvPr/>
          </p:nvSpPr>
          <p:spPr bwMode="auto">
            <a:xfrm>
              <a:off x="2527" y="3079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0" name="Line 461"/>
            <p:cNvSpPr>
              <a:spLocks noChangeShapeType="1"/>
            </p:cNvSpPr>
            <p:nvPr/>
          </p:nvSpPr>
          <p:spPr bwMode="auto">
            <a:xfrm>
              <a:off x="2503" y="3104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1" name="Oval 462"/>
            <p:cNvSpPr>
              <a:spLocks noChangeArrowheads="1"/>
            </p:cNvSpPr>
            <p:nvPr/>
          </p:nvSpPr>
          <p:spPr bwMode="auto">
            <a:xfrm>
              <a:off x="2478" y="3161"/>
              <a:ext cx="49" cy="4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2" name="Oval 463"/>
            <p:cNvSpPr>
              <a:spLocks noChangeArrowheads="1"/>
            </p:cNvSpPr>
            <p:nvPr/>
          </p:nvSpPr>
          <p:spPr bwMode="auto">
            <a:xfrm>
              <a:off x="2482" y="3165"/>
              <a:ext cx="49" cy="49"/>
            </a:xfrm>
            <a:prstGeom prst="ellips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3" name="Line 464"/>
            <p:cNvSpPr>
              <a:spLocks noChangeShapeType="1"/>
            </p:cNvSpPr>
            <p:nvPr/>
          </p:nvSpPr>
          <p:spPr bwMode="auto">
            <a:xfrm>
              <a:off x="2503" y="3161"/>
              <a:ext cx="1" cy="49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4" name="Line 465"/>
            <p:cNvSpPr>
              <a:spLocks noChangeShapeType="1"/>
            </p:cNvSpPr>
            <p:nvPr/>
          </p:nvSpPr>
          <p:spPr bwMode="auto">
            <a:xfrm>
              <a:off x="2478" y="3185"/>
              <a:ext cx="49" cy="1"/>
            </a:xfrm>
            <a:prstGeom prst="line">
              <a:avLst/>
            </a:prstGeom>
            <a:noFill/>
            <a:ln w="127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5" name="Freeform 466"/>
            <p:cNvSpPr>
              <a:spLocks/>
            </p:cNvSpPr>
            <p:nvPr/>
          </p:nvSpPr>
          <p:spPr bwMode="auto">
            <a:xfrm>
              <a:off x="2185" y="2362"/>
              <a:ext cx="1133" cy="937"/>
            </a:xfrm>
            <a:custGeom>
              <a:avLst/>
              <a:gdLst>
                <a:gd name="T0" fmla="*/ 114 w 1133"/>
                <a:gd name="T1" fmla="*/ 897 h 937"/>
                <a:gd name="T2" fmla="*/ 252 w 1133"/>
                <a:gd name="T3" fmla="*/ 937 h 937"/>
                <a:gd name="T4" fmla="*/ 0 w 1133"/>
                <a:gd name="T5" fmla="*/ 897 h 937"/>
                <a:gd name="T6" fmla="*/ 163 w 1133"/>
                <a:gd name="T7" fmla="*/ 734 h 937"/>
                <a:gd name="T8" fmla="*/ 277 w 1133"/>
                <a:gd name="T9" fmla="*/ 685 h 937"/>
                <a:gd name="T10" fmla="*/ 521 w 1133"/>
                <a:gd name="T11" fmla="*/ 685 h 937"/>
                <a:gd name="T12" fmla="*/ 326 w 1133"/>
                <a:gd name="T13" fmla="*/ 929 h 937"/>
                <a:gd name="T14" fmla="*/ 358 w 1133"/>
                <a:gd name="T15" fmla="*/ 937 h 937"/>
                <a:gd name="T16" fmla="*/ 456 w 1133"/>
                <a:gd name="T17" fmla="*/ 676 h 937"/>
                <a:gd name="T18" fmla="*/ 554 w 1133"/>
                <a:gd name="T19" fmla="*/ 611 h 937"/>
                <a:gd name="T20" fmla="*/ 791 w 1133"/>
                <a:gd name="T21" fmla="*/ 538 h 937"/>
                <a:gd name="T22" fmla="*/ 660 w 1133"/>
                <a:gd name="T23" fmla="*/ 676 h 937"/>
                <a:gd name="T24" fmla="*/ 407 w 1133"/>
                <a:gd name="T25" fmla="*/ 856 h 937"/>
                <a:gd name="T26" fmla="*/ 57 w 1133"/>
                <a:gd name="T27" fmla="*/ 905 h 937"/>
                <a:gd name="T28" fmla="*/ 212 w 1133"/>
                <a:gd name="T29" fmla="*/ 856 h 937"/>
                <a:gd name="T30" fmla="*/ 562 w 1133"/>
                <a:gd name="T31" fmla="*/ 473 h 937"/>
                <a:gd name="T32" fmla="*/ 636 w 1133"/>
                <a:gd name="T33" fmla="*/ 448 h 937"/>
                <a:gd name="T34" fmla="*/ 489 w 1133"/>
                <a:gd name="T35" fmla="*/ 595 h 937"/>
                <a:gd name="T36" fmla="*/ 807 w 1133"/>
                <a:gd name="T37" fmla="*/ 538 h 937"/>
                <a:gd name="T38" fmla="*/ 954 w 1133"/>
                <a:gd name="T39" fmla="*/ 424 h 937"/>
                <a:gd name="T40" fmla="*/ 1011 w 1133"/>
                <a:gd name="T41" fmla="*/ 301 h 937"/>
                <a:gd name="T42" fmla="*/ 978 w 1133"/>
                <a:gd name="T43" fmla="*/ 358 h 937"/>
                <a:gd name="T44" fmla="*/ 905 w 1133"/>
                <a:gd name="T45" fmla="*/ 456 h 937"/>
                <a:gd name="T46" fmla="*/ 774 w 1133"/>
                <a:gd name="T47" fmla="*/ 628 h 937"/>
                <a:gd name="T48" fmla="*/ 742 w 1133"/>
                <a:gd name="T49" fmla="*/ 595 h 937"/>
                <a:gd name="T50" fmla="*/ 579 w 1133"/>
                <a:gd name="T51" fmla="*/ 701 h 937"/>
                <a:gd name="T52" fmla="*/ 856 w 1133"/>
                <a:gd name="T53" fmla="*/ 505 h 937"/>
                <a:gd name="T54" fmla="*/ 758 w 1133"/>
                <a:gd name="T55" fmla="*/ 456 h 937"/>
                <a:gd name="T56" fmla="*/ 937 w 1133"/>
                <a:gd name="T57" fmla="*/ 416 h 937"/>
                <a:gd name="T58" fmla="*/ 945 w 1133"/>
                <a:gd name="T59" fmla="*/ 489 h 937"/>
                <a:gd name="T60" fmla="*/ 945 w 1133"/>
                <a:gd name="T61" fmla="*/ 424 h 937"/>
                <a:gd name="T62" fmla="*/ 1133 w 1133"/>
                <a:gd name="T63" fmla="*/ 358 h 937"/>
                <a:gd name="T64" fmla="*/ 888 w 1133"/>
                <a:gd name="T65" fmla="*/ 456 h 937"/>
                <a:gd name="T66" fmla="*/ 815 w 1133"/>
                <a:gd name="T67" fmla="*/ 358 h 937"/>
                <a:gd name="T68" fmla="*/ 905 w 1133"/>
                <a:gd name="T69" fmla="*/ 432 h 937"/>
                <a:gd name="T70" fmla="*/ 375 w 1133"/>
                <a:gd name="T71" fmla="*/ 342 h 937"/>
                <a:gd name="T72" fmla="*/ 456 w 1133"/>
                <a:gd name="T73" fmla="*/ 253 h 937"/>
                <a:gd name="T74" fmla="*/ 570 w 1133"/>
                <a:gd name="T75" fmla="*/ 179 h 937"/>
                <a:gd name="T76" fmla="*/ 554 w 1133"/>
                <a:gd name="T77" fmla="*/ 114 h 937"/>
                <a:gd name="T78" fmla="*/ 546 w 1133"/>
                <a:gd name="T79" fmla="*/ 0 h 937"/>
                <a:gd name="T80" fmla="*/ 701 w 1133"/>
                <a:gd name="T81" fmla="*/ 57 h 9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133"/>
                <a:gd name="T124" fmla="*/ 0 h 937"/>
                <a:gd name="T125" fmla="*/ 1133 w 1133"/>
                <a:gd name="T126" fmla="*/ 937 h 9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133" h="937">
                  <a:moveTo>
                    <a:pt x="114" y="897"/>
                  </a:moveTo>
                  <a:lnTo>
                    <a:pt x="252" y="937"/>
                  </a:lnTo>
                  <a:lnTo>
                    <a:pt x="0" y="897"/>
                  </a:lnTo>
                  <a:lnTo>
                    <a:pt x="163" y="734"/>
                  </a:lnTo>
                  <a:lnTo>
                    <a:pt x="277" y="685"/>
                  </a:lnTo>
                  <a:lnTo>
                    <a:pt x="521" y="685"/>
                  </a:lnTo>
                  <a:lnTo>
                    <a:pt x="326" y="929"/>
                  </a:lnTo>
                  <a:lnTo>
                    <a:pt x="358" y="937"/>
                  </a:lnTo>
                  <a:lnTo>
                    <a:pt x="456" y="676"/>
                  </a:lnTo>
                  <a:lnTo>
                    <a:pt x="554" y="611"/>
                  </a:lnTo>
                  <a:lnTo>
                    <a:pt x="791" y="538"/>
                  </a:lnTo>
                  <a:lnTo>
                    <a:pt x="660" y="676"/>
                  </a:lnTo>
                  <a:lnTo>
                    <a:pt x="407" y="856"/>
                  </a:lnTo>
                  <a:lnTo>
                    <a:pt x="57" y="905"/>
                  </a:lnTo>
                  <a:lnTo>
                    <a:pt x="212" y="856"/>
                  </a:lnTo>
                  <a:lnTo>
                    <a:pt x="562" y="473"/>
                  </a:lnTo>
                  <a:lnTo>
                    <a:pt x="636" y="448"/>
                  </a:lnTo>
                  <a:lnTo>
                    <a:pt x="489" y="595"/>
                  </a:lnTo>
                  <a:lnTo>
                    <a:pt x="807" y="538"/>
                  </a:lnTo>
                  <a:lnTo>
                    <a:pt x="954" y="424"/>
                  </a:lnTo>
                  <a:lnTo>
                    <a:pt x="1011" y="301"/>
                  </a:lnTo>
                  <a:lnTo>
                    <a:pt x="978" y="358"/>
                  </a:lnTo>
                  <a:lnTo>
                    <a:pt x="905" y="456"/>
                  </a:lnTo>
                  <a:lnTo>
                    <a:pt x="774" y="628"/>
                  </a:lnTo>
                  <a:lnTo>
                    <a:pt x="742" y="595"/>
                  </a:lnTo>
                  <a:lnTo>
                    <a:pt x="579" y="701"/>
                  </a:lnTo>
                  <a:lnTo>
                    <a:pt x="856" y="505"/>
                  </a:lnTo>
                  <a:lnTo>
                    <a:pt x="758" y="456"/>
                  </a:lnTo>
                  <a:lnTo>
                    <a:pt x="937" y="416"/>
                  </a:lnTo>
                  <a:lnTo>
                    <a:pt x="945" y="489"/>
                  </a:lnTo>
                  <a:lnTo>
                    <a:pt x="945" y="424"/>
                  </a:lnTo>
                  <a:lnTo>
                    <a:pt x="1133" y="358"/>
                  </a:lnTo>
                  <a:lnTo>
                    <a:pt x="888" y="456"/>
                  </a:lnTo>
                  <a:lnTo>
                    <a:pt x="815" y="358"/>
                  </a:lnTo>
                  <a:lnTo>
                    <a:pt x="905" y="432"/>
                  </a:lnTo>
                  <a:lnTo>
                    <a:pt x="375" y="342"/>
                  </a:lnTo>
                  <a:lnTo>
                    <a:pt x="456" y="253"/>
                  </a:lnTo>
                  <a:lnTo>
                    <a:pt x="570" y="179"/>
                  </a:lnTo>
                  <a:lnTo>
                    <a:pt x="554" y="114"/>
                  </a:lnTo>
                  <a:lnTo>
                    <a:pt x="546" y="0"/>
                  </a:lnTo>
                  <a:lnTo>
                    <a:pt x="701" y="57"/>
                  </a:lnTo>
                </a:path>
              </a:pathLst>
            </a:cu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6" name="Rectangle 467"/>
            <p:cNvSpPr>
              <a:spLocks noChangeArrowheads="1"/>
            </p:cNvSpPr>
            <p:nvPr/>
          </p:nvSpPr>
          <p:spPr bwMode="auto">
            <a:xfrm>
              <a:off x="2274" y="3234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7" name="Rectangle 468"/>
            <p:cNvSpPr>
              <a:spLocks noChangeArrowheads="1"/>
            </p:cNvSpPr>
            <p:nvPr/>
          </p:nvSpPr>
          <p:spPr bwMode="auto">
            <a:xfrm>
              <a:off x="2278" y="3238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8" name="Line 469"/>
            <p:cNvSpPr>
              <a:spLocks noChangeShapeType="1"/>
            </p:cNvSpPr>
            <p:nvPr/>
          </p:nvSpPr>
          <p:spPr bwMode="auto">
            <a:xfrm>
              <a:off x="2299" y="3234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59" name="Line 470"/>
            <p:cNvSpPr>
              <a:spLocks noChangeShapeType="1"/>
            </p:cNvSpPr>
            <p:nvPr/>
          </p:nvSpPr>
          <p:spPr bwMode="auto">
            <a:xfrm>
              <a:off x="2274" y="3259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0" name="Rectangle 471"/>
            <p:cNvSpPr>
              <a:spLocks noChangeArrowheads="1"/>
            </p:cNvSpPr>
            <p:nvPr/>
          </p:nvSpPr>
          <p:spPr bwMode="auto">
            <a:xfrm>
              <a:off x="2413" y="3275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1" name="Rectangle 472"/>
            <p:cNvSpPr>
              <a:spLocks noChangeArrowheads="1"/>
            </p:cNvSpPr>
            <p:nvPr/>
          </p:nvSpPr>
          <p:spPr bwMode="auto">
            <a:xfrm>
              <a:off x="2417" y="3279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2" name="Line 473"/>
            <p:cNvSpPr>
              <a:spLocks noChangeShapeType="1"/>
            </p:cNvSpPr>
            <p:nvPr/>
          </p:nvSpPr>
          <p:spPr bwMode="auto">
            <a:xfrm>
              <a:off x="2437" y="3275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3" name="Line 474"/>
            <p:cNvSpPr>
              <a:spLocks noChangeShapeType="1"/>
            </p:cNvSpPr>
            <p:nvPr/>
          </p:nvSpPr>
          <p:spPr bwMode="auto">
            <a:xfrm>
              <a:off x="2413" y="3299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4" name="Rectangle 475"/>
            <p:cNvSpPr>
              <a:spLocks noChangeArrowheads="1"/>
            </p:cNvSpPr>
            <p:nvPr/>
          </p:nvSpPr>
          <p:spPr bwMode="auto">
            <a:xfrm>
              <a:off x="2160" y="3234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5" name="Rectangle 476"/>
            <p:cNvSpPr>
              <a:spLocks noChangeArrowheads="1"/>
            </p:cNvSpPr>
            <p:nvPr/>
          </p:nvSpPr>
          <p:spPr bwMode="auto">
            <a:xfrm>
              <a:off x="2164" y="3238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6" name="Line 477"/>
            <p:cNvSpPr>
              <a:spLocks noChangeShapeType="1"/>
            </p:cNvSpPr>
            <p:nvPr/>
          </p:nvSpPr>
          <p:spPr bwMode="auto">
            <a:xfrm>
              <a:off x="2185" y="3234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7" name="Line 478"/>
            <p:cNvSpPr>
              <a:spLocks noChangeShapeType="1"/>
            </p:cNvSpPr>
            <p:nvPr/>
          </p:nvSpPr>
          <p:spPr bwMode="auto">
            <a:xfrm>
              <a:off x="2160" y="3259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8" name="Rectangle 479"/>
            <p:cNvSpPr>
              <a:spLocks noChangeArrowheads="1"/>
            </p:cNvSpPr>
            <p:nvPr/>
          </p:nvSpPr>
          <p:spPr bwMode="auto">
            <a:xfrm>
              <a:off x="2323" y="3071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69" name="Rectangle 480"/>
            <p:cNvSpPr>
              <a:spLocks noChangeArrowheads="1"/>
            </p:cNvSpPr>
            <p:nvPr/>
          </p:nvSpPr>
          <p:spPr bwMode="auto">
            <a:xfrm>
              <a:off x="2327" y="3075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0" name="Line 481"/>
            <p:cNvSpPr>
              <a:spLocks noChangeShapeType="1"/>
            </p:cNvSpPr>
            <p:nvPr/>
          </p:nvSpPr>
          <p:spPr bwMode="auto">
            <a:xfrm>
              <a:off x="2348" y="3071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1" name="Line 482"/>
            <p:cNvSpPr>
              <a:spLocks noChangeShapeType="1"/>
            </p:cNvSpPr>
            <p:nvPr/>
          </p:nvSpPr>
          <p:spPr bwMode="auto">
            <a:xfrm>
              <a:off x="2323" y="3096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2" name="Rectangle 483"/>
            <p:cNvSpPr>
              <a:spLocks noChangeArrowheads="1"/>
            </p:cNvSpPr>
            <p:nvPr/>
          </p:nvSpPr>
          <p:spPr bwMode="auto">
            <a:xfrm>
              <a:off x="2437" y="3022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3" name="Rectangle 484"/>
            <p:cNvSpPr>
              <a:spLocks noChangeArrowheads="1"/>
            </p:cNvSpPr>
            <p:nvPr/>
          </p:nvSpPr>
          <p:spPr bwMode="auto">
            <a:xfrm>
              <a:off x="2441" y="3026"/>
              <a:ext cx="50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4" name="Line 485"/>
            <p:cNvSpPr>
              <a:spLocks noChangeShapeType="1"/>
            </p:cNvSpPr>
            <p:nvPr/>
          </p:nvSpPr>
          <p:spPr bwMode="auto">
            <a:xfrm>
              <a:off x="2462" y="3022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5" name="Line 486"/>
            <p:cNvSpPr>
              <a:spLocks noChangeShapeType="1"/>
            </p:cNvSpPr>
            <p:nvPr/>
          </p:nvSpPr>
          <p:spPr bwMode="auto">
            <a:xfrm>
              <a:off x="2437" y="3047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6" name="Rectangle 487"/>
            <p:cNvSpPr>
              <a:spLocks noChangeArrowheads="1"/>
            </p:cNvSpPr>
            <p:nvPr/>
          </p:nvSpPr>
          <p:spPr bwMode="auto">
            <a:xfrm>
              <a:off x="2682" y="3022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7" name="Rectangle 488"/>
            <p:cNvSpPr>
              <a:spLocks noChangeArrowheads="1"/>
            </p:cNvSpPr>
            <p:nvPr/>
          </p:nvSpPr>
          <p:spPr bwMode="auto">
            <a:xfrm>
              <a:off x="2686" y="3026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8" name="Line 489"/>
            <p:cNvSpPr>
              <a:spLocks noChangeShapeType="1"/>
            </p:cNvSpPr>
            <p:nvPr/>
          </p:nvSpPr>
          <p:spPr bwMode="auto">
            <a:xfrm>
              <a:off x="2706" y="3022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79" name="Line 490"/>
            <p:cNvSpPr>
              <a:spLocks noChangeShapeType="1"/>
            </p:cNvSpPr>
            <p:nvPr/>
          </p:nvSpPr>
          <p:spPr bwMode="auto">
            <a:xfrm>
              <a:off x="2682" y="3047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0" name="Rectangle 491"/>
            <p:cNvSpPr>
              <a:spLocks noChangeArrowheads="1"/>
            </p:cNvSpPr>
            <p:nvPr/>
          </p:nvSpPr>
          <p:spPr bwMode="auto">
            <a:xfrm>
              <a:off x="2486" y="3267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1" name="Rectangle 492"/>
            <p:cNvSpPr>
              <a:spLocks noChangeArrowheads="1"/>
            </p:cNvSpPr>
            <p:nvPr/>
          </p:nvSpPr>
          <p:spPr bwMode="auto">
            <a:xfrm>
              <a:off x="2490" y="3271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2" name="Line 493"/>
            <p:cNvSpPr>
              <a:spLocks noChangeShapeType="1"/>
            </p:cNvSpPr>
            <p:nvPr/>
          </p:nvSpPr>
          <p:spPr bwMode="auto">
            <a:xfrm>
              <a:off x="2511" y="3267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3" name="Line 494"/>
            <p:cNvSpPr>
              <a:spLocks noChangeShapeType="1"/>
            </p:cNvSpPr>
            <p:nvPr/>
          </p:nvSpPr>
          <p:spPr bwMode="auto">
            <a:xfrm>
              <a:off x="2486" y="3291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4" name="Rectangle 495"/>
            <p:cNvSpPr>
              <a:spLocks noChangeArrowheads="1"/>
            </p:cNvSpPr>
            <p:nvPr/>
          </p:nvSpPr>
          <p:spPr bwMode="auto">
            <a:xfrm>
              <a:off x="2519" y="3275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5" name="Rectangle 496"/>
            <p:cNvSpPr>
              <a:spLocks noChangeArrowheads="1"/>
            </p:cNvSpPr>
            <p:nvPr/>
          </p:nvSpPr>
          <p:spPr bwMode="auto">
            <a:xfrm>
              <a:off x="2523" y="3279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6" name="Line 497"/>
            <p:cNvSpPr>
              <a:spLocks noChangeShapeType="1"/>
            </p:cNvSpPr>
            <p:nvPr/>
          </p:nvSpPr>
          <p:spPr bwMode="auto">
            <a:xfrm>
              <a:off x="2543" y="3275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7" name="Line 498"/>
            <p:cNvSpPr>
              <a:spLocks noChangeShapeType="1"/>
            </p:cNvSpPr>
            <p:nvPr/>
          </p:nvSpPr>
          <p:spPr bwMode="auto">
            <a:xfrm>
              <a:off x="2519" y="3299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8" name="Rectangle 499"/>
            <p:cNvSpPr>
              <a:spLocks noChangeArrowheads="1"/>
            </p:cNvSpPr>
            <p:nvPr/>
          </p:nvSpPr>
          <p:spPr bwMode="auto">
            <a:xfrm>
              <a:off x="2617" y="3014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89" name="Rectangle 500"/>
            <p:cNvSpPr>
              <a:spLocks noChangeArrowheads="1"/>
            </p:cNvSpPr>
            <p:nvPr/>
          </p:nvSpPr>
          <p:spPr bwMode="auto">
            <a:xfrm>
              <a:off x="2621" y="3018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0" name="Line 501"/>
            <p:cNvSpPr>
              <a:spLocks noChangeShapeType="1"/>
            </p:cNvSpPr>
            <p:nvPr/>
          </p:nvSpPr>
          <p:spPr bwMode="auto">
            <a:xfrm>
              <a:off x="2641" y="3014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1" name="Line 502"/>
            <p:cNvSpPr>
              <a:spLocks noChangeShapeType="1"/>
            </p:cNvSpPr>
            <p:nvPr/>
          </p:nvSpPr>
          <p:spPr bwMode="auto">
            <a:xfrm>
              <a:off x="2617" y="3038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2" name="Rectangle 503"/>
            <p:cNvSpPr>
              <a:spLocks noChangeArrowheads="1"/>
            </p:cNvSpPr>
            <p:nvPr/>
          </p:nvSpPr>
          <p:spPr bwMode="auto">
            <a:xfrm>
              <a:off x="2715" y="2949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3" name="Rectangle 504"/>
            <p:cNvSpPr>
              <a:spLocks noChangeArrowheads="1"/>
            </p:cNvSpPr>
            <p:nvPr/>
          </p:nvSpPr>
          <p:spPr bwMode="auto">
            <a:xfrm>
              <a:off x="2719" y="2953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4" name="Line 505"/>
            <p:cNvSpPr>
              <a:spLocks noChangeShapeType="1"/>
            </p:cNvSpPr>
            <p:nvPr/>
          </p:nvSpPr>
          <p:spPr bwMode="auto">
            <a:xfrm>
              <a:off x="2739" y="2949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5" name="Line 506"/>
            <p:cNvSpPr>
              <a:spLocks noChangeShapeType="1"/>
            </p:cNvSpPr>
            <p:nvPr/>
          </p:nvSpPr>
          <p:spPr bwMode="auto">
            <a:xfrm>
              <a:off x="2715" y="2973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6" name="Rectangle 507"/>
            <p:cNvSpPr>
              <a:spLocks noChangeArrowheads="1"/>
            </p:cNvSpPr>
            <p:nvPr/>
          </p:nvSpPr>
          <p:spPr bwMode="auto">
            <a:xfrm>
              <a:off x="2951" y="2875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7" name="Rectangle 508"/>
            <p:cNvSpPr>
              <a:spLocks noChangeArrowheads="1"/>
            </p:cNvSpPr>
            <p:nvPr/>
          </p:nvSpPr>
          <p:spPr bwMode="auto">
            <a:xfrm>
              <a:off x="2955" y="2879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8" name="Line 509"/>
            <p:cNvSpPr>
              <a:spLocks noChangeShapeType="1"/>
            </p:cNvSpPr>
            <p:nvPr/>
          </p:nvSpPr>
          <p:spPr bwMode="auto">
            <a:xfrm>
              <a:off x="2976" y="2875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099" name="Line 510"/>
            <p:cNvSpPr>
              <a:spLocks noChangeShapeType="1"/>
            </p:cNvSpPr>
            <p:nvPr/>
          </p:nvSpPr>
          <p:spPr bwMode="auto">
            <a:xfrm>
              <a:off x="2951" y="2900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0" name="Rectangle 511"/>
            <p:cNvSpPr>
              <a:spLocks noChangeArrowheads="1"/>
            </p:cNvSpPr>
            <p:nvPr/>
          </p:nvSpPr>
          <p:spPr bwMode="auto">
            <a:xfrm>
              <a:off x="2821" y="3014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1" name="Rectangle 512"/>
            <p:cNvSpPr>
              <a:spLocks noChangeArrowheads="1"/>
            </p:cNvSpPr>
            <p:nvPr/>
          </p:nvSpPr>
          <p:spPr bwMode="auto">
            <a:xfrm>
              <a:off x="2825" y="3018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2" name="Line 513"/>
            <p:cNvSpPr>
              <a:spLocks noChangeShapeType="1"/>
            </p:cNvSpPr>
            <p:nvPr/>
          </p:nvSpPr>
          <p:spPr bwMode="auto">
            <a:xfrm>
              <a:off x="2845" y="3014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3" name="Line 514"/>
            <p:cNvSpPr>
              <a:spLocks noChangeShapeType="1"/>
            </p:cNvSpPr>
            <p:nvPr/>
          </p:nvSpPr>
          <p:spPr bwMode="auto">
            <a:xfrm>
              <a:off x="2821" y="3038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4" name="Rectangle 515"/>
            <p:cNvSpPr>
              <a:spLocks noChangeArrowheads="1"/>
            </p:cNvSpPr>
            <p:nvPr/>
          </p:nvSpPr>
          <p:spPr bwMode="auto">
            <a:xfrm>
              <a:off x="2568" y="3193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5" name="Rectangle 516"/>
            <p:cNvSpPr>
              <a:spLocks noChangeArrowheads="1"/>
            </p:cNvSpPr>
            <p:nvPr/>
          </p:nvSpPr>
          <p:spPr bwMode="auto">
            <a:xfrm>
              <a:off x="2572" y="3197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6" name="Line 517"/>
            <p:cNvSpPr>
              <a:spLocks noChangeShapeType="1"/>
            </p:cNvSpPr>
            <p:nvPr/>
          </p:nvSpPr>
          <p:spPr bwMode="auto">
            <a:xfrm>
              <a:off x="2592" y="3193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7" name="Line 518"/>
            <p:cNvSpPr>
              <a:spLocks noChangeShapeType="1"/>
            </p:cNvSpPr>
            <p:nvPr/>
          </p:nvSpPr>
          <p:spPr bwMode="auto">
            <a:xfrm>
              <a:off x="2568" y="3218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8" name="Rectangle 519"/>
            <p:cNvSpPr>
              <a:spLocks noChangeArrowheads="1"/>
            </p:cNvSpPr>
            <p:nvPr/>
          </p:nvSpPr>
          <p:spPr bwMode="auto">
            <a:xfrm>
              <a:off x="2217" y="3242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09" name="Rectangle 520"/>
            <p:cNvSpPr>
              <a:spLocks noChangeArrowheads="1"/>
            </p:cNvSpPr>
            <p:nvPr/>
          </p:nvSpPr>
          <p:spPr bwMode="auto">
            <a:xfrm>
              <a:off x="2221" y="3246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0" name="Line 521"/>
            <p:cNvSpPr>
              <a:spLocks noChangeShapeType="1"/>
            </p:cNvSpPr>
            <p:nvPr/>
          </p:nvSpPr>
          <p:spPr bwMode="auto">
            <a:xfrm>
              <a:off x="2242" y="3242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1" name="Line 522"/>
            <p:cNvSpPr>
              <a:spLocks noChangeShapeType="1"/>
            </p:cNvSpPr>
            <p:nvPr/>
          </p:nvSpPr>
          <p:spPr bwMode="auto">
            <a:xfrm>
              <a:off x="2217" y="3267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2" name="Rectangle 523"/>
            <p:cNvSpPr>
              <a:spLocks noChangeArrowheads="1"/>
            </p:cNvSpPr>
            <p:nvPr/>
          </p:nvSpPr>
          <p:spPr bwMode="auto">
            <a:xfrm>
              <a:off x="2372" y="3193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3" name="Rectangle 524"/>
            <p:cNvSpPr>
              <a:spLocks noChangeArrowheads="1"/>
            </p:cNvSpPr>
            <p:nvPr/>
          </p:nvSpPr>
          <p:spPr bwMode="auto">
            <a:xfrm>
              <a:off x="2376" y="3197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4" name="Line 525"/>
            <p:cNvSpPr>
              <a:spLocks noChangeShapeType="1"/>
            </p:cNvSpPr>
            <p:nvPr/>
          </p:nvSpPr>
          <p:spPr bwMode="auto">
            <a:xfrm>
              <a:off x="2397" y="3193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5" name="Line 526"/>
            <p:cNvSpPr>
              <a:spLocks noChangeShapeType="1"/>
            </p:cNvSpPr>
            <p:nvPr/>
          </p:nvSpPr>
          <p:spPr bwMode="auto">
            <a:xfrm>
              <a:off x="2372" y="3218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6" name="Rectangle 527"/>
            <p:cNvSpPr>
              <a:spLocks noChangeArrowheads="1"/>
            </p:cNvSpPr>
            <p:nvPr/>
          </p:nvSpPr>
          <p:spPr bwMode="auto">
            <a:xfrm>
              <a:off x="2723" y="2810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7" name="Rectangle 528"/>
            <p:cNvSpPr>
              <a:spLocks noChangeArrowheads="1"/>
            </p:cNvSpPr>
            <p:nvPr/>
          </p:nvSpPr>
          <p:spPr bwMode="auto">
            <a:xfrm>
              <a:off x="2727" y="2814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8" name="Line 529"/>
            <p:cNvSpPr>
              <a:spLocks noChangeShapeType="1"/>
            </p:cNvSpPr>
            <p:nvPr/>
          </p:nvSpPr>
          <p:spPr bwMode="auto">
            <a:xfrm>
              <a:off x="2747" y="2810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19" name="Line 530"/>
            <p:cNvSpPr>
              <a:spLocks noChangeShapeType="1"/>
            </p:cNvSpPr>
            <p:nvPr/>
          </p:nvSpPr>
          <p:spPr bwMode="auto">
            <a:xfrm>
              <a:off x="2723" y="2835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0" name="Rectangle 531"/>
            <p:cNvSpPr>
              <a:spLocks noChangeArrowheads="1"/>
            </p:cNvSpPr>
            <p:nvPr/>
          </p:nvSpPr>
          <p:spPr bwMode="auto">
            <a:xfrm>
              <a:off x="2796" y="2786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1" name="Rectangle 532"/>
            <p:cNvSpPr>
              <a:spLocks noChangeArrowheads="1"/>
            </p:cNvSpPr>
            <p:nvPr/>
          </p:nvSpPr>
          <p:spPr bwMode="auto">
            <a:xfrm>
              <a:off x="2800" y="2790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2" name="Line 533"/>
            <p:cNvSpPr>
              <a:spLocks noChangeShapeType="1"/>
            </p:cNvSpPr>
            <p:nvPr/>
          </p:nvSpPr>
          <p:spPr bwMode="auto">
            <a:xfrm>
              <a:off x="2821" y="2786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3" name="Line 534"/>
            <p:cNvSpPr>
              <a:spLocks noChangeShapeType="1"/>
            </p:cNvSpPr>
            <p:nvPr/>
          </p:nvSpPr>
          <p:spPr bwMode="auto">
            <a:xfrm>
              <a:off x="2796" y="2810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4" name="Rectangle 535"/>
            <p:cNvSpPr>
              <a:spLocks noChangeArrowheads="1"/>
            </p:cNvSpPr>
            <p:nvPr/>
          </p:nvSpPr>
          <p:spPr bwMode="auto">
            <a:xfrm>
              <a:off x="2649" y="2932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5" name="Rectangle 536"/>
            <p:cNvSpPr>
              <a:spLocks noChangeArrowheads="1"/>
            </p:cNvSpPr>
            <p:nvPr/>
          </p:nvSpPr>
          <p:spPr bwMode="auto">
            <a:xfrm>
              <a:off x="2653" y="2936"/>
              <a:ext cx="49" cy="50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6" name="Line 537"/>
            <p:cNvSpPr>
              <a:spLocks noChangeShapeType="1"/>
            </p:cNvSpPr>
            <p:nvPr/>
          </p:nvSpPr>
          <p:spPr bwMode="auto">
            <a:xfrm>
              <a:off x="2674" y="2932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7" name="Line 538"/>
            <p:cNvSpPr>
              <a:spLocks noChangeShapeType="1"/>
            </p:cNvSpPr>
            <p:nvPr/>
          </p:nvSpPr>
          <p:spPr bwMode="auto">
            <a:xfrm>
              <a:off x="2649" y="2957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8" name="Rectangle 539"/>
            <p:cNvSpPr>
              <a:spLocks noChangeArrowheads="1"/>
            </p:cNvSpPr>
            <p:nvPr/>
          </p:nvSpPr>
          <p:spPr bwMode="auto">
            <a:xfrm>
              <a:off x="2967" y="2875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29" name="Rectangle 540"/>
            <p:cNvSpPr>
              <a:spLocks noChangeArrowheads="1"/>
            </p:cNvSpPr>
            <p:nvPr/>
          </p:nvSpPr>
          <p:spPr bwMode="auto">
            <a:xfrm>
              <a:off x="2971" y="2879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0" name="Line 541"/>
            <p:cNvSpPr>
              <a:spLocks noChangeShapeType="1"/>
            </p:cNvSpPr>
            <p:nvPr/>
          </p:nvSpPr>
          <p:spPr bwMode="auto">
            <a:xfrm>
              <a:off x="2992" y="2875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1" name="Line 542"/>
            <p:cNvSpPr>
              <a:spLocks noChangeShapeType="1"/>
            </p:cNvSpPr>
            <p:nvPr/>
          </p:nvSpPr>
          <p:spPr bwMode="auto">
            <a:xfrm>
              <a:off x="2967" y="2900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2" name="Rectangle 543"/>
            <p:cNvSpPr>
              <a:spLocks noChangeArrowheads="1"/>
            </p:cNvSpPr>
            <p:nvPr/>
          </p:nvSpPr>
          <p:spPr bwMode="auto">
            <a:xfrm>
              <a:off x="3114" y="2761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3" name="Rectangle 544"/>
            <p:cNvSpPr>
              <a:spLocks noChangeArrowheads="1"/>
            </p:cNvSpPr>
            <p:nvPr/>
          </p:nvSpPr>
          <p:spPr bwMode="auto">
            <a:xfrm>
              <a:off x="3118" y="2765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4" name="Line 545"/>
            <p:cNvSpPr>
              <a:spLocks noChangeShapeType="1"/>
            </p:cNvSpPr>
            <p:nvPr/>
          </p:nvSpPr>
          <p:spPr bwMode="auto">
            <a:xfrm>
              <a:off x="3139" y="2761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5" name="Line 546"/>
            <p:cNvSpPr>
              <a:spLocks noChangeShapeType="1"/>
            </p:cNvSpPr>
            <p:nvPr/>
          </p:nvSpPr>
          <p:spPr bwMode="auto">
            <a:xfrm>
              <a:off x="3114" y="2786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6" name="Rectangle 547"/>
            <p:cNvSpPr>
              <a:spLocks noChangeArrowheads="1"/>
            </p:cNvSpPr>
            <p:nvPr/>
          </p:nvSpPr>
          <p:spPr bwMode="auto">
            <a:xfrm>
              <a:off x="3171" y="2639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7" name="Rectangle 548"/>
            <p:cNvSpPr>
              <a:spLocks noChangeArrowheads="1"/>
            </p:cNvSpPr>
            <p:nvPr/>
          </p:nvSpPr>
          <p:spPr bwMode="auto">
            <a:xfrm>
              <a:off x="3175" y="2643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8" name="Line 549"/>
            <p:cNvSpPr>
              <a:spLocks noChangeShapeType="1"/>
            </p:cNvSpPr>
            <p:nvPr/>
          </p:nvSpPr>
          <p:spPr bwMode="auto">
            <a:xfrm>
              <a:off x="3196" y="2639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39" name="Line 550"/>
            <p:cNvSpPr>
              <a:spLocks noChangeShapeType="1"/>
            </p:cNvSpPr>
            <p:nvPr/>
          </p:nvSpPr>
          <p:spPr bwMode="auto">
            <a:xfrm>
              <a:off x="3171" y="2663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0" name="Rectangle 551"/>
            <p:cNvSpPr>
              <a:spLocks noChangeArrowheads="1"/>
            </p:cNvSpPr>
            <p:nvPr/>
          </p:nvSpPr>
          <p:spPr bwMode="auto">
            <a:xfrm>
              <a:off x="3139" y="2696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1" name="Rectangle 552"/>
            <p:cNvSpPr>
              <a:spLocks noChangeArrowheads="1"/>
            </p:cNvSpPr>
            <p:nvPr/>
          </p:nvSpPr>
          <p:spPr bwMode="auto">
            <a:xfrm>
              <a:off x="3143" y="2700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2" name="Line 553"/>
            <p:cNvSpPr>
              <a:spLocks noChangeShapeType="1"/>
            </p:cNvSpPr>
            <p:nvPr/>
          </p:nvSpPr>
          <p:spPr bwMode="auto">
            <a:xfrm>
              <a:off x="3163" y="2696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3" name="Line 554"/>
            <p:cNvSpPr>
              <a:spLocks noChangeShapeType="1"/>
            </p:cNvSpPr>
            <p:nvPr/>
          </p:nvSpPr>
          <p:spPr bwMode="auto">
            <a:xfrm>
              <a:off x="3139" y="2720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4" name="Rectangle 555"/>
            <p:cNvSpPr>
              <a:spLocks noChangeArrowheads="1"/>
            </p:cNvSpPr>
            <p:nvPr/>
          </p:nvSpPr>
          <p:spPr bwMode="auto">
            <a:xfrm>
              <a:off x="3065" y="2794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5" name="Rectangle 556"/>
            <p:cNvSpPr>
              <a:spLocks noChangeArrowheads="1"/>
            </p:cNvSpPr>
            <p:nvPr/>
          </p:nvSpPr>
          <p:spPr bwMode="auto">
            <a:xfrm>
              <a:off x="3069" y="2798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6" name="Line 557"/>
            <p:cNvSpPr>
              <a:spLocks noChangeShapeType="1"/>
            </p:cNvSpPr>
            <p:nvPr/>
          </p:nvSpPr>
          <p:spPr bwMode="auto">
            <a:xfrm>
              <a:off x="3090" y="2794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7" name="Line 558"/>
            <p:cNvSpPr>
              <a:spLocks noChangeShapeType="1"/>
            </p:cNvSpPr>
            <p:nvPr/>
          </p:nvSpPr>
          <p:spPr bwMode="auto">
            <a:xfrm>
              <a:off x="3065" y="2818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8" name="Rectangle 559"/>
            <p:cNvSpPr>
              <a:spLocks noChangeArrowheads="1"/>
            </p:cNvSpPr>
            <p:nvPr/>
          </p:nvSpPr>
          <p:spPr bwMode="auto">
            <a:xfrm>
              <a:off x="2935" y="2965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49" name="Rectangle 560"/>
            <p:cNvSpPr>
              <a:spLocks noChangeArrowheads="1"/>
            </p:cNvSpPr>
            <p:nvPr/>
          </p:nvSpPr>
          <p:spPr bwMode="auto">
            <a:xfrm>
              <a:off x="2939" y="2969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0" name="Line 561"/>
            <p:cNvSpPr>
              <a:spLocks noChangeShapeType="1"/>
            </p:cNvSpPr>
            <p:nvPr/>
          </p:nvSpPr>
          <p:spPr bwMode="auto">
            <a:xfrm>
              <a:off x="2959" y="2965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1" name="Line 562"/>
            <p:cNvSpPr>
              <a:spLocks noChangeShapeType="1"/>
            </p:cNvSpPr>
            <p:nvPr/>
          </p:nvSpPr>
          <p:spPr bwMode="auto">
            <a:xfrm>
              <a:off x="2935" y="2990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2" name="Rectangle 563"/>
            <p:cNvSpPr>
              <a:spLocks noChangeArrowheads="1"/>
            </p:cNvSpPr>
            <p:nvPr/>
          </p:nvSpPr>
          <p:spPr bwMode="auto">
            <a:xfrm>
              <a:off x="2902" y="2932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3" name="Rectangle 564"/>
            <p:cNvSpPr>
              <a:spLocks noChangeArrowheads="1"/>
            </p:cNvSpPr>
            <p:nvPr/>
          </p:nvSpPr>
          <p:spPr bwMode="auto">
            <a:xfrm>
              <a:off x="2906" y="2936"/>
              <a:ext cx="49" cy="50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4" name="Line 565"/>
            <p:cNvSpPr>
              <a:spLocks noChangeShapeType="1"/>
            </p:cNvSpPr>
            <p:nvPr/>
          </p:nvSpPr>
          <p:spPr bwMode="auto">
            <a:xfrm>
              <a:off x="2927" y="2932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5" name="Line 566"/>
            <p:cNvSpPr>
              <a:spLocks noChangeShapeType="1"/>
            </p:cNvSpPr>
            <p:nvPr/>
          </p:nvSpPr>
          <p:spPr bwMode="auto">
            <a:xfrm>
              <a:off x="2902" y="2957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6" name="Rectangle 567"/>
            <p:cNvSpPr>
              <a:spLocks noChangeArrowheads="1"/>
            </p:cNvSpPr>
            <p:nvPr/>
          </p:nvSpPr>
          <p:spPr bwMode="auto">
            <a:xfrm>
              <a:off x="2739" y="3038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7" name="Rectangle 568"/>
            <p:cNvSpPr>
              <a:spLocks noChangeArrowheads="1"/>
            </p:cNvSpPr>
            <p:nvPr/>
          </p:nvSpPr>
          <p:spPr bwMode="auto">
            <a:xfrm>
              <a:off x="2743" y="3042"/>
              <a:ext cx="49" cy="50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8" name="Line 569"/>
            <p:cNvSpPr>
              <a:spLocks noChangeShapeType="1"/>
            </p:cNvSpPr>
            <p:nvPr/>
          </p:nvSpPr>
          <p:spPr bwMode="auto">
            <a:xfrm>
              <a:off x="2764" y="3038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59" name="Line 570"/>
            <p:cNvSpPr>
              <a:spLocks noChangeShapeType="1"/>
            </p:cNvSpPr>
            <p:nvPr/>
          </p:nvSpPr>
          <p:spPr bwMode="auto">
            <a:xfrm>
              <a:off x="2739" y="3063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60" name="Rectangle 571"/>
            <p:cNvSpPr>
              <a:spLocks noChangeArrowheads="1"/>
            </p:cNvSpPr>
            <p:nvPr/>
          </p:nvSpPr>
          <p:spPr bwMode="auto">
            <a:xfrm>
              <a:off x="3016" y="2843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61" name="Rectangle 572"/>
            <p:cNvSpPr>
              <a:spLocks noChangeArrowheads="1"/>
            </p:cNvSpPr>
            <p:nvPr/>
          </p:nvSpPr>
          <p:spPr bwMode="auto">
            <a:xfrm>
              <a:off x="3020" y="2847"/>
              <a:ext cx="49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62" name="Line 573"/>
            <p:cNvSpPr>
              <a:spLocks noChangeShapeType="1"/>
            </p:cNvSpPr>
            <p:nvPr/>
          </p:nvSpPr>
          <p:spPr bwMode="auto">
            <a:xfrm>
              <a:off x="3041" y="2843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63" name="Line 574"/>
            <p:cNvSpPr>
              <a:spLocks noChangeShapeType="1"/>
            </p:cNvSpPr>
            <p:nvPr/>
          </p:nvSpPr>
          <p:spPr bwMode="auto">
            <a:xfrm>
              <a:off x="3016" y="2867"/>
              <a:ext cx="49" cy="1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64" name="Rectangle 575"/>
            <p:cNvSpPr>
              <a:spLocks noChangeArrowheads="1"/>
            </p:cNvSpPr>
            <p:nvPr/>
          </p:nvSpPr>
          <p:spPr bwMode="auto">
            <a:xfrm>
              <a:off x="2918" y="2794"/>
              <a:ext cx="49" cy="49"/>
            </a:xfrm>
            <a:prstGeom prst="rect">
              <a:avLst/>
            </a:prstGeom>
            <a:solidFill>
              <a:srgbClr val="0000D4"/>
            </a:solidFill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65" name="Rectangle 576"/>
            <p:cNvSpPr>
              <a:spLocks noChangeArrowheads="1"/>
            </p:cNvSpPr>
            <p:nvPr/>
          </p:nvSpPr>
          <p:spPr bwMode="auto">
            <a:xfrm>
              <a:off x="2922" y="2798"/>
              <a:ext cx="50" cy="49"/>
            </a:xfrm>
            <a:prstGeom prst="rect">
              <a:avLst/>
            </a:prstGeom>
            <a:noFill/>
            <a:ln w="12700">
              <a:solidFill>
                <a:srgbClr val="0000D4"/>
              </a:solidFill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166" name="Line 577"/>
            <p:cNvSpPr>
              <a:spLocks noChangeShapeType="1"/>
            </p:cNvSpPr>
            <p:nvPr/>
          </p:nvSpPr>
          <p:spPr bwMode="auto">
            <a:xfrm>
              <a:off x="2943" y="2794"/>
              <a:ext cx="1" cy="49"/>
            </a:xfrm>
            <a:prstGeom prst="line">
              <a:avLst/>
            </a:prstGeom>
            <a:noFill/>
            <a:ln w="127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818" name="Line 578"/>
          <p:cNvSpPr>
            <a:spLocks noChangeShapeType="1"/>
          </p:cNvSpPr>
          <p:nvPr/>
        </p:nvSpPr>
        <p:spPr bwMode="auto">
          <a:xfrm>
            <a:off x="4171950" y="4616450"/>
            <a:ext cx="73025" cy="15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19" name="Rectangle 579"/>
          <p:cNvSpPr>
            <a:spLocks noChangeArrowheads="1"/>
          </p:cNvSpPr>
          <p:nvPr/>
        </p:nvSpPr>
        <p:spPr bwMode="auto">
          <a:xfrm>
            <a:off x="4440238" y="4530725"/>
            <a:ext cx="73025" cy="65088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0" name="Rectangle 580"/>
          <p:cNvSpPr>
            <a:spLocks noChangeArrowheads="1"/>
          </p:cNvSpPr>
          <p:nvPr/>
        </p:nvSpPr>
        <p:spPr bwMode="auto">
          <a:xfrm>
            <a:off x="4446588" y="4535488"/>
            <a:ext cx="73025" cy="66675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1" name="Line 581"/>
          <p:cNvSpPr>
            <a:spLocks noChangeShapeType="1"/>
          </p:cNvSpPr>
          <p:nvPr/>
        </p:nvSpPr>
        <p:spPr bwMode="auto">
          <a:xfrm>
            <a:off x="4476750" y="4530725"/>
            <a:ext cx="1588" cy="650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2" name="Line 582"/>
          <p:cNvSpPr>
            <a:spLocks noChangeShapeType="1"/>
          </p:cNvSpPr>
          <p:nvPr/>
        </p:nvSpPr>
        <p:spPr bwMode="auto">
          <a:xfrm>
            <a:off x="4440238" y="4564063"/>
            <a:ext cx="73025" cy="15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3" name="Rectangle 583"/>
          <p:cNvSpPr>
            <a:spLocks noChangeArrowheads="1"/>
          </p:cNvSpPr>
          <p:nvPr/>
        </p:nvSpPr>
        <p:spPr bwMode="auto">
          <a:xfrm>
            <a:off x="4452938" y="4627563"/>
            <a:ext cx="73025" cy="65087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4" name="Rectangle 584"/>
          <p:cNvSpPr>
            <a:spLocks noChangeArrowheads="1"/>
          </p:cNvSpPr>
          <p:nvPr/>
        </p:nvSpPr>
        <p:spPr bwMode="auto">
          <a:xfrm>
            <a:off x="4457700" y="4633913"/>
            <a:ext cx="74613" cy="66675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5" name="Line 585"/>
          <p:cNvSpPr>
            <a:spLocks noChangeShapeType="1"/>
          </p:cNvSpPr>
          <p:nvPr/>
        </p:nvSpPr>
        <p:spPr bwMode="auto">
          <a:xfrm>
            <a:off x="4487863" y="4627563"/>
            <a:ext cx="1587" cy="650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6" name="Line 586"/>
          <p:cNvSpPr>
            <a:spLocks noChangeShapeType="1"/>
          </p:cNvSpPr>
          <p:nvPr/>
        </p:nvSpPr>
        <p:spPr bwMode="auto">
          <a:xfrm>
            <a:off x="4452938" y="4660900"/>
            <a:ext cx="73025" cy="15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7" name="Rectangle 587"/>
          <p:cNvSpPr>
            <a:spLocks noChangeArrowheads="1"/>
          </p:cNvSpPr>
          <p:nvPr/>
        </p:nvSpPr>
        <p:spPr bwMode="auto">
          <a:xfrm>
            <a:off x="4452938" y="4540250"/>
            <a:ext cx="73025" cy="66675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8" name="Rectangle 588"/>
          <p:cNvSpPr>
            <a:spLocks noChangeArrowheads="1"/>
          </p:cNvSpPr>
          <p:nvPr/>
        </p:nvSpPr>
        <p:spPr bwMode="auto">
          <a:xfrm>
            <a:off x="4457700" y="4546600"/>
            <a:ext cx="74613" cy="65088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29" name="Line 589"/>
          <p:cNvSpPr>
            <a:spLocks noChangeShapeType="1"/>
          </p:cNvSpPr>
          <p:nvPr/>
        </p:nvSpPr>
        <p:spPr bwMode="auto">
          <a:xfrm>
            <a:off x="4487863" y="4540250"/>
            <a:ext cx="1587" cy="66675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0" name="Line 590"/>
          <p:cNvSpPr>
            <a:spLocks noChangeShapeType="1"/>
          </p:cNvSpPr>
          <p:nvPr/>
        </p:nvSpPr>
        <p:spPr bwMode="auto">
          <a:xfrm>
            <a:off x="4452938" y="4575175"/>
            <a:ext cx="73025" cy="0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1" name="Rectangle 591"/>
          <p:cNvSpPr>
            <a:spLocks noChangeArrowheads="1"/>
          </p:cNvSpPr>
          <p:nvPr/>
        </p:nvSpPr>
        <p:spPr bwMode="auto">
          <a:xfrm>
            <a:off x="4733925" y="4454525"/>
            <a:ext cx="71438" cy="65088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2" name="Rectangle 592"/>
          <p:cNvSpPr>
            <a:spLocks noChangeArrowheads="1"/>
          </p:cNvSpPr>
          <p:nvPr/>
        </p:nvSpPr>
        <p:spPr bwMode="auto">
          <a:xfrm>
            <a:off x="4740275" y="4459288"/>
            <a:ext cx="71438" cy="65087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3" name="Line 593"/>
          <p:cNvSpPr>
            <a:spLocks noChangeShapeType="1"/>
          </p:cNvSpPr>
          <p:nvPr/>
        </p:nvSpPr>
        <p:spPr bwMode="auto">
          <a:xfrm>
            <a:off x="4768850" y="4454525"/>
            <a:ext cx="1588" cy="650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4" name="Line 594"/>
          <p:cNvSpPr>
            <a:spLocks noChangeShapeType="1"/>
          </p:cNvSpPr>
          <p:nvPr/>
        </p:nvSpPr>
        <p:spPr bwMode="auto">
          <a:xfrm>
            <a:off x="4733925" y="4486275"/>
            <a:ext cx="71438" cy="15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5" name="Rectangle 595"/>
          <p:cNvSpPr>
            <a:spLocks noChangeArrowheads="1"/>
          </p:cNvSpPr>
          <p:nvPr/>
        </p:nvSpPr>
        <p:spPr bwMode="auto">
          <a:xfrm>
            <a:off x="4367213" y="4584700"/>
            <a:ext cx="73025" cy="65088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6" name="Rectangle 596"/>
          <p:cNvSpPr>
            <a:spLocks noChangeArrowheads="1"/>
          </p:cNvSpPr>
          <p:nvPr/>
        </p:nvSpPr>
        <p:spPr bwMode="auto">
          <a:xfrm>
            <a:off x="4373563" y="4591050"/>
            <a:ext cx="73025" cy="65088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7" name="Line 597"/>
          <p:cNvSpPr>
            <a:spLocks noChangeShapeType="1"/>
          </p:cNvSpPr>
          <p:nvPr/>
        </p:nvSpPr>
        <p:spPr bwMode="auto">
          <a:xfrm>
            <a:off x="4403725" y="4584700"/>
            <a:ext cx="1588" cy="650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8" name="Line 598"/>
          <p:cNvSpPr>
            <a:spLocks noChangeShapeType="1"/>
          </p:cNvSpPr>
          <p:nvPr/>
        </p:nvSpPr>
        <p:spPr bwMode="auto">
          <a:xfrm>
            <a:off x="4367213" y="4616450"/>
            <a:ext cx="73025" cy="15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39" name="Rectangle 599"/>
          <p:cNvSpPr>
            <a:spLocks noChangeArrowheads="1"/>
          </p:cNvSpPr>
          <p:nvPr/>
        </p:nvSpPr>
        <p:spPr bwMode="auto">
          <a:xfrm>
            <a:off x="4259263" y="4454525"/>
            <a:ext cx="69850" cy="65088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0" name="Rectangle 600"/>
          <p:cNvSpPr>
            <a:spLocks noChangeArrowheads="1"/>
          </p:cNvSpPr>
          <p:nvPr/>
        </p:nvSpPr>
        <p:spPr bwMode="auto">
          <a:xfrm>
            <a:off x="4264025" y="4459288"/>
            <a:ext cx="73025" cy="65087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1" name="Line 601"/>
          <p:cNvSpPr>
            <a:spLocks noChangeShapeType="1"/>
          </p:cNvSpPr>
          <p:nvPr/>
        </p:nvSpPr>
        <p:spPr bwMode="auto">
          <a:xfrm>
            <a:off x="4294188" y="4454525"/>
            <a:ext cx="1587" cy="650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2" name="Line 602"/>
          <p:cNvSpPr>
            <a:spLocks noChangeShapeType="1"/>
          </p:cNvSpPr>
          <p:nvPr/>
        </p:nvSpPr>
        <p:spPr bwMode="auto">
          <a:xfrm>
            <a:off x="4259263" y="4486275"/>
            <a:ext cx="69850" cy="15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3" name="Rectangle 603"/>
          <p:cNvSpPr>
            <a:spLocks noChangeArrowheads="1"/>
          </p:cNvSpPr>
          <p:nvPr/>
        </p:nvSpPr>
        <p:spPr bwMode="auto">
          <a:xfrm>
            <a:off x="4391025" y="4551363"/>
            <a:ext cx="73025" cy="65087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4" name="Rectangle 604"/>
          <p:cNvSpPr>
            <a:spLocks noChangeArrowheads="1"/>
          </p:cNvSpPr>
          <p:nvPr/>
        </p:nvSpPr>
        <p:spPr bwMode="auto">
          <a:xfrm>
            <a:off x="4397375" y="4557713"/>
            <a:ext cx="73025" cy="65087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5" name="Line 605"/>
          <p:cNvSpPr>
            <a:spLocks noChangeShapeType="1"/>
          </p:cNvSpPr>
          <p:nvPr/>
        </p:nvSpPr>
        <p:spPr bwMode="auto">
          <a:xfrm>
            <a:off x="4429125" y="4551363"/>
            <a:ext cx="1588" cy="650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6" name="Line 606"/>
          <p:cNvSpPr>
            <a:spLocks noChangeShapeType="1"/>
          </p:cNvSpPr>
          <p:nvPr/>
        </p:nvSpPr>
        <p:spPr bwMode="auto">
          <a:xfrm>
            <a:off x="4391025" y="4584700"/>
            <a:ext cx="73025" cy="15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7" name="Rectangle 607"/>
          <p:cNvSpPr>
            <a:spLocks noChangeArrowheads="1"/>
          </p:cNvSpPr>
          <p:nvPr/>
        </p:nvSpPr>
        <p:spPr bwMode="auto">
          <a:xfrm>
            <a:off x="3598863" y="4433888"/>
            <a:ext cx="73025" cy="65087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8" name="Rectangle 608"/>
          <p:cNvSpPr>
            <a:spLocks noChangeArrowheads="1"/>
          </p:cNvSpPr>
          <p:nvPr/>
        </p:nvSpPr>
        <p:spPr bwMode="auto">
          <a:xfrm>
            <a:off x="3606800" y="4437063"/>
            <a:ext cx="71438" cy="66675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49" name="Line 609"/>
          <p:cNvSpPr>
            <a:spLocks noChangeShapeType="1"/>
          </p:cNvSpPr>
          <p:nvPr/>
        </p:nvSpPr>
        <p:spPr bwMode="auto">
          <a:xfrm>
            <a:off x="3636963" y="4433888"/>
            <a:ext cx="1587" cy="650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0" name="Line 610"/>
          <p:cNvSpPr>
            <a:spLocks noChangeShapeType="1"/>
          </p:cNvSpPr>
          <p:nvPr/>
        </p:nvSpPr>
        <p:spPr bwMode="auto">
          <a:xfrm>
            <a:off x="3598863" y="4465638"/>
            <a:ext cx="73025" cy="15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1" name="Rectangle 611"/>
          <p:cNvSpPr>
            <a:spLocks noChangeArrowheads="1"/>
          </p:cNvSpPr>
          <p:nvPr/>
        </p:nvSpPr>
        <p:spPr bwMode="auto">
          <a:xfrm>
            <a:off x="3721100" y="4311650"/>
            <a:ext cx="74613" cy="65088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2" name="Rectangle 612"/>
          <p:cNvSpPr>
            <a:spLocks noChangeArrowheads="1"/>
          </p:cNvSpPr>
          <p:nvPr/>
        </p:nvSpPr>
        <p:spPr bwMode="auto">
          <a:xfrm>
            <a:off x="3727450" y="4318000"/>
            <a:ext cx="73025" cy="65088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3" name="Line 613"/>
          <p:cNvSpPr>
            <a:spLocks noChangeShapeType="1"/>
          </p:cNvSpPr>
          <p:nvPr/>
        </p:nvSpPr>
        <p:spPr bwMode="auto">
          <a:xfrm>
            <a:off x="3757613" y="4311650"/>
            <a:ext cx="1587" cy="650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4" name="Line 614"/>
          <p:cNvSpPr>
            <a:spLocks noChangeShapeType="1"/>
          </p:cNvSpPr>
          <p:nvPr/>
        </p:nvSpPr>
        <p:spPr bwMode="auto">
          <a:xfrm>
            <a:off x="3721100" y="4344988"/>
            <a:ext cx="74613" cy="15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5" name="Rectangle 615"/>
          <p:cNvSpPr>
            <a:spLocks noChangeArrowheads="1"/>
          </p:cNvSpPr>
          <p:nvPr/>
        </p:nvSpPr>
        <p:spPr bwMode="auto">
          <a:xfrm>
            <a:off x="3892550" y="4214813"/>
            <a:ext cx="73025" cy="65087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6" name="Rectangle 616"/>
          <p:cNvSpPr>
            <a:spLocks noChangeArrowheads="1"/>
          </p:cNvSpPr>
          <p:nvPr/>
        </p:nvSpPr>
        <p:spPr bwMode="auto">
          <a:xfrm>
            <a:off x="3897313" y="4219575"/>
            <a:ext cx="74612" cy="66675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7" name="Line 617"/>
          <p:cNvSpPr>
            <a:spLocks noChangeShapeType="1"/>
          </p:cNvSpPr>
          <p:nvPr/>
        </p:nvSpPr>
        <p:spPr bwMode="auto">
          <a:xfrm>
            <a:off x="3927475" y="4214813"/>
            <a:ext cx="1588" cy="650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8" name="Line 618"/>
          <p:cNvSpPr>
            <a:spLocks noChangeShapeType="1"/>
          </p:cNvSpPr>
          <p:nvPr/>
        </p:nvSpPr>
        <p:spPr bwMode="auto">
          <a:xfrm>
            <a:off x="3892550" y="4246563"/>
            <a:ext cx="73025" cy="15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59" name="Rectangle 619"/>
          <p:cNvSpPr>
            <a:spLocks noChangeArrowheads="1"/>
          </p:cNvSpPr>
          <p:nvPr/>
        </p:nvSpPr>
        <p:spPr bwMode="auto">
          <a:xfrm>
            <a:off x="3868738" y="4127500"/>
            <a:ext cx="73025" cy="65088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0" name="Rectangle 620"/>
          <p:cNvSpPr>
            <a:spLocks noChangeArrowheads="1"/>
          </p:cNvSpPr>
          <p:nvPr/>
        </p:nvSpPr>
        <p:spPr bwMode="auto">
          <a:xfrm>
            <a:off x="3875088" y="4130675"/>
            <a:ext cx="71437" cy="66675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1" name="Line 621"/>
          <p:cNvSpPr>
            <a:spLocks noChangeShapeType="1"/>
          </p:cNvSpPr>
          <p:nvPr/>
        </p:nvSpPr>
        <p:spPr bwMode="auto">
          <a:xfrm>
            <a:off x="3903663" y="4127500"/>
            <a:ext cx="1587" cy="650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2" name="Line 622"/>
          <p:cNvSpPr>
            <a:spLocks noChangeShapeType="1"/>
          </p:cNvSpPr>
          <p:nvPr/>
        </p:nvSpPr>
        <p:spPr bwMode="auto">
          <a:xfrm>
            <a:off x="3868738" y="4160838"/>
            <a:ext cx="73025" cy="15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3" name="Rectangle 623"/>
          <p:cNvSpPr>
            <a:spLocks noChangeArrowheads="1"/>
          </p:cNvSpPr>
          <p:nvPr/>
        </p:nvSpPr>
        <p:spPr bwMode="auto">
          <a:xfrm>
            <a:off x="3854450" y="3973513"/>
            <a:ext cx="73025" cy="65087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4" name="Rectangle 624"/>
          <p:cNvSpPr>
            <a:spLocks noChangeArrowheads="1"/>
          </p:cNvSpPr>
          <p:nvPr/>
        </p:nvSpPr>
        <p:spPr bwMode="auto">
          <a:xfrm>
            <a:off x="3860800" y="3979863"/>
            <a:ext cx="74613" cy="65087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5" name="Line 625"/>
          <p:cNvSpPr>
            <a:spLocks noChangeShapeType="1"/>
          </p:cNvSpPr>
          <p:nvPr/>
        </p:nvSpPr>
        <p:spPr bwMode="auto">
          <a:xfrm>
            <a:off x="3892550" y="3973513"/>
            <a:ext cx="1588" cy="65087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6" name="Line 626"/>
          <p:cNvSpPr>
            <a:spLocks noChangeShapeType="1"/>
          </p:cNvSpPr>
          <p:nvPr/>
        </p:nvSpPr>
        <p:spPr bwMode="auto">
          <a:xfrm>
            <a:off x="3854450" y="4006850"/>
            <a:ext cx="73025" cy="15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7" name="Rectangle 627"/>
          <p:cNvSpPr>
            <a:spLocks noChangeArrowheads="1"/>
          </p:cNvSpPr>
          <p:nvPr/>
        </p:nvSpPr>
        <p:spPr bwMode="auto">
          <a:xfrm>
            <a:off x="4087813" y="4049713"/>
            <a:ext cx="71437" cy="66675"/>
          </a:xfrm>
          <a:prstGeom prst="rect">
            <a:avLst/>
          </a:prstGeom>
          <a:solidFill>
            <a:srgbClr val="0000D4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8" name="Rectangle 628"/>
          <p:cNvSpPr>
            <a:spLocks noChangeArrowheads="1"/>
          </p:cNvSpPr>
          <p:nvPr/>
        </p:nvSpPr>
        <p:spPr bwMode="auto">
          <a:xfrm>
            <a:off x="4092575" y="4056063"/>
            <a:ext cx="73025" cy="65087"/>
          </a:xfrm>
          <a:prstGeom prst="rect">
            <a:avLst/>
          </a:prstGeom>
          <a:noFill/>
          <a:ln w="12700">
            <a:solidFill>
              <a:srgbClr val="0000D4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69" name="Line 629"/>
          <p:cNvSpPr>
            <a:spLocks noChangeShapeType="1"/>
          </p:cNvSpPr>
          <p:nvPr/>
        </p:nvSpPr>
        <p:spPr bwMode="auto">
          <a:xfrm>
            <a:off x="4122738" y="4049713"/>
            <a:ext cx="3175" cy="66675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0" name="Line 630"/>
          <p:cNvSpPr>
            <a:spLocks noChangeShapeType="1"/>
          </p:cNvSpPr>
          <p:nvPr/>
        </p:nvSpPr>
        <p:spPr bwMode="auto">
          <a:xfrm>
            <a:off x="4087813" y="4083050"/>
            <a:ext cx="71437" cy="1588"/>
          </a:xfrm>
          <a:prstGeom prst="line">
            <a:avLst/>
          </a:prstGeom>
          <a:noFill/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1" name="Freeform 631"/>
          <p:cNvSpPr>
            <a:spLocks/>
          </p:cNvSpPr>
          <p:nvPr/>
        </p:nvSpPr>
        <p:spPr bwMode="auto">
          <a:xfrm>
            <a:off x="3343275" y="3713163"/>
            <a:ext cx="2363788" cy="1646237"/>
          </a:xfrm>
          <a:custGeom>
            <a:avLst/>
            <a:gdLst>
              <a:gd name="T0" fmla="*/ 2147483647 w 1582"/>
              <a:gd name="T1" fmla="*/ 0 h 1231"/>
              <a:gd name="T2" fmla="*/ 2147483647 w 1582"/>
              <a:gd name="T3" fmla="*/ 261108434 h 1231"/>
              <a:gd name="T4" fmla="*/ 2147483647 w 1582"/>
              <a:gd name="T5" fmla="*/ 363048083 h 1231"/>
              <a:gd name="T6" fmla="*/ 2147483647 w 1582"/>
              <a:gd name="T7" fmla="*/ 481083677 h 1231"/>
              <a:gd name="T8" fmla="*/ 2147483647 w 1582"/>
              <a:gd name="T9" fmla="*/ 640252461 h 1231"/>
              <a:gd name="T10" fmla="*/ 2147483647 w 1582"/>
              <a:gd name="T11" fmla="*/ 538312812 h 1231"/>
              <a:gd name="T12" fmla="*/ 2147483647 w 1582"/>
              <a:gd name="T13" fmla="*/ 495391629 h 1231"/>
              <a:gd name="T14" fmla="*/ 2147483647 w 1582"/>
              <a:gd name="T15" fmla="*/ 450681116 h 1231"/>
              <a:gd name="T16" fmla="*/ 2147483647 w 1582"/>
              <a:gd name="T17" fmla="*/ 860227704 h 1231"/>
              <a:gd name="T18" fmla="*/ 2147483647 w 1582"/>
              <a:gd name="T19" fmla="*/ 990783258 h 1231"/>
              <a:gd name="T20" fmla="*/ 1730237531 w 1582"/>
              <a:gd name="T21" fmla="*/ 1049800387 h 1231"/>
              <a:gd name="T22" fmla="*/ 2147483647 w 1582"/>
              <a:gd name="T23" fmla="*/ 1282294253 h 1231"/>
              <a:gd name="T24" fmla="*/ 0 w 1582"/>
              <a:gd name="T25" fmla="*/ 2147483647 h 1231"/>
              <a:gd name="T26" fmla="*/ 0 w 1582"/>
              <a:gd name="T27" fmla="*/ 2054890261 h 123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582"/>
              <a:gd name="T43" fmla="*/ 0 h 1231"/>
              <a:gd name="T44" fmla="*/ 1582 w 1582"/>
              <a:gd name="T45" fmla="*/ 1231 h 1231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582" h="1231">
                <a:moveTo>
                  <a:pt x="1166" y="0"/>
                </a:moveTo>
                <a:lnTo>
                  <a:pt x="1459" y="146"/>
                </a:lnTo>
                <a:lnTo>
                  <a:pt x="1337" y="203"/>
                </a:lnTo>
                <a:lnTo>
                  <a:pt x="1353" y="269"/>
                </a:lnTo>
                <a:lnTo>
                  <a:pt x="1280" y="358"/>
                </a:lnTo>
                <a:lnTo>
                  <a:pt x="1582" y="301"/>
                </a:lnTo>
                <a:lnTo>
                  <a:pt x="1288" y="277"/>
                </a:lnTo>
                <a:lnTo>
                  <a:pt x="1362" y="252"/>
                </a:lnTo>
                <a:lnTo>
                  <a:pt x="1313" y="481"/>
                </a:lnTo>
                <a:lnTo>
                  <a:pt x="1019" y="554"/>
                </a:lnTo>
                <a:lnTo>
                  <a:pt x="775" y="587"/>
                </a:lnTo>
                <a:lnTo>
                  <a:pt x="995" y="717"/>
                </a:lnTo>
                <a:lnTo>
                  <a:pt x="0" y="1231"/>
                </a:lnTo>
                <a:lnTo>
                  <a:pt x="0" y="1149"/>
                </a:lnTo>
              </a:path>
            </a:pathLst>
          </a:cu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2" name="Rectangle 632"/>
          <p:cNvSpPr>
            <a:spLocks noChangeArrowheads="1"/>
          </p:cNvSpPr>
          <p:nvPr/>
        </p:nvSpPr>
        <p:spPr bwMode="auto">
          <a:xfrm>
            <a:off x="5048250" y="3679825"/>
            <a:ext cx="74613" cy="65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3" name="Rectangle 633"/>
          <p:cNvSpPr>
            <a:spLocks noChangeArrowheads="1"/>
          </p:cNvSpPr>
          <p:nvPr/>
        </p:nvSpPr>
        <p:spPr bwMode="auto">
          <a:xfrm>
            <a:off x="5054600" y="3684588"/>
            <a:ext cx="74613" cy="66675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4" name="Line 634"/>
          <p:cNvSpPr>
            <a:spLocks noChangeShapeType="1"/>
          </p:cNvSpPr>
          <p:nvPr/>
        </p:nvSpPr>
        <p:spPr bwMode="auto">
          <a:xfrm>
            <a:off x="5086350" y="3679825"/>
            <a:ext cx="1588" cy="650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5" name="Line 635"/>
          <p:cNvSpPr>
            <a:spLocks noChangeShapeType="1"/>
          </p:cNvSpPr>
          <p:nvPr/>
        </p:nvSpPr>
        <p:spPr bwMode="auto">
          <a:xfrm>
            <a:off x="5048250" y="3713163"/>
            <a:ext cx="74613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6" name="Rectangle 636"/>
          <p:cNvSpPr>
            <a:spLocks noChangeArrowheads="1"/>
          </p:cNvSpPr>
          <p:nvPr/>
        </p:nvSpPr>
        <p:spPr bwMode="auto">
          <a:xfrm>
            <a:off x="5487988" y="3876675"/>
            <a:ext cx="73025" cy="65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7" name="Rectangle 637"/>
          <p:cNvSpPr>
            <a:spLocks noChangeArrowheads="1"/>
          </p:cNvSpPr>
          <p:nvPr/>
        </p:nvSpPr>
        <p:spPr bwMode="auto">
          <a:xfrm>
            <a:off x="5494338" y="3881438"/>
            <a:ext cx="73025" cy="66675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8" name="Line 638"/>
          <p:cNvSpPr>
            <a:spLocks noChangeShapeType="1"/>
          </p:cNvSpPr>
          <p:nvPr/>
        </p:nvSpPr>
        <p:spPr bwMode="auto">
          <a:xfrm>
            <a:off x="5524500" y="3876675"/>
            <a:ext cx="1588" cy="650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79" name="Line 639"/>
          <p:cNvSpPr>
            <a:spLocks noChangeShapeType="1"/>
          </p:cNvSpPr>
          <p:nvPr/>
        </p:nvSpPr>
        <p:spPr bwMode="auto">
          <a:xfrm>
            <a:off x="5487988" y="3908425"/>
            <a:ext cx="730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0" name="Rectangle 640"/>
          <p:cNvSpPr>
            <a:spLocks noChangeArrowheads="1"/>
          </p:cNvSpPr>
          <p:nvPr/>
        </p:nvSpPr>
        <p:spPr bwMode="auto">
          <a:xfrm>
            <a:off x="5305425" y="3952875"/>
            <a:ext cx="73025" cy="650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1" name="Rectangle 641"/>
          <p:cNvSpPr>
            <a:spLocks noChangeArrowheads="1"/>
          </p:cNvSpPr>
          <p:nvPr/>
        </p:nvSpPr>
        <p:spPr bwMode="auto">
          <a:xfrm>
            <a:off x="5311775" y="3959225"/>
            <a:ext cx="73025" cy="65088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2" name="Line 642"/>
          <p:cNvSpPr>
            <a:spLocks noChangeShapeType="1"/>
          </p:cNvSpPr>
          <p:nvPr/>
        </p:nvSpPr>
        <p:spPr bwMode="auto">
          <a:xfrm>
            <a:off x="5341938" y="3952875"/>
            <a:ext cx="1587" cy="650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3" name="Line 643"/>
          <p:cNvSpPr>
            <a:spLocks noChangeShapeType="1"/>
          </p:cNvSpPr>
          <p:nvPr/>
        </p:nvSpPr>
        <p:spPr bwMode="auto">
          <a:xfrm>
            <a:off x="5305425" y="3984625"/>
            <a:ext cx="730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4" name="Rectangle 644"/>
          <p:cNvSpPr>
            <a:spLocks noChangeArrowheads="1"/>
          </p:cNvSpPr>
          <p:nvPr/>
        </p:nvSpPr>
        <p:spPr bwMode="auto">
          <a:xfrm>
            <a:off x="5329238" y="4038600"/>
            <a:ext cx="73025" cy="666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5" name="Rectangle 645"/>
          <p:cNvSpPr>
            <a:spLocks noChangeArrowheads="1"/>
          </p:cNvSpPr>
          <p:nvPr/>
        </p:nvSpPr>
        <p:spPr bwMode="auto">
          <a:xfrm>
            <a:off x="5335588" y="4044950"/>
            <a:ext cx="73025" cy="65088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6" name="Line 646"/>
          <p:cNvSpPr>
            <a:spLocks noChangeShapeType="1"/>
          </p:cNvSpPr>
          <p:nvPr/>
        </p:nvSpPr>
        <p:spPr bwMode="auto">
          <a:xfrm>
            <a:off x="5365750" y="4038600"/>
            <a:ext cx="1588" cy="6667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7" name="Line 647"/>
          <p:cNvSpPr>
            <a:spLocks noChangeShapeType="1"/>
          </p:cNvSpPr>
          <p:nvPr/>
        </p:nvSpPr>
        <p:spPr bwMode="auto">
          <a:xfrm>
            <a:off x="5329238" y="4071938"/>
            <a:ext cx="73025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8" name="Rectangle 648"/>
          <p:cNvSpPr>
            <a:spLocks noChangeArrowheads="1"/>
          </p:cNvSpPr>
          <p:nvPr/>
        </p:nvSpPr>
        <p:spPr bwMode="auto">
          <a:xfrm>
            <a:off x="5221288" y="4160838"/>
            <a:ext cx="73025" cy="65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89" name="Rectangle 649"/>
          <p:cNvSpPr>
            <a:spLocks noChangeArrowheads="1"/>
          </p:cNvSpPr>
          <p:nvPr/>
        </p:nvSpPr>
        <p:spPr bwMode="auto">
          <a:xfrm>
            <a:off x="5226050" y="4164013"/>
            <a:ext cx="74613" cy="66675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0" name="Line 650"/>
          <p:cNvSpPr>
            <a:spLocks noChangeShapeType="1"/>
          </p:cNvSpPr>
          <p:nvPr/>
        </p:nvSpPr>
        <p:spPr bwMode="auto">
          <a:xfrm>
            <a:off x="5256213" y="4160838"/>
            <a:ext cx="1587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1" name="Line 651"/>
          <p:cNvSpPr>
            <a:spLocks noChangeShapeType="1"/>
          </p:cNvSpPr>
          <p:nvPr/>
        </p:nvSpPr>
        <p:spPr bwMode="auto">
          <a:xfrm>
            <a:off x="5221288" y="4192588"/>
            <a:ext cx="73025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2" name="Rectangle 652"/>
          <p:cNvSpPr>
            <a:spLocks noChangeArrowheads="1"/>
          </p:cNvSpPr>
          <p:nvPr/>
        </p:nvSpPr>
        <p:spPr bwMode="auto">
          <a:xfrm>
            <a:off x="5670550" y="4083050"/>
            <a:ext cx="73025" cy="666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3" name="Rectangle 653"/>
          <p:cNvSpPr>
            <a:spLocks noChangeArrowheads="1"/>
          </p:cNvSpPr>
          <p:nvPr/>
        </p:nvSpPr>
        <p:spPr bwMode="auto">
          <a:xfrm>
            <a:off x="5675313" y="4089400"/>
            <a:ext cx="74612" cy="65088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4" name="Line 654"/>
          <p:cNvSpPr>
            <a:spLocks noChangeShapeType="1"/>
          </p:cNvSpPr>
          <p:nvPr/>
        </p:nvSpPr>
        <p:spPr bwMode="auto">
          <a:xfrm>
            <a:off x="5707063" y="4083050"/>
            <a:ext cx="1587" cy="6667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5" name="Line 655"/>
          <p:cNvSpPr>
            <a:spLocks noChangeShapeType="1"/>
          </p:cNvSpPr>
          <p:nvPr/>
        </p:nvSpPr>
        <p:spPr bwMode="auto">
          <a:xfrm>
            <a:off x="5670550" y="4116388"/>
            <a:ext cx="73025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6" name="Rectangle 656"/>
          <p:cNvSpPr>
            <a:spLocks noChangeArrowheads="1"/>
          </p:cNvSpPr>
          <p:nvPr/>
        </p:nvSpPr>
        <p:spPr bwMode="auto">
          <a:xfrm>
            <a:off x="5232400" y="4049713"/>
            <a:ext cx="73025" cy="666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7" name="Rectangle 657"/>
          <p:cNvSpPr>
            <a:spLocks noChangeArrowheads="1"/>
          </p:cNvSpPr>
          <p:nvPr/>
        </p:nvSpPr>
        <p:spPr bwMode="auto">
          <a:xfrm>
            <a:off x="5238750" y="4056063"/>
            <a:ext cx="73025" cy="65087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8" name="Line 658"/>
          <p:cNvSpPr>
            <a:spLocks noChangeShapeType="1"/>
          </p:cNvSpPr>
          <p:nvPr/>
        </p:nvSpPr>
        <p:spPr bwMode="auto">
          <a:xfrm>
            <a:off x="5268913" y="4049713"/>
            <a:ext cx="1587" cy="66675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899" name="Line 659"/>
          <p:cNvSpPr>
            <a:spLocks noChangeShapeType="1"/>
          </p:cNvSpPr>
          <p:nvPr/>
        </p:nvSpPr>
        <p:spPr bwMode="auto">
          <a:xfrm>
            <a:off x="5232400" y="4083050"/>
            <a:ext cx="730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0" name="Rectangle 660"/>
          <p:cNvSpPr>
            <a:spLocks noChangeArrowheads="1"/>
          </p:cNvSpPr>
          <p:nvPr/>
        </p:nvSpPr>
        <p:spPr bwMode="auto">
          <a:xfrm>
            <a:off x="5341938" y="4017963"/>
            <a:ext cx="73025" cy="65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1" name="Rectangle 661"/>
          <p:cNvSpPr>
            <a:spLocks noChangeArrowheads="1"/>
          </p:cNvSpPr>
          <p:nvPr/>
        </p:nvSpPr>
        <p:spPr bwMode="auto">
          <a:xfrm>
            <a:off x="5348288" y="4024313"/>
            <a:ext cx="71437" cy="65087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2" name="Line 662"/>
          <p:cNvSpPr>
            <a:spLocks noChangeShapeType="1"/>
          </p:cNvSpPr>
          <p:nvPr/>
        </p:nvSpPr>
        <p:spPr bwMode="auto">
          <a:xfrm>
            <a:off x="5378450" y="4017963"/>
            <a:ext cx="3175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3" name="Line 663"/>
          <p:cNvSpPr>
            <a:spLocks noChangeShapeType="1"/>
          </p:cNvSpPr>
          <p:nvPr/>
        </p:nvSpPr>
        <p:spPr bwMode="auto">
          <a:xfrm>
            <a:off x="5341938" y="4049713"/>
            <a:ext cx="73025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4" name="Rectangle 664"/>
          <p:cNvSpPr>
            <a:spLocks noChangeArrowheads="1"/>
          </p:cNvSpPr>
          <p:nvPr/>
        </p:nvSpPr>
        <p:spPr bwMode="auto">
          <a:xfrm>
            <a:off x="5268913" y="4322763"/>
            <a:ext cx="73025" cy="65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5" name="Rectangle 665"/>
          <p:cNvSpPr>
            <a:spLocks noChangeArrowheads="1"/>
          </p:cNvSpPr>
          <p:nvPr/>
        </p:nvSpPr>
        <p:spPr bwMode="auto">
          <a:xfrm>
            <a:off x="5273675" y="4329113"/>
            <a:ext cx="74613" cy="65087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6" name="Line 666"/>
          <p:cNvSpPr>
            <a:spLocks noChangeShapeType="1"/>
          </p:cNvSpPr>
          <p:nvPr/>
        </p:nvSpPr>
        <p:spPr bwMode="auto">
          <a:xfrm>
            <a:off x="5305425" y="4322763"/>
            <a:ext cx="1588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7" name="Line 667"/>
          <p:cNvSpPr>
            <a:spLocks noChangeShapeType="1"/>
          </p:cNvSpPr>
          <p:nvPr/>
        </p:nvSpPr>
        <p:spPr bwMode="auto">
          <a:xfrm>
            <a:off x="5268913" y="4356100"/>
            <a:ext cx="730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8" name="Rectangle 668"/>
          <p:cNvSpPr>
            <a:spLocks noChangeArrowheads="1"/>
          </p:cNvSpPr>
          <p:nvPr/>
        </p:nvSpPr>
        <p:spPr bwMode="auto">
          <a:xfrm>
            <a:off x="4830763" y="4421188"/>
            <a:ext cx="73025" cy="65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09" name="Rectangle 669"/>
          <p:cNvSpPr>
            <a:spLocks noChangeArrowheads="1"/>
          </p:cNvSpPr>
          <p:nvPr/>
        </p:nvSpPr>
        <p:spPr bwMode="auto">
          <a:xfrm>
            <a:off x="4837113" y="4427538"/>
            <a:ext cx="73025" cy="65087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0" name="Line 670"/>
          <p:cNvSpPr>
            <a:spLocks noChangeShapeType="1"/>
          </p:cNvSpPr>
          <p:nvPr/>
        </p:nvSpPr>
        <p:spPr bwMode="auto">
          <a:xfrm>
            <a:off x="4867275" y="4421188"/>
            <a:ext cx="1588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1" name="Line 671"/>
          <p:cNvSpPr>
            <a:spLocks noChangeShapeType="1"/>
          </p:cNvSpPr>
          <p:nvPr/>
        </p:nvSpPr>
        <p:spPr bwMode="auto">
          <a:xfrm>
            <a:off x="4830763" y="4454525"/>
            <a:ext cx="730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2" name="Rectangle 672"/>
          <p:cNvSpPr>
            <a:spLocks noChangeArrowheads="1"/>
          </p:cNvSpPr>
          <p:nvPr/>
        </p:nvSpPr>
        <p:spPr bwMode="auto">
          <a:xfrm>
            <a:off x="4464050" y="4465638"/>
            <a:ext cx="73025" cy="65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3" name="Rectangle 673"/>
          <p:cNvSpPr>
            <a:spLocks noChangeArrowheads="1"/>
          </p:cNvSpPr>
          <p:nvPr/>
        </p:nvSpPr>
        <p:spPr bwMode="auto">
          <a:xfrm>
            <a:off x="4470400" y="4470400"/>
            <a:ext cx="73025" cy="65088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4" name="Line 674"/>
          <p:cNvSpPr>
            <a:spLocks noChangeShapeType="1"/>
          </p:cNvSpPr>
          <p:nvPr/>
        </p:nvSpPr>
        <p:spPr bwMode="auto">
          <a:xfrm>
            <a:off x="4502150" y="4465638"/>
            <a:ext cx="1588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5" name="Line 675"/>
          <p:cNvSpPr>
            <a:spLocks noChangeShapeType="1"/>
          </p:cNvSpPr>
          <p:nvPr/>
        </p:nvSpPr>
        <p:spPr bwMode="auto">
          <a:xfrm>
            <a:off x="4464050" y="4498975"/>
            <a:ext cx="730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6" name="Rectangle 676"/>
          <p:cNvSpPr>
            <a:spLocks noChangeArrowheads="1"/>
          </p:cNvSpPr>
          <p:nvPr/>
        </p:nvSpPr>
        <p:spPr bwMode="auto">
          <a:xfrm>
            <a:off x="4792663" y="4640263"/>
            <a:ext cx="74612" cy="65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7" name="Rectangle 677"/>
          <p:cNvSpPr>
            <a:spLocks noChangeArrowheads="1"/>
          </p:cNvSpPr>
          <p:nvPr/>
        </p:nvSpPr>
        <p:spPr bwMode="auto">
          <a:xfrm>
            <a:off x="4799013" y="4645025"/>
            <a:ext cx="73025" cy="66675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8" name="Line 678"/>
          <p:cNvSpPr>
            <a:spLocks noChangeShapeType="1"/>
          </p:cNvSpPr>
          <p:nvPr/>
        </p:nvSpPr>
        <p:spPr bwMode="auto">
          <a:xfrm>
            <a:off x="4830763" y="4640263"/>
            <a:ext cx="1587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19" name="Line 679"/>
          <p:cNvSpPr>
            <a:spLocks noChangeShapeType="1"/>
          </p:cNvSpPr>
          <p:nvPr/>
        </p:nvSpPr>
        <p:spPr bwMode="auto">
          <a:xfrm>
            <a:off x="4792663" y="4672013"/>
            <a:ext cx="74612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20" name="Rectangle 680"/>
          <p:cNvSpPr>
            <a:spLocks noChangeArrowheads="1"/>
          </p:cNvSpPr>
          <p:nvPr/>
        </p:nvSpPr>
        <p:spPr bwMode="auto">
          <a:xfrm>
            <a:off x="3308350" y="5326063"/>
            <a:ext cx="73025" cy="65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21" name="Rectangle 681"/>
          <p:cNvSpPr>
            <a:spLocks noChangeArrowheads="1"/>
          </p:cNvSpPr>
          <p:nvPr/>
        </p:nvSpPr>
        <p:spPr bwMode="auto">
          <a:xfrm>
            <a:off x="3314700" y="5330825"/>
            <a:ext cx="71438" cy="65088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22" name="Line 682"/>
          <p:cNvSpPr>
            <a:spLocks noChangeShapeType="1"/>
          </p:cNvSpPr>
          <p:nvPr/>
        </p:nvSpPr>
        <p:spPr bwMode="auto">
          <a:xfrm>
            <a:off x="3343275" y="5326063"/>
            <a:ext cx="3175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23" name="Line 683"/>
          <p:cNvSpPr>
            <a:spLocks noChangeShapeType="1"/>
          </p:cNvSpPr>
          <p:nvPr/>
        </p:nvSpPr>
        <p:spPr bwMode="auto">
          <a:xfrm>
            <a:off x="3308350" y="5359400"/>
            <a:ext cx="73025" cy="1588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24" name="Rectangle 684"/>
          <p:cNvSpPr>
            <a:spLocks noChangeArrowheads="1"/>
          </p:cNvSpPr>
          <p:nvPr/>
        </p:nvSpPr>
        <p:spPr bwMode="auto">
          <a:xfrm>
            <a:off x="3308350" y="5218113"/>
            <a:ext cx="73025" cy="650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25" name="Rectangle 685"/>
          <p:cNvSpPr>
            <a:spLocks noChangeArrowheads="1"/>
          </p:cNvSpPr>
          <p:nvPr/>
        </p:nvSpPr>
        <p:spPr bwMode="auto">
          <a:xfrm>
            <a:off x="3314700" y="5222875"/>
            <a:ext cx="71438" cy="66675"/>
          </a:xfrm>
          <a:prstGeom prst="rect">
            <a:avLst/>
          </a:prstGeom>
          <a:noFill/>
          <a:ln w="12700">
            <a:solidFill>
              <a:srgbClr val="DD0806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26" name="Line 686"/>
          <p:cNvSpPr>
            <a:spLocks noChangeShapeType="1"/>
          </p:cNvSpPr>
          <p:nvPr/>
        </p:nvSpPr>
        <p:spPr bwMode="auto">
          <a:xfrm>
            <a:off x="3343275" y="5218113"/>
            <a:ext cx="3175" cy="650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27" name="Line 687"/>
          <p:cNvSpPr>
            <a:spLocks noChangeShapeType="1"/>
          </p:cNvSpPr>
          <p:nvPr/>
        </p:nvSpPr>
        <p:spPr bwMode="auto">
          <a:xfrm>
            <a:off x="3308350" y="5249863"/>
            <a:ext cx="73025" cy="1587"/>
          </a:xfrm>
          <a:prstGeom prst="line">
            <a:avLst/>
          </a:prstGeom>
          <a:noFill/>
          <a:ln w="12700">
            <a:solidFill>
              <a:srgbClr val="DD0806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28" name="Rectangle 688"/>
          <p:cNvSpPr>
            <a:spLocks noChangeArrowheads="1"/>
          </p:cNvSpPr>
          <p:nvPr/>
        </p:nvSpPr>
        <p:spPr bwMode="auto">
          <a:xfrm>
            <a:off x="2420938" y="5753100"/>
            <a:ext cx="2286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150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29" name="Rectangle 689"/>
          <p:cNvSpPr>
            <a:spLocks noChangeArrowheads="1"/>
          </p:cNvSpPr>
          <p:nvPr/>
        </p:nvSpPr>
        <p:spPr bwMode="auto">
          <a:xfrm>
            <a:off x="2400300" y="4987925"/>
            <a:ext cx="2286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200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30" name="Rectangle 690"/>
          <p:cNvSpPr>
            <a:spLocks noChangeArrowheads="1"/>
          </p:cNvSpPr>
          <p:nvPr/>
        </p:nvSpPr>
        <p:spPr bwMode="auto">
          <a:xfrm>
            <a:off x="2414588" y="4210050"/>
            <a:ext cx="2286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250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31" name="Rectangle 691"/>
          <p:cNvSpPr>
            <a:spLocks noChangeArrowheads="1"/>
          </p:cNvSpPr>
          <p:nvPr/>
        </p:nvSpPr>
        <p:spPr bwMode="auto">
          <a:xfrm>
            <a:off x="2424113" y="3414713"/>
            <a:ext cx="22860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300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32" name="Rectangle 692"/>
          <p:cNvSpPr>
            <a:spLocks noChangeArrowheads="1"/>
          </p:cNvSpPr>
          <p:nvPr/>
        </p:nvSpPr>
        <p:spPr bwMode="auto">
          <a:xfrm>
            <a:off x="2414588" y="2608263"/>
            <a:ext cx="22860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350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33" name="Rectangle 693"/>
          <p:cNvSpPr>
            <a:spLocks noChangeArrowheads="1"/>
          </p:cNvSpPr>
          <p:nvPr/>
        </p:nvSpPr>
        <p:spPr bwMode="auto">
          <a:xfrm rot="-5400000">
            <a:off x="1749425" y="4203700"/>
            <a:ext cx="1524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>
            <a:prstTxWarp prst="textNoShape">
              <a:avLst/>
            </a:prstTxWarp>
            <a:spAutoFit/>
          </a:bodyPr>
          <a:lstStyle/>
          <a:p>
            <a:endParaRPr lang="en-US" sz="1000">
              <a:latin typeface="Times New Roman" pitchFamily="-108" charset="0"/>
            </a:endParaRPr>
          </a:p>
        </p:txBody>
      </p:sp>
      <p:sp>
        <p:nvSpPr>
          <p:cNvPr id="61934" name="Rectangle 694"/>
          <p:cNvSpPr>
            <a:spLocks noChangeArrowheads="1"/>
          </p:cNvSpPr>
          <p:nvPr/>
        </p:nvSpPr>
        <p:spPr bwMode="auto">
          <a:xfrm>
            <a:off x="2674938" y="5924550"/>
            <a:ext cx="203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-10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35" name="Rectangle 695"/>
          <p:cNvSpPr>
            <a:spLocks noChangeArrowheads="1"/>
          </p:cNvSpPr>
          <p:nvPr/>
        </p:nvSpPr>
        <p:spPr bwMode="auto">
          <a:xfrm>
            <a:off x="4025900" y="5924550"/>
            <a:ext cx="1270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-5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36" name="Rectangle 696"/>
          <p:cNvSpPr>
            <a:spLocks noChangeArrowheads="1"/>
          </p:cNvSpPr>
          <p:nvPr/>
        </p:nvSpPr>
        <p:spPr bwMode="auto">
          <a:xfrm>
            <a:off x="5365750" y="5924550"/>
            <a:ext cx="76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0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37" name="Rectangle 697"/>
          <p:cNvSpPr>
            <a:spLocks noChangeArrowheads="1"/>
          </p:cNvSpPr>
          <p:nvPr/>
        </p:nvSpPr>
        <p:spPr bwMode="auto">
          <a:xfrm>
            <a:off x="6681788" y="5924550"/>
            <a:ext cx="76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5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38" name="Rectangle 698"/>
          <p:cNvSpPr>
            <a:spLocks noChangeArrowheads="1"/>
          </p:cNvSpPr>
          <p:nvPr/>
        </p:nvSpPr>
        <p:spPr bwMode="auto">
          <a:xfrm>
            <a:off x="3124200" y="6176963"/>
            <a:ext cx="32702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400">
                <a:solidFill>
                  <a:srgbClr val="000000"/>
                </a:solidFill>
                <a:latin typeface="Times New Roman" pitchFamily="-108" charset="0"/>
              </a:rPr>
              <a:t>Deuterium-based Temperature Anomalies, °C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39" name="Rectangle 699"/>
          <p:cNvSpPr>
            <a:spLocks noChangeArrowheads="1"/>
          </p:cNvSpPr>
          <p:nvPr/>
        </p:nvSpPr>
        <p:spPr bwMode="auto">
          <a:xfrm rot="-1800000">
            <a:off x="4445000" y="4857750"/>
            <a:ext cx="11620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600" b="1">
                <a:solidFill>
                  <a:srgbClr val="DD0806"/>
                </a:solidFill>
                <a:latin typeface="Times New Roman" pitchFamily="-108" charset="0"/>
              </a:rPr>
              <a:t>Deglaciations</a:t>
            </a:r>
            <a:endParaRPr lang="en-AU" sz="1600">
              <a:latin typeface="Times New Roman" pitchFamily="-108" charset="0"/>
            </a:endParaRPr>
          </a:p>
        </p:txBody>
      </p:sp>
      <p:sp>
        <p:nvSpPr>
          <p:cNvPr id="61940" name="Rectangle 700"/>
          <p:cNvSpPr>
            <a:spLocks noChangeArrowheads="1"/>
          </p:cNvSpPr>
          <p:nvPr/>
        </p:nvSpPr>
        <p:spPr bwMode="auto">
          <a:xfrm rot="-1620000">
            <a:off x="3659188" y="3436938"/>
            <a:ext cx="9826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600" b="1">
                <a:solidFill>
                  <a:srgbClr val="0000D4"/>
                </a:solidFill>
                <a:latin typeface="Times New Roman" pitchFamily="-108" charset="0"/>
              </a:rPr>
              <a:t>Glaciations</a:t>
            </a:r>
            <a:endParaRPr lang="en-AU" sz="1600">
              <a:latin typeface="Times New Roman" pitchFamily="-108" charset="0"/>
            </a:endParaRPr>
          </a:p>
        </p:txBody>
      </p:sp>
      <p:grpSp>
        <p:nvGrpSpPr>
          <p:cNvPr id="3" name="Group 701"/>
          <p:cNvGrpSpPr>
            <a:grpSpLocks/>
          </p:cNvGrpSpPr>
          <p:nvPr/>
        </p:nvGrpSpPr>
        <p:grpSpPr bwMode="auto">
          <a:xfrm>
            <a:off x="3587750" y="3440113"/>
            <a:ext cx="1169988" cy="587375"/>
            <a:chOff x="2527" y="1938"/>
            <a:chExt cx="783" cy="440"/>
          </a:xfrm>
        </p:grpSpPr>
        <p:sp>
          <p:nvSpPr>
            <p:cNvPr id="61964" name="Freeform 702"/>
            <p:cNvSpPr>
              <a:spLocks/>
            </p:cNvSpPr>
            <p:nvPr/>
          </p:nvSpPr>
          <p:spPr bwMode="auto">
            <a:xfrm>
              <a:off x="2543" y="1938"/>
              <a:ext cx="759" cy="416"/>
            </a:xfrm>
            <a:custGeom>
              <a:avLst/>
              <a:gdLst>
                <a:gd name="T0" fmla="*/ 759 w 759"/>
                <a:gd name="T1" fmla="*/ 0 h 416"/>
                <a:gd name="T2" fmla="*/ 0 w 759"/>
                <a:gd name="T3" fmla="*/ 416 h 416"/>
                <a:gd name="T4" fmla="*/ 759 w 759"/>
                <a:gd name="T5" fmla="*/ 0 h 416"/>
                <a:gd name="T6" fmla="*/ 0 60000 65536"/>
                <a:gd name="T7" fmla="*/ 0 60000 65536"/>
                <a:gd name="T8" fmla="*/ 0 60000 65536"/>
                <a:gd name="T9" fmla="*/ 0 w 759"/>
                <a:gd name="T10" fmla="*/ 0 h 416"/>
                <a:gd name="T11" fmla="*/ 759 w 759"/>
                <a:gd name="T12" fmla="*/ 416 h 4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59" h="416">
                  <a:moveTo>
                    <a:pt x="759" y="0"/>
                  </a:moveTo>
                  <a:lnTo>
                    <a:pt x="0" y="416"/>
                  </a:lnTo>
                  <a:lnTo>
                    <a:pt x="7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65" name="Line 703"/>
            <p:cNvSpPr>
              <a:spLocks noChangeShapeType="1"/>
            </p:cNvSpPr>
            <p:nvPr/>
          </p:nvSpPr>
          <p:spPr bwMode="auto">
            <a:xfrm flipH="1">
              <a:off x="2552" y="1946"/>
              <a:ext cx="758" cy="416"/>
            </a:xfrm>
            <a:prstGeom prst="line">
              <a:avLst/>
            </a:prstGeom>
            <a:noFill/>
            <a:ln w="25400">
              <a:solidFill>
                <a:srgbClr val="0000D4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66" name="Freeform 704"/>
            <p:cNvSpPr>
              <a:spLocks/>
            </p:cNvSpPr>
            <p:nvPr/>
          </p:nvSpPr>
          <p:spPr bwMode="auto">
            <a:xfrm>
              <a:off x="2527" y="2288"/>
              <a:ext cx="122" cy="90"/>
            </a:xfrm>
            <a:custGeom>
              <a:avLst/>
              <a:gdLst>
                <a:gd name="T0" fmla="*/ 106 w 122"/>
                <a:gd name="T1" fmla="*/ 33 h 90"/>
                <a:gd name="T2" fmla="*/ 90 w 122"/>
                <a:gd name="T3" fmla="*/ 0 h 90"/>
                <a:gd name="T4" fmla="*/ 0 w 122"/>
                <a:gd name="T5" fmla="*/ 90 h 90"/>
                <a:gd name="T6" fmla="*/ 122 w 122"/>
                <a:gd name="T7" fmla="*/ 57 h 90"/>
                <a:gd name="T8" fmla="*/ 106 w 122"/>
                <a:gd name="T9" fmla="*/ 33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"/>
                <a:gd name="T16" fmla="*/ 0 h 90"/>
                <a:gd name="T17" fmla="*/ 122 w 122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" h="90">
                  <a:moveTo>
                    <a:pt x="106" y="33"/>
                  </a:moveTo>
                  <a:lnTo>
                    <a:pt x="90" y="0"/>
                  </a:lnTo>
                  <a:lnTo>
                    <a:pt x="0" y="90"/>
                  </a:lnTo>
                  <a:lnTo>
                    <a:pt x="122" y="57"/>
                  </a:lnTo>
                  <a:lnTo>
                    <a:pt x="106" y="33"/>
                  </a:lnTo>
                  <a:close/>
                </a:path>
              </a:pathLst>
            </a:custGeom>
            <a:solidFill>
              <a:srgbClr val="0000D4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705"/>
          <p:cNvGrpSpPr>
            <a:grpSpLocks/>
          </p:cNvGrpSpPr>
          <p:nvPr/>
        </p:nvGrpSpPr>
        <p:grpSpPr bwMode="auto">
          <a:xfrm>
            <a:off x="4270375" y="4575175"/>
            <a:ext cx="1228725" cy="609600"/>
            <a:chOff x="2984" y="2786"/>
            <a:chExt cx="823" cy="456"/>
          </a:xfrm>
        </p:grpSpPr>
        <p:sp>
          <p:nvSpPr>
            <p:cNvPr id="61961" name="Freeform 706"/>
            <p:cNvSpPr>
              <a:spLocks/>
            </p:cNvSpPr>
            <p:nvPr/>
          </p:nvSpPr>
          <p:spPr bwMode="auto">
            <a:xfrm>
              <a:off x="2984" y="2794"/>
              <a:ext cx="791" cy="440"/>
            </a:xfrm>
            <a:custGeom>
              <a:avLst/>
              <a:gdLst>
                <a:gd name="T0" fmla="*/ 791 w 791"/>
                <a:gd name="T1" fmla="*/ 0 h 440"/>
                <a:gd name="T2" fmla="*/ 0 w 791"/>
                <a:gd name="T3" fmla="*/ 440 h 440"/>
                <a:gd name="T4" fmla="*/ 791 w 791"/>
                <a:gd name="T5" fmla="*/ 0 h 440"/>
                <a:gd name="T6" fmla="*/ 0 60000 65536"/>
                <a:gd name="T7" fmla="*/ 0 60000 65536"/>
                <a:gd name="T8" fmla="*/ 0 60000 65536"/>
                <a:gd name="T9" fmla="*/ 0 w 791"/>
                <a:gd name="T10" fmla="*/ 0 h 440"/>
                <a:gd name="T11" fmla="*/ 791 w 791"/>
                <a:gd name="T12" fmla="*/ 440 h 4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91" h="440">
                  <a:moveTo>
                    <a:pt x="791" y="0"/>
                  </a:moveTo>
                  <a:lnTo>
                    <a:pt x="0" y="440"/>
                  </a:lnTo>
                  <a:lnTo>
                    <a:pt x="79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62" name="Line 707"/>
            <p:cNvSpPr>
              <a:spLocks noChangeShapeType="1"/>
            </p:cNvSpPr>
            <p:nvPr/>
          </p:nvSpPr>
          <p:spPr bwMode="auto">
            <a:xfrm flipH="1">
              <a:off x="2992" y="2802"/>
              <a:ext cx="791" cy="440"/>
            </a:xfrm>
            <a:prstGeom prst="line">
              <a:avLst/>
            </a:prstGeom>
            <a:noFill/>
            <a:ln w="25400">
              <a:solidFill>
                <a:srgbClr val="DD0806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63" name="Freeform 708"/>
            <p:cNvSpPr>
              <a:spLocks/>
            </p:cNvSpPr>
            <p:nvPr/>
          </p:nvSpPr>
          <p:spPr bwMode="auto">
            <a:xfrm>
              <a:off x="3685" y="2786"/>
              <a:ext cx="122" cy="89"/>
            </a:xfrm>
            <a:custGeom>
              <a:avLst/>
              <a:gdLst>
                <a:gd name="T0" fmla="*/ 16 w 122"/>
                <a:gd name="T1" fmla="*/ 57 h 89"/>
                <a:gd name="T2" fmla="*/ 32 w 122"/>
                <a:gd name="T3" fmla="*/ 89 h 89"/>
                <a:gd name="T4" fmla="*/ 122 w 122"/>
                <a:gd name="T5" fmla="*/ 0 h 89"/>
                <a:gd name="T6" fmla="*/ 0 w 122"/>
                <a:gd name="T7" fmla="*/ 32 h 89"/>
                <a:gd name="T8" fmla="*/ 16 w 122"/>
                <a:gd name="T9" fmla="*/ 57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"/>
                <a:gd name="T16" fmla="*/ 0 h 89"/>
                <a:gd name="T17" fmla="*/ 122 w 122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" h="89">
                  <a:moveTo>
                    <a:pt x="16" y="57"/>
                  </a:moveTo>
                  <a:lnTo>
                    <a:pt x="32" y="89"/>
                  </a:lnTo>
                  <a:lnTo>
                    <a:pt x="122" y="0"/>
                  </a:lnTo>
                  <a:lnTo>
                    <a:pt x="0" y="32"/>
                  </a:lnTo>
                  <a:lnTo>
                    <a:pt x="16" y="57"/>
                  </a:lnTo>
                  <a:close/>
                </a:path>
              </a:pathLst>
            </a:custGeom>
            <a:solidFill>
              <a:srgbClr val="DD0806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943" name="Rectangle 709"/>
          <p:cNvSpPr>
            <a:spLocks noChangeArrowheads="1"/>
          </p:cNvSpPr>
          <p:nvPr/>
        </p:nvSpPr>
        <p:spPr bwMode="auto">
          <a:xfrm rot="-5400000">
            <a:off x="1019970" y="3894931"/>
            <a:ext cx="19859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600">
                <a:solidFill>
                  <a:srgbClr val="000000"/>
                </a:solidFill>
                <a:latin typeface="Times New Roman" pitchFamily="-108" charset="0"/>
              </a:rPr>
              <a:t>Atmospheric</a:t>
            </a:r>
            <a:r>
              <a:rPr lang="en-AU" sz="1400">
                <a:solidFill>
                  <a:srgbClr val="000000"/>
                </a:solidFill>
                <a:latin typeface="Times New Roman" pitchFamily="-108" charset="0"/>
              </a:rPr>
              <a:t> </a:t>
            </a:r>
            <a:r>
              <a:rPr lang="en-AU" sz="1400" i="1">
                <a:solidFill>
                  <a:srgbClr val="000000"/>
                </a:solidFill>
                <a:latin typeface="Times New Roman" pitchFamily="-108" charset="0"/>
              </a:rPr>
              <a:t>p</a:t>
            </a:r>
            <a:r>
              <a:rPr lang="en-AU" sz="1400">
                <a:solidFill>
                  <a:srgbClr val="000000"/>
                </a:solidFill>
                <a:latin typeface="Times New Roman" pitchFamily="-108" charset="0"/>
              </a:rPr>
              <a:t>CO</a:t>
            </a:r>
            <a:r>
              <a:rPr lang="en-AU" sz="1400" baseline="-25000">
                <a:solidFill>
                  <a:srgbClr val="000000"/>
                </a:solidFill>
                <a:latin typeface="Times New Roman" pitchFamily="-108" charset="0"/>
              </a:rPr>
              <a:t>2 , </a:t>
            </a:r>
            <a:r>
              <a:rPr lang="en-AU" sz="1400">
                <a:solidFill>
                  <a:srgbClr val="000000"/>
                </a:solidFill>
                <a:latin typeface="Times New Roman" pitchFamily="-108" charset="0"/>
                <a:sym typeface="Symbol" pitchFamily="-108" charset="2"/>
              </a:rPr>
              <a:t>atm.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44" name="Text Box 710"/>
          <p:cNvSpPr txBox="1">
            <a:spLocks noChangeArrowheads="1"/>
          </p:cNvSpPr>
          <p:nvPr/>
        </p:nvSpPr>
        <p:spPr bwMode="auto">
          <a:xfrm>
            <a:off x="914400" y="6143625"/>
            <a:ext cx="11033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>
                <a:solidFill>
                  <a:srgbClr val="000000"/>
                </a:solidFill>
                <a:latin typeface="Times New Roman" pitchFamily="-108" charset="0"/>
              </a:rPr>
              <a:t>IGBP 2000</a:t>
            </a:r>
          </a:p>
        </p:txBody>
      </p:sp>
      <p:pic>
        <p:nvPicPr>
          <p:cNvPr id="61945" name="Picture 7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97163" y="1839913"/>
            <a:ext cx="1682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946" name="Rectangle 712"/>
          <p:cNvSpPr>
            <a:spLocks noChangeArrowheads="1"/>
          </p:cNvSpPr>
          <p:nvPr/>
        </p:nvSpPr>
        <p:spPr bwMode="auto">
          <a:xfrm>
            <a:off x="2416175" y="1798638"/>
            <a:ext cx="22860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AU" sz="1200">
                <a:solidFill>
                  <a:srgbClr val="000000"/>
                </a:solidFill>
                <a:latin typeface="Times New Roman" pitchFamily="-108" charset="0"/>
              </a:rPr>
              <a:t>400</a:t>
            </a:r>
            <a:endParaRPr lang="en-AU" sz="1000">
              <a:latin typeface="Times New Roman" pitchFamily="-108" charset="0"/>
            </a:endParaRPr>
          </a:p>
        </p:txBody>
      </p:sp>
      <p:sp>
        <p:nvSpPr>
          <p:cNvPr id="61947" name="Line 713"/>
          <p:cNvSpPr>
            <a:spLocks noChangeShapeType="1"/>
          </p:cNvSpPr>
          <p:nvPr/>
        </p:nvSpPr>
        <p:spPr bwMode="auto">
          <a:xfrm>
            <a:off x="2711450" y="5862638"/>
            <a:ext cx="4005263" cy="111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948" name="Freeform 714"/>
          <p:cNvSpPr>
            <a:spLocks/>
          </p:cNvSpPr>
          <p:nvPr/>
        </p:nvSpPr>
        <p:spPr bwMode="auto">
          <a:xfrm>
            <a:off x="6170613" y="3462338"/>
            <a:ext cx="71437" cy="65087"/>
          </a:xfrm>
          <a:custGeom>
            <a:avLst/>
            <a:gdLst>
              <a:gd name="T0" fmla="*/ 53159546 w 48"/>
              <a:gd name="T1" fmla="*/ 0 h 49"/>
              <a:gd name="T2" fmla="*/ 106317604 w 48"/>
              <a:gd name="T3" fmla="*/ 44110390 h 49"/>
              <a:gd name="T4" fmla="*/ 53159546 w 48"/>
              <a:gd name="T5" fmla="*/ 86455461 h 49"/>
              <a:gd name="T6" fmla="*/ 0 w 48"/>
              <a:gd name="T7" fmla="*/ 44110390 h 49"/>
              <a:gd name="T8" fmla="*/ 53159546 w 48"/>
              <a:gd name="T9" fmla="*/ 0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8"/>
              <a:gd name="T16" fmla="*/ 0 h 49"/>
              <a:gd name="T17" fmla="*/ 48 w 48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8" h="49">
                <a:moveTo>
                  <a:pt x="24" y="0"/>
                </a:moveTo>
                <a:lnTo>
                  <a:pt x="48" y="25"/>
                </a:lnTo>
                <a:lnTo>
                  <a:pt x="24" y="49"/>
                </a:lnTo>
                <a:lnTo>
                  <a:pt x="0" y="25"/>
                </a:lnTo>
                <a:lnTo>
                  <a:pt x="24" y="0"/>
                </a:lnTo>
                <a:close/>
              </a:path>
            </a:pathLst>
          </a:custGeom>
          <a:solidFill>
            <a:srgbClr val="0000D4"/>
          </a:solidFill>
          <a:ln w="12700">
            <a:solidFill>
              <a:srgbClr val="0000D4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715"/>
          <p:cNvGrpSpPr>
            <a:grpSpLocks/>
          </p:cNvGrpSpPr>
          <p:nvPr/>
        </p:nvGrpSpPr>
        <p:grpSpPr bwMode="auto">
          <a:xfrm>
            <a:off x="6408738" y="2262188"/>
            <a:ext cx="1508125" cy="512762"/>
            <a:chOff x="4416" y="1057"/>
            <a:chExt cx="1009" cy="383"/>
          </a:xfrm>
        </p:grpSpPr>
        <p:sp>
          <p:nvSpPr>
            <p:cNvPr id="61959" name="Rectangle 716"/>
            <p:cNvSpPr>
              <a:spLocks noChangeArrowheads="1"/>
            </p:cNvSpPr>
            <p:nvPr/>
          </p:nvSpPr>
          <p:spPr bwMode="auto">
            <a:xfrm>
              <a:off x="4416" y="1057"/>
              <a:ext cx="415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960" name="Rectangle 717"/>
            <p:cNvSpPr>
              <a:spLocks noChangeArrowheads="1"/>
            </p:cNvSpPr>
            <p:nvPr/>
          </p:nvSpPr>
          <p:spPr bwMode="auto">
            <a:xfrm>
              <a:off x="5400" y="1076"/>
              <a:ext cx="25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AU" sz="1200" b="1">
                  <a:solidFill>
                    <a:srgbClr val="33CC33"/>
                  </a:solidFill>
                  <a:latin typeface="Times New Roman" pitchFamily="-108" charset="0"/>
                </a:rPr>
                <a:t> </a:t>
              </a:r>
              <a:endParaRPr lang="en-AU" sz="1000">
                <a:latin typeface="Times New Roman" pitchFamily="-108" charset="0"/>
              </a:endParaRPr>
            </a:p>
          </p:txBody>
        </p:sp>
      </p:grpSp>
      <p:grpSp>
        <p:nvGrpSpPr>
          <p:cNvPr id="6" name="Group 718"/>
          <p:cNvGrpSpPr>
            <a:grpSpLocks/>
          </p:cNvGrpSpPr>
          <p:nvPr/>
        </p:nvGrpSpPr>
        <p:grpSpPr bwMode="auto">
          <a:xfrm>
            <a:off x="6186488" y="1900238"/>
            <a:ext cx="1425575" cy="1592262"/>
            <a:chOff x="3897" y="1197"/>
            <a:chExt cx="898" cy="1003"/>
          </a:xfrm>
        </p:grpSpPr>
        <p:grpSp>
          <p:nvGrpSpPr>
            <p:cNvPr id="7" name="Group 719"/>
            <p:cNvGrpSpPr>
              <a:grpSpLocks/>
            </p:cNvGrpSpPr>
            <p:nvPr/>
          </p:nvGrpSpPr>
          <p:grpSpPr bwMode="auto">
            <a:xfrm rot="37854">
              <a:off x="3897" y="1424"/>
              <a:ext cx="228" cy="776"/>
              <a:chOff x="4337" y="1294"/>
              <a:chExt cx="196" cy="595"/>
            </a:xfrm>
          </p:grpSpPr>
          <p:sp>
            <p:nvSpPr>
              <p:cNvPr id="61956" name="Freeform 720"/>
              <p:cNvSpPr>
                <a:spLocks/>
              </p:cNvSpPr>
              <p:nvPr/>
            </p:nvSpPr>
            <p:spPr bwMode="auto">
              <a:xfrm>
                <a:off x="4337" y="1318"/>
                <a:ext cx="179" cy="563"/>
              </a:xfrm>
              <a:custGeom>
                <a:avLst/>
                <a:gdLst>
                  <a:gd name="T0" fmla="*/ 0 w 179"/>
                  <a:gd name="T1" fmla="*/ 563 h 563"/>
                  <a:gd name="T2" fmla="*/ 179 w 179"/>
                  <a:gd name="T3" fmla="*/ 0 h 563"/>
                  <a:gd name="T4" fmla="*/ 0 w 179"/>
                  <a:gd name="T5" fmla="*/ 563 h 563"/>
                  <a:gd name="T6" fmla="*/ 0 60000 65536"/>
                  <a:gd name="T7" fmla="*/ 0 60000 65536"/>
                  <a:gd name="T8" fmla="*/ 0 60000 65536"/>
                  <a:gd name="T9" fmla="*/ 0 w 179"/>
                  <a:gd name="T10" fmla="*/ 0 h 563"/>
                  <a:gd name="T11" fmla="*/ 179 w 179"/>
                  <a:gd name="T12" fmla="*/ 563 h 5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9" h="563">
                    <a:moveTo>
                      <a:pt x="0" y="563"/>
                    </a:moveTo>
                    <a:lnTo>
                      <a:pt x="179" y="0"/>
                    </a:lnTo>
                    <a:lnTo>
                      <a:pt x="0" y="563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57" name="Line 721"/>
              <p:cNvSpPr>
                <a:spLocks noChangeShapeType="1"/>
              </p:cNvSpPr>
              <p:nvPr/>
            </p:nvSpPr>
            <p:spPr bwMode="auto">
              <a:xfrm flipV="1">
                <a:off x="4345" y="1326"/>
                <a:ext cx="180" cy="563"/>
              </a:xfrm>
              <a:prstGeom prst="line">
                <a:avLst/>
              </a:prstGeom>
              <a:noFill/>
              <a:ln w="2540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58" name="Freeform 722"/>
              <p:cNvSpPr>
                <a:spLocks/>
              </p:cNvSpPr>
              <p:nvPr/>
            </p:nvSpPr>
            <p:spPr bwMode="auto">
              <a:xfrm>
                <a:off x="4468" y="1294"/>
                <a:ext cx="65" cy="130"/>
              </a:xfrm>
              <a:custGeom>
                <a:avLst/>
                <a:gdLst>
                  <a:gd name="T0" fmla="*/ 32 w 65"/>
                  <a:gd name="T1" fmla="*/ 122 h 130"/>
                  <a:gd name="T2" fmla="*/ 57 w 65"/>
                  <a:gd name="T3" fmla="*/ 130 h 130"/>
                  <a:gd name="T4" fmla="*/ 65 w 65"/>
                  <a:gd name="T5" fmla="*/ 0 h 130"/>
                  <a:gd name="T6" fmla="*/ 0 w 65"/>
                  <a:gd name="T7" fmla="*/ 114 h 130"/>
                  <a:gd name="T8" fmla="*/ 32 w 65"/>
                  <a:gd name="T9" fmla="*/ 122 h 1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130"/>
                  <a:gd name="T17" fmla="*/ 65 w 65"/>
                  <a:gd name="T18" fmla="*/ 130 h 1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130">
                    <a:moveTo>
                      <a:pt x="32" y="122"/>
                    </a:moveTo>
                    <a:lnTo>
                      <a:pt x="57" y="130"/>
                    </a:lnTo>
                    <a:lnTo>
                      <a:pt x="65" y="0"/>
                    </a:lnTo>
                    <a:lnTo>
                      <a:pt x="0" y="114"/>
                    </a:lnTo>
                    <a:lnTo>
                      <a:pt x="32" y="122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" name="Group 723"/>
            <p:cNvGrpSpPr>
              <a:grpSpLocks/>
            </p:cNvGrpSpPr>
            <p:nvPr/>
          </p:nvGrpSpPr>
          <p:grpSpPr bwMode="auto">
            <a:xfrm>
              <a:off x="4128" y="1197"/>
              <a:ext cx="667" cy="336"/>
              <a:chOff x="3995" y="1057"/>
              <a:chExt cx="733" cy="163"/>
            </a:xfrm>
          </p:grpSpPr>
          <p:sp>
            <p:nvSpPr>
              <p:cNvPr id="61954" name="Rectangle 724"/>
              <p:cNvSpPr>
                <a:spLocks noChangeArrowheads="1"/>
              </p:cNvSpPr>
              <p:nvPr/>
            </p:nvSpPr>
            <p:spPr bwMode="auto">
              <a:xfrm>
                <a:off x="3995" y="1057"/>
                <a:ext cx="415" cy="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955" name="Rectangle 725"/>
              <p:cNvSpPr>
                <a:spLocks noChangeArrowheads="1"/>
              </p:cNvSpPr>
              <p:nvPr/>
            </p:nvSpPr>
            <p:spPr bwMode="auto">
              <a:xfrm>
                <a:off x="4027" y="1065"/>
                <a:ext cx="701" cy="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prstTxWarp prst="textNoShape">
                  <a:avLst/>
                </a:prstTxWarp>
                <a:spAutoFit/>
              </a:bodyPr>
              <a:lstStyle/>
              <a:p>
                <a:r>
                  <a:rPr lang="en-AU" sz="1200" b="1">
                    <a:solidFill>
                      <a:srgbClr val="008000"/>
                    </a:solidFill>
                    <a:latin typeface="Times New Roman" pitchFamily="-108" charset="0"/>
                    <a:sym typeface="SAPDings" pitchFamily="49" charset="2"/>
                  </a:rPr>
                  <a:t>      </a:t>
                </a:r>
                <a:r>
                  <a:rPr lang="en-AU" sz="1400" b="1">
                    <a:solidFill>
                      <a:srgbClr val="008000"/>
                    </a:solidFill>
                    <a:latin typeface="Times New Roman" pitchFamily="-108" charset="0"/>
                    <a:sym typeface="SAPDings" pitchFamily="49" charset="2"/>
                  </a:rPr>
                  <a:t>Year 2007</a:t>
                </a:r>
              </a:p>
              <a:p>
                <a:r>
                  <a:rPr lang="en-AU" sz="1400" b="1">
                    <a:solidFill>
                      <a:srgbClr val="008000"/>
                    </a:solidFill>
                    <a:latin typeface="Times New Roman" pitchFamily="-108" charset="0"/>
                    <a:sym typeface="SAPDings" pitchFamily="49" charset="2"/>
                  </a:rPr>
                  <a:t>        385 ppm</a:t>
                </a:r>
                <a:endParaRPr lang="en-AU" sz="1000">
                  <a:latin typeface="Times New Roman" pitchFamily="-108" charset="0"/>
                </a:endParaRPr>
              </a:p>
            </p:txBody>
          </p:sp>
        </p:grpSp>
        <p:sp>
          <p:nvSpPr>
            <p:cNvPr id="61953" name="AutoShape 726"/>
            <p:cNvSpPr>
              <a:spLocks noChangeArrowheads="1"/>
            </p:cNvSpPr>
            <p:nvPr/>
          </p:nvSpPr>
          <p:spPr bwMode="auto">
            <a:xfrm>
              <a:off x="4104" y="1256"/>
              <a:ext cx="128" cy="12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206 w 21600"/>
                <a:gd name="T25" fmla="*/ 3206 h 21600"/>
                <a:gd name="T26" fmla="*/ 18394 w 21600"/>
                <a:gd name="T27" fmla="*/ 18394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55638" y="284163"/>
            <a:ext cx="7772400" cy="701675"/>
          </a:xfrm>
        </p:spPr>
        <p:txBody>
          <a:bodyPr/>
          <a:lstStyle/>
          <a:p>
            <a:r>
              <a:rPr lang="en-US">
                <a:solidFill>
                  <a:srgbClr val="FF6600"/>
                </a:solidFill>
                <a:ea typeface="ＭＳ Ｐゴシック" pitchFamily="-108" charset="-128"/>
                <a:cs typeface="ＭＳ Ｐゴシック" pitchFamily="-108" charset="-128"/>
              </a:rPr>
              <a:t>Food crisis – declining stocks</a:t>
            </a:r>
          </a:p>
        </p:txBody>
      </p:sp>
      <p:pic>
        <p:nvPicPr>
          <p:cNvPr id="59395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914400"/>
            <a:ext cx="7094538" cy="5387975"/>
          </a:xfrm>
          <a:noFill/>
        </p:spPr>
      </p:pic>
      <p:grpSp>
        <p:nvGrpSpPr>
          <p:cNvPr id="59396" name="Group 322"/>
          <p:cNvGrpSpPr>
            <a:grpSpLocks/>
          </p:cNvGrpSpPr>
          <p:nvPr/>
        </p:nvGrpSpPr>
        <p:grpSpPr bwMode="auto">
          <a:xfrm>
            <a:off x="5486400" y="6324600"/>
            <a:ext cx="2971800" cy="366713"/>
            <a:chOff x="4415" y="3992"/>
            <a:chExt cx="1958" cy="301"/>
          </a:xfrm>
        </p:grpSpPr>
        <p:grpSp>
          <p:nvGrpSpPr>
            <p:cNvPr id="59398" name="Group 323"/>
            <p:cNvGrpSpPr>
              <a:grpSpLocks/>
            </p:cNvGrpSpPr>
            <p:nvPr/>
          </p:nvGrpSpPr>
          <p:grpSpPr bwMode="auto">
            <a:xfrm>
              <a:off x="4415" y="4036"/>
              <a:ext cx="114" cy="161"/>
              <a:chOff x="3018" y="829"/>
              <a:chExt cx="426" cy="623"/>
            </a:xfrm>
          </p:grpSpPr>
          <p:sp>
            <p:nvSpPr>
              <p:cNvPr id="59402" name="Freeform 324"/>
              <p:cNvSpPr>
                <a:spLocks/>
              </p:cNvSpPr>
              <p:nvPr/>
            </p:nvSpPr>
            <p:spPr bwMode="auto">
              <a:xfrm>
                <a:off x="3018" y="829"/>
                <a:ext cx="182" cy="616"/>
              </a:xfrm>
              <a:custGeom>
                <a:avLst/>
                <a:gdLst>
                  <a:gd name="T0" fmla="*/ 273 w 138"/>
                  <a:gd name="T1" fmla="*/ 613 h 476"/>
                  <a:gd name="T2" fmla="*/ 257 w 138"/>
                  <a:gd name="T3" fmla="*/ 705 h 476"/>
                  <a:gd name="T4" fmla="*/ 231 w 138"/>
                  <a:gd name="T5" fmla="*/ 742 h 476"/>
                  <a:gd name="T6" fmla="*/ 197 w 138"/>
                  <a:gd name="T7" fmla="*/ 773 h 476"/>
                  <a:gd name="T8" fmla="*/ 181 w 138"/>
                  <a:gd name="T9" fmla="*/ 801 h 476"/>
                  <a:gd name="T10" fmla="*/ 251 w 138"/>
                  <a:gd name="T11" fmla="*/ 744 h 476"/>
                  <a:gd name="T12" fmla="*/ 294 w 138"/>
                  <a:gd name="T13" fmla="*/ 643 h 476"/>
                  <a:gd name="T14" fmla="*/ 311 w 138"/>
                  <a:gd name="T15" fmla="*/ 691 h 476"/>
                  <a:gd name="T16" fmla="*/ 273 w 138"/>
                  <a:gd name="T17" fmla="*/ 853 h 476"/>
                  <a:gd name="T18" fmla="*/ 255 w 138"/>
                  <a:gd name="T19" fmla="*/ 884 h 476"/>
                  <a:gd name="T20" fmla="*/ 208 w 138"/>
                  <a:gd name="T21" fmla="*/ 945 h 476"/>
                  <a:gd name="T22" fmla="*/ 144 w 138"/>
                  <a:gd name="T23" fmla="*/ 1031 h 476"/>
                  <a:gd name="T24" fmla="*/ 137 w 138"/>
                  <a:gd name="T25" fmla="*/ 951 h 476"/>
                  <a:gd name="T26" fmla="*/ 129 w 138"/>
                  <a:gd name="T27" fmla="*/ 907 h 476"/>
                  <a:gd name="T28" fmla="*/ 120 w 138"/>
                  <a:gd name="T29" fmla="*/ 889 h 476"/>
                  <a:gd name="T30" fmla="*/ 12 w 138"/>
                  <a:gd name="T31" fmla="*/ 701 h 476"/>
                  <a:gd name="T32" fmla="*/ 0 w 138"/>
                  <a:gd name="T33" fmla="*/ 1 h 476"/>
                  <a:gd name="T34" fmla="*/ 26 w 138"/>
                  <a:gd name="T35" fmla="*/ 598 h 476"/>
                  <a:gd name="T36" fmla="*/ 65 w 138"/>
                  <a:gd name="T37" fmla="*/ 672 h 476"/>
                  <a:gd name="T38" fmla="*/ 92 w 138"/>
                  <a:gd name="T39" fmla="*/ 699 h 476"/>
                  <a:gd name="T40" fmla="*/ 129 w 138"/>
                  <a:gd name="T41" fmla="*/ 744 h 476"/>
                  <a:gd name="T42" fmla="*/ 109 w 138"/>
                  <a:gd name="T43" fmla="*/ 683 h 476"/>
                  <a:gd name="T44" fmla="*/ 44 w 138"/>
                  <a:gd name="T45" fmla="*/ 563 h 476"/>
                  <a:gd name="T46" fmla="*/ 71 w 138"/>
                  <a:gd name="T47" fmla="*/ 419 h 476"/>
                  <a:gd name="T48" fmla="*/ 88 w 138"/>
                  <a:gd name="T49" fmla="*/ 471 h 476"/>
                  <a:gd name="T50" fmla="*/ 131 w 138"/>
                  <a:gd name="T51" fmla="*/ 563 h 476"/>
                  <a:gd name="T52" fmla="*/ 144 w 138"/>
                  <a:gd name="T53" fmla="*/ 580 h 476"/>
                  <a:gd name="T54" fmla="*/ 136 w 138"/>
                  <a:gd name="T55" fmla="*/ 531 h 476"/>
                  <a:gd name="T56" fmla="*/ 120 w 138"/>
                  <a:gd name="T57" fmla="*/ 494 h 476"/>
                  <a:gd name="T58" fmla="*/ 99 w 138"/>
                  <a:gd name="T59" fmla="*/ 440 h 476"/>
                  <a:gd name="T60" fmla="*/ 87 w 138"/>
                  <a:gd name="T61" fmla="*/ 374 h 476"/>
                  <a:gd name="T62" fmla="*/ 106 w 138"/>
                  <a:gd name="T63" fmla="*/ 109 h 476"/>
                  <a:gd name="T64" fmla="*/ 106 w 138"/>
                  <a:gd name="T65" fmla="*/ 268 h 476"/>
                  <a:gd name="T66" fmla="*/ 127 w 138"/>
                  <a:gd name="T67" fmla="*/ 314 h 476"/>
                  <a:gd name="T68" fmla="*/ 142 w 138"/>
                  <a:gd name="T69" fmla="*/ 355 h 476"/>
                  <a:gd name="T70" fmla="*/ 144 w 138"/>
                  <a:gd name="T71" fmla="*/ 346 h 476"/>
                  <a:gd name="T72" fmla="*/ 131 w 138"/>
                  <a:gd name="T73" fmla="*/ 272 h 476"/>
                  <a:gd name="T74" fmla="*/ 127 w 138"/>
                  <a:gd name="T75" fmla="*/ 221 h 476"/>
                  <a:gd name="T76" fmla="*/ 146 w 138"/>
                  <a:gd name="T77" fmla="*/ 164 h 476"/>
                  <a:gd name="T78" fmla="*/ 160 w 138"/>
                  <a:gd name="T79" fmla="*/ 186 h 476"/>
                  <a:gd name="T80" fmla="*/ 167 w 138"/>
                  <a:gd name="T81" fmla="*/ 158 h 476"/>
                  <a:gd name="T82" fmla="*/ 186 w 138"/>
                  <a:gd name="T83" fmla="*/ 340 h 476"/>
                  <a:gd name="T84" fmla="*/ 178 w 138"/>
                  <a:gd name="T85" fmla="*/ 404 h 476"/>
                  <a:gd name="T86" fmla="*/ 170 w 138"/>
                  <a:gd name="T87" fmla="*/ 449 h 476"/>
                  <a:gd name="T88" fmla="*/ 178 w 138"/>
                  <a:gd name="T89" fmla="*/ 443 h 476"/>
                  <a:gd name="T90" fmla="*/ 197 w 138"/>
                  <a:gd name="T91" fmla="*/ 392 h 476"/>
                  <a:gd name="T92" fmla="*/ 208 w 138"/>
                  <a:gd name="T93" fmla="*/ 352 h 476"/>
                  <a:gd name="T94" fmla="*/ 229 w 138"/>
                  <a:gd name="T95" fmla="*/ 474 h 476"/>
                  <a:gd name="T96" fmla="*/ 200 w 138"/>
                  <a:gd name="T97" fmla="*/ 569 h 476"/>
                  <a:gd name="T98" fmla="*/ 181 w 138"/>
                  <a:gd name="T99" fmla="*/ 610 h 476"/>
                  <a:gd name="T100" fmla="*/ 178 w 138"/>
                  <a:gd name="T101" fmla="*/ 647 h 476"/>
                  <a:gd name="T102" fmla="*/ 214 w 138"/>
                  <a:gd name="T103" fmla="*/ 582 h 476"/>
                  <a:gd name="T104" fmla="*/ 223 w 138"/>
                  <a:gd name="T105" fmla="*/ 562 h 476"/>
                  <a:gd name="T106" fmla="*/ 231 w 138"/>
                  <a:gd name="T107" fmla="*/ 537 h 47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38"/>
                  <a:gd name="T163" fmla="*/ 0 h 476"/>
                  <a:gd name="T164" fmla="*/ 138 w 138"/>
                  <a:gd name="T165" fmla="*/ 476 h 47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38" h="476">
                    <a:moveTo>
                      <a:pt x="109" y="217"/>
                    </a:moveTo>
                    <a:lnTo>
                      <a:pt x="109" y="1"/>
                    </a:lnTo>
                    <a:lnTo>
                      <a:pt x="119" y="1"/>
                    </a:lnTo>
                    <a:lnTo>
                      <a:pt x="119" y="217"/>
                    </a:lnTo>
                    <a:lnTo>
                      <a:pt x="119" y="283"/>
                    </a:lnTo>
                    <a:lnTo>
                      <a:pt x="117" y="310"/>
                    </a:lnTo>
                    <a:lnTo>
                      <a:pt x="117" y="312"/>
                    </a:lnTo>
                    <a:lnTo>
                      <a:pt x="115" y="315"/>
                    </a:lnTo>
                    <a:lnTo>
                      <a:pt x="114" y="319"/>
                    </a:lnTo>
                    <a:lnTo>
                      <a:pt x="112" y="325"/>
                    </a:lnTo>
                    <a:lnTo>
                      <a:pt x="109" y="329"/>
                    </a:lnTo>
                    <a:lnTo>
                      <a:pt x="107" y="335"/>
                    </a:lnTo>
                    <a:lnTo>
                      <a:pt x="104" y="339"/>
                    </a:lnTo>
                    <a:lnTo>
                      <a:pt x="102" y="339"/>
                    </a:lnTo>
                    <a:lnTo>
                      <a:pt x="102" y="341"/>
                    </a:lnTo>
                    <a:lnTo>
                      <a:pt x="101" y="342"/>
                    </a:lnTo>
                    <a:lnTo>
                      <a:pt x="98" y="343"/>
                    </a:lnTo>
                    <a:lnTo>
                      <a:pt x="97" y="346"/>
                    </a:lnTo>
                    <a:lnTo>
                      <a:pt x="94" y="349"/>
                    </a:lnTo>
                    <a:lnTo>
                      <a:pt x="91" y="352"/>
                    </a:lnTo>
                    <a:lnTo>
                      <a:pt x="88" y="355"/>
                    </a:lnTo>
                    <a:lnTo>
                      <a:pt x="86" y="356"/>
                    </a:lnTo>
                    <a:lnTo>
                      <a:pt x="83" y="359"/>
                    </a:lnTo>
                    <a:lnTo>
                      <a:pt x="81" y="362"/>
                    </a:lnTo>
                    <a:lnTo>
                      <a:pt x="80" y="365"/>
                    </a:lnTo>
                    <a:lnTo>
                      <a:pt x="79" y="366"/>
                    </a:lnTo>
                    <a:lnTo>
                      <a:pt x="79" y="367"/>
                    </a:lnTo>
                    <a:lnTo>
                      <a:pt x="79" y="369"/>
                    </a:lnTo>
                    <a:lnTo>
                      <a:pt x="77" y="369"/>
                    </a:lnTo>
                    <a:lnTo>
                      <a:pt x="76" y="384"/>
                    </a:lnTo>
                    <a:lnTo>
                      <a:pt x="93" y="363"/>
                    </a:lnTo>
                    <a:lnTo>
                      <a:pt x="98" y="356"/>
                    </a:lnTo>
                    <a:lnTo>
                      <a:pt x="104" y="350"/>
                    </a:lnTo>
                    <a:lnTo>
                      <a:pt x="109" y="343"/>
                    </a:lnTo>
                    <a:lnTo>
                      <a:pt x="115" y="336"/>
                    </a:lnTo>
                    <a:lnTo>
                      <a:pt x="119" y="329"/>
                    </a:lnTo>
                    <a:lnTo>
                      <a:pt x="124" y="322"/>
                    </a:lnTo>
                    <a:lnTo>
                      <a:pt x="126" y="314"/>
                    </a:lnTo>
                    <a:lnTo>
                      <a:pt x="128" y="304"/>
                    </a:lnTo>
                    <a:lnTo>
                      <a:pt x="128" y="297"/>
                    </a:lnTo>
                    <a:lnTo>
                      <a:pt x="128" y="1"/>
                    </a:lnTo>
                    <a:lnTo>
                      <a:pt x="138" y="1"/>
                    </a:lnTo>
                    <a:lnTo>
                      <a:pt x="138" y="310"/>
                    </a:lnTo>
                    <a:lnTo>
                      <a:pt x="138" y="312"/>
                    </a:lnTo>
                    <a:lnTo>
                      <a:pt x="138" y="315"/>
                    </a:lnTo>
                    <a:lnTo>
                      <a:pt x="136" y="319"/>
                    </a:lnTo>
                    <a:lnTo>
                      <a:pt x="136" y="328"/>
                    </a:lnTo>
                    <a:lnTo>
                      <a:pt x="135" y="339"/>
                    </a:lnTo>
                    <a:lnTo>
                      <a:pt x="132" y="350"/>
                    </a:lnTo>
                    <a:lnTo>
                      <a:pt x="129" y="365"/>
                    </a:lnTo>
                    <a:lnTo>
                      <a:pt x="125" y="379"/>
                    </a:lnTo>
                    <a:lnTo>
                      <a:pt x="119" y="393"/>
                    </a:lnTo>
                    <a:lnTo>
                      <a:pt x="119" y="394"/>
                    </a:lnTo>
                    <a:lnTo>
                      <a:pt x="118" y="396"/>
                    </a:lnTo>
                    <a:lnTo>
                      <a:pt x="117" y="398"/>
                    </a:lnTo>
                    <a:lnTo>
                      <a:pt x="115" y="401"/>
                    </a:lnTo>
                    <a:lnTo>
                      <a:pt x="114" y="404"/>
                    </a:lnTo>
                    <a:lnTo>
                      <a:pt x="111" y="408"/>
                    </a:lnTo>
                    <a:lnTo>
                      <a:pt x="108" y="412"/>
                    </a:lnTo>
                    <a:lnTo>
                      <a:pt x="107" y="417"/>
                    </a:lnTo>
                    <a:lnTo>
                      <a:pt x="102" y="422"/>
                    </a:lnTo>
                    <a:lnTo>
                      <a:pt x="100" y="427"/>
                    </a:lnTo>
                    <a:lnTo>
                      <a:pt x="95" y="432"/>
                    </a:lnTo>
                    <a:lnTo>
                      <a:pt x="91" y="436"/>
                    </a:lnTo>
                    <a:lnTo>
                      <a:pt x="88" y="441"/>
                    </a:lnTo>
                    <a:lnTo>
                      <a:pt x="84" y="446"/>
                    </a:lnTo>
                    <a:lnTo>
                      <a:pt x="80" y="453"/>
                    </a:lnTo>
                    <a:lnTo>
                      <a:pt x="76" y="460"/>
                    </a:lnTo>
                    <a:lnTo>
                      <a:pt x="76" y="476"/>
                    </a:lnTo>
                    <a:lnTo>
                      <a:pt x="63" y="476"/>
                    </a:lnTo>
                    <a:lnTo>
                      <a:pt x="62" y="445"/>
                    </a:lnTo>
                    <a:lnTo>
                      <a:pt x="60" y="443"/>
                    </a:lnTo>
                    <a:lnTo>
                      <a:pt x="60" y="442"/>
                    </a:lnTo>
                    <a:lnTo>
                      <a:pt x="60" y="439"/>
                    </a:lnTo>
                    <a:lnTo>
                      <a:pt x="59" y="436"/>
                    </a:lnTo>
                    <a:lnTo>
                      <a:pt x="59" y="434"/>
                    </a:lnTo>
                    <a:lnTo>
                      <a:pt x="59" y="429"/>
                    </a:lnTo>
                    <a:lnTo>
                      <a:pt x="57" y="427"/>
                    </a:lnTo>
                    <a:lnTo>
                      <a:pt x="57" y="422"/>
                    </a:lnTo>
                    <a:lnTo>
                      <a:pt x="56" y="419"/>
                    </a:lnTo>
                    <a:lnTo>
                      <a:pt x="55" y="417"/>
                    </a:lnTo>
                    <a:lnTo>
                      <a:pt x="55" y="414"/>
                    </a:lnTo>
                    <a:lnTo>
                      <a:pt x="53" y="412"/>
                    </a:lnTo>
                    <a:lnTo>
                      <a:pt x="52" y="411"/>
                    </a:lnTo>
                    <a:lnTo>
                      <a:pt x="52" y="410"/>
                    </a:lnTo>
                    <a:lnTo>
                      <a:pt x="42" y="397"/>
                    </a:lnTo>
                    <a:lnTo>
                      <a:pt x="33" y="386"/>
                    </a:lnTo>
                    <a:lnTo>
                      <a:pt x="25" y="373"/>
                    </a:lnTo>
                    <a:lnTo>
                      <a:pt x="19" y="362"/>
                    </a:lnTo>
                    <a:lnTo>
                      <a:pt x="11" y="342"/>
                    </a:lnTo>
                    <a:lnTo>
                      <a:pt x="5" y="324"/>
                    </a:lnTo>
                    <a:lnTo>
                      <a:pt x="2" y="308"/>
                    </a:lnTo>
                    <a:lnTo>
                      <a:pt x="1" y="295"/>
                    </a:lnTo>
                    <a:lnTo>
                      <a:pt x="1" y="288"/>
                    </a:lnTo>
                    <a:lnTo>
                      <a:pt x="1" y="286"/>
                    </a:lnTo>
                    <a:lnTo>
                      <a:pt x="0" y="277"/>
                    </a:lnTo>
                    <a:lnTo>
                      <a:pt x="0" y="1"/>
                    </a:lnTo>
                    <a:lnTo>
                      <a:pt x="9" y="1"/>
                    </a:lnTo>
                    <a:lnTo>
                      <a:pt x="9" y="250"/>
                    </a:lnTo>
                    <a:lnTo>
                      <a:pt x="11" y="269"/>
                    </a:lnTo>
                    <a:lnTo>
                      <a:pt x="11" y="272"/>
                    </a:lnTo>
                    <a:lnTo>
                      <a:pt x="11" y="276"/>
                    </a:lnTo>
                    <a:lnTo>
                      <a:pt x="11" y="280"/>
                    </a:lnTo>
                    <a:lnTo>
                      <a:pt x="12" y="287"/>
                    </a:lnTo>
                    <a:lnTo>
                      <a:pt x="15" y="293"/>
                    </a:lnTo>
                    <a:lnTo>
                      <a:pt x="19" y="300"/>
                    </a:lnTo>
                    <a:lnTo>
                      <a:pt x="24" y="305"/>
                    </a:lnTo>
                    <a:lnTo>
                      <a:pt x="28" y="310"/>
                    </a:lnTo>
                    <a:lnTo>
                      <a:pt x="31" y="312"/>
                    </a:lnTo>
                    <a:lnTo>
                      <a:pt x="32" y="314"/>
                    </a:lnTo>
                    <a:lnTo>
                      <a:pt x="35" y="317"/>
                    </a:lnTo>
                    <a:lnTo>
                      <a:pt x="36" y="318"/>
                    </a:lnTo>
                    <a:lnTo>
                      <a:pt x="39" y="321"/>
                    </a:lnTo>
                    <a:lnTo>
                      <a:pt x="40" y="322"/>
                    </a:lnTo>
                    <a:lnTo>
                      <a:pt x="45" y="326"/>
                    </a:lnTo>
                    <a:lnTo>
                      <a:pt x="48" y="329"/>
                    </a:lnTo>
                    <a:lnTo>
                      <a:pt x="50" y="334"/>
                    </a:lnTo>
                    <a:lnTo>
                      <a:pt x="52" y="338"/>
                    </a:lnTo>
                    <a:lnTo>
                      <a:pt x="55" y="341"/>
                    </a:lnTo>
                    <a:lnTo>
                      <a:pt x="56" y="343"/>
                    </a:lnTo>
                    <a:lnTo>
                      <a:pt x="57" y="346"/>
                    </a:lnTo>
                    <a:lnTo>
                      <a:pt x="57" y="348"/>
                    </a:lnTo>
                    <a:lnTo>
                      <a:pt x="57" y="349"/>
                    </a:lnTo>
                    <a:lnTo>
                      <a:pt x="59" y="336"/>
                    </a:lnTo>
                    <a:lnTo>
                      <a:pt x="53" y="325"/>
                    </a:lnTo>
                    <a:lnTo>
                      <a:pt x="48" y="315"/>
                    </a:lnTo>
                    <a:lnTo>
                      <a:pt x="36" y="305"/>
                    </a:lnTo>
                    <a:lnTo>
                      <a:pt x="29" y="295"/>
                    </a:lnTo>
                    <a:lnTo>
                      <a:pt x="24" y="284"/>
                    </a:lnTo>
                    <a:lnTo>
                      <a:pt x="21" y="274"/>
                    </a:lnTo>
                    <a:lnTo>
                      <a:pt x="19" y="267"/>
                    </a:lnTo>
                    <a:lnTo>
                      <a:pt x="19" y="260"/>
                    </a:lnTo>
                    <a:lnTo>
                      <a:pt x="19" y="256"/>
                    </a:lnTo>
                    <a:lnTo>
                      <a:pt x="19" y="255"/>
                    </a:lnTo>
                    <a:lnTo>
                      <a:pt x="18" y="0"/>
                    </a:lnTo>
                    <a:lnTo>
                      <a:pt x="28" y="1"/>
                    </a:lnTo>
                    <a:lnTo>
                      <a:pt x="28" y="177"/>
                    </a:lnTo>
                    <a:lnTo>
                      <a:pt x="31" y="193"/>
                    </a:lnTo>
                    <a:lnTo>
                      <a:pt x="31" y="195"/>
                    </a:lnTo>
                    <a:lnTo>
                      <a:pt x="32" y="200"/>
                    </a:lnTo>
                    <a:lnTo>
                      <a:pt x="35" y="205"/>
                    </a:lnTo>
                    <a:lnTo>
                      <a:pt x="36" y="211"/>
                    </a:lnTo>
                    <a:lnTo>
                      <a:pt x="39" y="217"/>
                    </a:lnTo>
                    <a:lnTo>
                      <a:pt x="40" y="222"/>
                    </a:lnTo>
                    <a:lnTo>
                      <a:pt x="43" y="229"/>
                    </a:lnTo>
                    <a:lnTo>
                      <a:pt x="48" y="238"/>
                    </a:lnTo>
                    <a:lnTo>
                      <a:pt x="52" y="246"/>
                    </a:lnTo>
                    <a:lnTo>
                      <a:pt x="55" y="255"/>
                    </a:lnTo>
                    <a:lnTo>
                      <a:pt x="57" y="260"/>
                    </a:lnTo>
                    <a:lnTo>
                      <a:pt x="60" y="265"/>
                    </a:lnTo>
                    <a:lnTo>
                      <a:pt x="62" y="269"/>
                    </a:lnTo>
                    <a:lnTo>
                      <a:pt x="63" y="270"/>
                    </a:lnTo>
                    <a:lnTo>
                      <a:pt x="63" y="272"/>
                    </a:lnTo>
                    <a:lnTo>
                      <a:pt x="63" y="270"/>
                    </a:lnTo>
                    <a:lnTo>
                      <a:pt x="63" y="267"/>
                    </a:lnTo>
                    <a:lnTo>
                      <a:pt x="63" y="265"/>
                    </a:lnTo>
                    <a:lnTo>
                      <a:pt x="63" y="260"/>
                    </a:lnTo>
                    <a:lnTo>
                      <a:pt x="62" y="255"/>
                    </a:lnTo>
                    <a:lnTo>
                      <a:pt x="62" y="250"/>
                    </a:lnTo>
                    <a:lnTo>
                      <a:pt x="60" y="248"/>
                    </a:lnTo>
                    <a:lnTo>
                      <a:pt x="59" y="245"/>
                    </a:lnTo>
                    <a:lnTo>
                      <a:pt x="59" y="242"/>
                    </a:lnTo>
                    <a:lnTo>
                      <a:pt x="57" y="239"/>
                    </a:lnTo>
                    <a:lnTo>
                      <a:pt x="56" y="236"/>
                    </a:lnTo>
                    <a:lnTo>
                      <a:pt x="55" y="234"/>
                    </a:lnTo>
                    <a:lnTo>
                      <a:pt x="53" y="231"/>
                    </a:lnTo>
                    <a:lnTo>
                      <a:pt x="52" y="228"/>
                    </a:lnTo>
                    <a:lnTo>
                      <a:pt x="52" y="226"/>
                    </a:lnTo>
                    <a:lnTo>
                      <a:pt x="50" y="225"/>
                    </a:lnTo>
                    <a:lnTo>
                      <a:pt x="49" y="219"/>
                    </a:lnTo>
                    <a:lnTo>
                      <a:pt x="46" y="214"/>
                    </a:lnTo>
                    <a:lnTo>
                      <a:pt x="45" y="208"/>
                    </a:lnTo>
                    <a:lnTo>
                      <a:pt x="43" y="203"/>
                    </a:lnTo>
                    <a:lnTo>
                      <a:pt x="42" y="198"/>
                    </a:lnTo>
                    <a:lnTo>
                      <a:pt x="40" y="195"/>
                    </a:lnTo>
                    <a:lnTo>
                      <a:pt x="40" y="193"/>
                    </a:lnTo>
                    <a:lnTo>
                      <a:pt x="38" y="180"/>
                    </a:lnTo>
                    <a:lnTo>
                      <a:pt x="38" y="172"/>
                    </a:lnTo>
                    <a:lnTo>
                      <a:pt x="38" y="1"/>
                    </a:lnTo>
                    <a:lnTo>
                      <a:pt x="46" y="1"/>
                    </a:lnTo>
                    <a:lnTo>
                      <a:pt x="46" y="5"/>
                    </a:lnTo>
                    <a:lnTo>
                      <a:pt x="46" y="17"/>
                    </a:lnTo>
                    <a:lnTo>
                      <a:pt x="46" y="32"/>
                    </a:lnTo>
                    <a:lnTo>
                      <a:pt x="46" y="50"/>
                    </a:lnTo>
                    <a:lnTo>
                      <a:pt x="46" y="70"/>
                    </a:lnTo>
                    <a:lnTo>
                      <a:pt x="46" y="88"/>
                    </a:lnTo>
                    <a:lnTo>
                      <a:pt x="46" y="102"/>
                    </a:lnTo>
                    <a:lnTo>
                      <a:pt x="46" y="110"/>
                    </a:lnTo>
                    <a:lnTo>
                      <a:pt x="46" y="117"/>
                    </a:lnTo>
                    <a:lnTo>
                      <a:pt x="46" y="124"/>
                    </a:lnTo>
                    <a:lnTo>
                      <a:pt x="48" y="128"/>
                    </a:lnTo>
                    <a:lnTo>
                      <a:pt x="49" y="132"/>
                    </a:lnTo>
                    <a:lnTo>
                      <a:pt x="50" y="136"/>
                    </a:lnTo>
                    <a:lnTo>
                      <a:pt x="52" y="139"/>
                    </a:lnTo>
                    <a:lnTo>
                      <a:pt x="53" y="142"/>
                    </a:lnTo>
                    <a:lnTo>
                      <a:pt x="55" y="145"/>
                    </a:lnTo>
                    <a:lnTo>
                      <a:pt x="56" y="149"/>
                    </a:lnTo>
                    <a:lnTo>
                      <a:pt x="57" y="152"/>
                    </a:lnTo>
                    <a:lnTo>
                      <a:pt x="59" y="156"/>
                    </a:lnTo>
                    <a:lnTo>
                      <a:pt x="59" y="159"/>
                    </a:lnTo>
                    <a:lnTo>
                      <a:pt x="60" y="162"/>
                    </a:lnTo>
                    <a:lnTo>
                      <a:pt x="62" y="164"/>
                    </a:lnTo>
                    <a:lnTo>
                      <a:pt x="62" y="166"/>
                    </a:lnTo>
                    <a:lnTo>
                      <a:pt x="62" y="167"/>
                    </a:lnTo>
                    <a:lnTo>
                      <a:pt x="62" y="166"/>
                    </a:lnTo>
                    <a:lnTo>
                      <a:pt x="62" y="164"/>
                    </a:lnTo>
                    <a:lnTo>
                      <a:pt x="62" y="163"/>
                    </a:lnTo>
                    <a:lnTo>
                      <a:pt x="63" y="159"/>
                    </a:lnTo>
                    <a:lnTo>
                      <a:pt x="62" y="155"/>
                    </a:lnTo>
                    <a:lnTo>
                      <a:pt x="62" y="149"/>
                    </a:lnTo>
                    <a:lnTo>
                      <a:pt x="60" y="142"/>
                    </a:lnTo>
                    <a:lnTo>
                      <a:pt x="59" y="133"/>
                    </a:lnTo>
                    <a:lnTo>
                      <a:pt x="57" y="129"/>
                    </a:lnTo>
                    <a:lnTo>
                      <a:pt x="57" y="125"/>
                    </a:lnTo>
                    <a:lnTo>
                      <a:pt x="56" y="121"/>
                    </a:lnTo>
                    <a:lnTo>
                      <a:pt x="56" y="115"/>
                    </a:lnTo>
                    <a:lnTo>
                      <a:pt x="56" y="110"/>
                    </a:lnTo>
                    <a:lnTo>
                      <a:pt x="56" y="105"/>
                    </a:lnTo>
                    <a:lnTo>
                      <a:pt x="55" y="102"/>
                    </a:lnTo>
                    <a:lnTo>
                      <a:pt x="55" y="1"/>
                    </a:lnTo>
                    <a:lnTo>
                      <a:pt x="63" y="1"/>
                    </a:lnTo>
                    <a:lnTo>
                      <a:pt x="64" y="67"/>
                    </a:lnTo>
                    <a:lnTo>
                      <a:pt x="64" y="69"/>
                    </a:lnTo>
                    <a:lnTo>
                      <a:pt x="64" y="71"/>
                    </a:lnTo>
                    <a:lnTo>
                      <a:pt x="64" y="76"/>
                    </a:lnTo>
                    <a:lnTo>
                      <a:pt x="66" y="81"/>
                    </a:lnTo>
                    <a:lnTo>
                      <a:pt x="66" y="86"/>
                    </a:lnTo>
                    <a:lnTo>
                      <a:pt x="67" y="88"/>
                    </a:lnTo>
                    <a:lnTo>
                      <a:pt x="69" y="90"/>
                    </a:lnTo>
                    <a:lnTo>
                      <a:pt x="70" y="88"/>
                    </a:lnTo>
                    <a:lnTo>
                      <a:pt x="70" y="86"/>
                    </a:lnTo>
                    <a:lnTo>
                      <a:pt x="71" y="83"/>
                    </a:lnTo>
                    <a:lnTo>
                      <a:pt x="71" y="80"/>
                    </a:lnTo>
                    <a:lnTo>
                      <a:pt x="73" y="77"/>
                    </a:lnTo>
                    <a:lnTo>
                      <a:pt x="73" y="76"/>
                    </a:lnTo>
                    <a:lnTo>
                      <a:pt x="73" y="74"/>
                    </a:lnTo>
                    <a:lnTo>
                      <a:pt x="73" y="73"/>
                    </a:lnTo>
                    <a:lnTo>
                      <a:pt x="73" y="1"/>
                    </a:lnTo>
                    <a:lnTo>
                      <a:pt x="83" y="1"/>
                    </a:lnTo>
                    <a:lnTo>
                      <a:pt x="83" y="153"/>
                    </a:lnTo>
                    <a:lnTo>
                      <a:pt x="83" y="155"/>
                    </a:lnTo>
                    <a:lnTo>
                      <a:pt x="81" y="157"/>
                    </a:lnTo>
                    <a:lnTo>
                      <a:pt x="81" y="160"/>
                    </a:lnTo>
                    <a:lnTo>
                      <a:pt x="81" y="164"/>
                    </a:lnTo>
                    <a:lnTo>
                      <a:pt x="80" y="170"/>
                    </a:lnTo>
                    <a:lnTo>
                      <a:pt x="80" y="176"/>
                    </a:lnTo>
                    <a:lnTo>
                      <a:pt x="79" y="180"/>
                    </a:lnTo>
                    <a:lnTo>
                      <a:pt x="77" y="186"/>
                    </a:lnTo>
                    <a:lnTo>
                      <a:pt x="76" y="190"/>
                    </a:lnTo>
                    <a:lnTo>
                      <a:pt x="74" y="195"/>
                    </a:lnTo>
                    <a:lnTo>
                      <a:pt x="74" y="198"/>
                    </a:lnTo>
                    <a:lnTo>
                      <a:pt x="74" y="203"/>
                    </a:lnTo>
                    <a:lnTo>
                      <a:pt x="74" y="205"/>
                    </a:lnTo>
                    <a:lnTo>
                      <a:pt x="74" y="207"/>
                    </a:lnTo>
                    <a:lnTo>
                      <a:pt x="74" y="208"/>
                    </a:lnTo>
                    <a:lnTo>
                      <a:pt x="76" y="207"/>
                    </a:lnTo>
                    <a:lnTo>
                      <a:pt x="77" y="205"/>
                    </a:lnTo>
                    <a:lnTo>
                      <a:pt x="77" y="204"/>
                    </a:lnTo>
                    <a:lnTo>
                      <a:pt x="79" y="201"/>
                    </a:lnTo>
                    <a:lnTo>
                      <a:pt x="81" y="197"/>
                    </a:lnTo>
                    <a:lnTo>
                      <a:pt x="83" y="194"/>
                    </a:lnTo>
                    <a:lnTo>
                      <a:pt x="84" y="188"/>
                    </a:lnTo>
                    <a:lnTo>
                      <a:pt x="86" y="186"/>
                    </a:lnTo>
                    <a:lnTo>
                      <a:pt x="86" y="181"/>
                    </a:lnTo>
                    <a:lnTo>
                      <a:pt x="87" y="177"/>
                    </a:lnTo>
                    <a:lnTo>
                      <a:pt x="88" y="173"/>
                    </a:lnTo>
                    <a:lnTo>
                      <a:pt x="90" y="169"/>
                    </a:lnTo>
                    <a:lnTo>
                      <a:pt x="91" y="164"/>
                    </a:lnTo>
                    <a:lnTo>
                      <a:pt x="91" y="163"/>
                    </a:lnTo>
                    <a:lnTo>
                      <a:pt x="91" y="162"/>
                    </a:lnTo>
                    <a:lnTo>
                      <a:pt x="91" y="1"/>
                    </a:lnTo>
                    <a:lnTo>
                      <a:pt x="101" y="1"/>
                    </a:lnTo>
                    <a:lnTo>
                      <a:pt x="101" y="214"/>
                    </a:lnTo>
                    <a:lnTo>
                      <a:pt x="100" y="217"/>
                    </a:lnTo>
                    <a:lnTo>
                      <a:pt x="100" y="219"/>
                    </a:lnTo>
                    <a:lnTo>
                      <a:pt x="98" y="225"/>
                    </a:lnTo>
                    <a:lnTo>
                      <a:pt x="97" y="232"/>
                    </a:lnTo>
                    <a:lnTo>
                      <a:pt x="94" y="239"/>
                    </a:lnTo>
                    <a:lnTo>
                      <a:pt x="93" y="248"/>
                    </a:lnTo>
                    <a:lnTo>
                      <a:pt x="88" y="256"/>
                    </a:lnTo>
                    <a:lnTo>
                      <a:pt x="87" y="263"/>
                    </a:lnTo>
                    <a:lnTo>
                      <a:pt x="86" y="267"/>
                    </a:lnTo>
                    <a:lnTo>
                      <a:pt x="83" y="272"/>
                    </a:lnTo>
                    <a:lnTo>
                      <a:pt x="81" y="274"/>
                    </a:lnTo>
                    <a:lnTo>
                      <a:pt x="80" y="277"/>
                    </a:lnTo>
                    <a:lnTo>
                      <a:pt x="80" y="280"/>
                    </a:lnTo>
                    <a:lnTo>
                      <a:pt x="79" y="281"/>
                    </a:lnTo>
                    <a:lnTo>
                      <a:pt x="79" y="284"/>
                    </a:lnTo>
                    <a:lnTo>
                      <a:pt x="77" y="287"/>
                    </a:lnTo>
                    <a:lnTo>
                      <a:pt x="77" y="291"/>
                    </a:lnTo>
                    <a:lnTo>
                      <a:pt x="77" y="294"/>
                    </a:lnTo>
                    <a:lnTo>
                      <a:pt x="77" y="297"/>
                    </a:lnTo>
                    <a:lnTo>
                      <a:pt x="77" y="298"/>
                    </a:lnTo>
                    <a:lnTo>
                      <a:pt x="77" y="301"/>
                    </a:lnTo>
                    <a:lnTo>
                      <a:pt x="77" y="303"/>
                    </a:lnTo>
                    <a:lnTo>
                      <a:pt x="90" y="274"/>
                    </a:lnTo>
                    <a:lnTo>
                      <a:pt x="91" y="272"/>
                    </a:lnTo>
                    <a:lnTo>
                      <a:pt x="93" y="269"/>
                    </a:lnTo>
                    <a:lnTo>
                      <a:pt x="94" y="267"/>
                    </a:lnTo>
                    <a:lnTo>
                      <a:pt x="94" y="265"/>
                    </a:lnTo>
                    <a:lnTo>
                      <a:pt x="95" y="263"/>
                    </a:lnTo>
                    <a:lnTo>
                      <a:pt x="97" y="260"/>
                    </a:lnTo>
                    <a:lnTo>
                      <a:pt x="97" y="259"/>
                    </a:lnTo>
                    <a:lnTo>
                      <a:pt x="98" y="257"/>
                    </a:lnTo>
                    <a:lnTo>
                      <a:pt x="98" y="256"/>
                    </a:lnTo>
                    <a:lnTo>
                      <a:pt x="100" y="255"/>
                    </a:lnTo>
                    <a:lnTo>
                      <a:pt x="100" y="252"/>
                    </a:lnTo>
                    <a:lnTo>
                      <a:pt x="101" y="248"/>
                    </a:lnTo>
                    <a:lnTo>
                      <a:pt x="102" y="243"/>
                    </a:lnTo>
                    <a:lnTo>
                      <a:pt x="104" y="239"/>
                    </a:lnTo>
                    <a:lnTo>
                      <a:pt x="109" y="21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03" name="Freeform 325"/>
              <p:cNvSpPr>
                <a:spLocks/>
              </p:cNvSpPr>
              <p:nvPr/>
            </p:nvSpPr>
            <p:spPr bwMode="auto">
              <a:xfrm>
                <a:off x="3305" y="1046"/>
                <a:ext cx="45" cy="40"/>
              </a:xfrm>
              <a:custGeom>
                <a:avLst/>
                <a:gdLst>
                  <a:gd name="T0" fmla="*/ 57 w 33"/>
                  <a:gd name="T1" fmla="*/ 6 h 31"/>
                  <a:gd name="T2" fmla="*/ 63 w 33"/>
                  <a:gd name="T3" fmla="*/ 10 h 31"/>
                  <a:gd name="T4" fmla="*/ 71 w 33"/>
                  <a:gd name="T5" fmla="*/ 13 h 31"/>
                  <a:gd name="T6" fmla="*/ 75 w 33"/>
                  <a:gd name="T7" fmla="*/ 19 h 31"/>
                  <a:gd name="T8" fmla="*/ 76 w 33"/>
                  <a:gd name="T9" fmla="*/ 22 h 31"/>
                  <a:gd name="T10" fmla="*/ 82 w 33"/>
                  <a:gd name="T11" fmla="*/ 25 h 31"/>
                  <a:gd name="T12" fmla="*/ 82 w 33"/>
                  <a:gd name="T13" fmla="*/ 28 h 31"/>
                  <a:gd name="T14" fmla="*/ 83 w 33"/>
                  <a:gd name="T15" fmla="*/ 30 h 31"/>
                  <a:gd name="T16" fmla="*/ 83 w 33"/>
                  <a:gd name="T17" fmla="*/ 36 h 31"/>
                  <a:gd name="T18" fmla="*/ 83 w 33"/>
                  <a:gd name="T19" fmla="*/ 44 h 31"/>
                  <a:gd name="T20" fmla="*/ 83 w 33"/>
                  <a:gd name="T21" fmla="*/ 50 h 31"/>
                  <a:gd name="T22" fmla="*/ 82 w 33"/>
                  <a:gd name="T23" fmla="*/ 57 h 31"/>
                  <a:gd name="T24" fmla="*/ 76 w 33"/>
                  <a:gd name="T25" fmla="*/ 59 h 31"/>
                  <a:gd name="T26" fmla="*/ 71 w 33"/>
                  <a:gd name="T27" fmla="*/ 67 h 31"/>
                  <a:gd name="T28" fmla="*/ 63 w 33"/>
                  <a:gd name="T29" fmla="*/ 67 h 31"/>
                  <a:gd name="T30" fmla="*/ 57 w 33"/>
                  <a:gd name="T31" fmla="*/ 67 h 31"/>
                  <a:gd name="T32" fmla="*/ 55 w 33"/>
                  <a:gd name="T33" fmla="*/ 67 h 31"/>
                  <a:gd name="T34" fmla="*/ 46 w 33"/>
                  <a:gd name="T35" fmla="*/ 67 h 31"/>
                  <a:gd name="T36" fmla="*/ 37 w 33"/>
                  <a:gd name="T37" fmla="*/ 67 h 31"/>
                  <a:gd name="T38" fmla="*/ 30 w 33"/>
                  <a:gd name="T39" fmla="*/ 65 h 31"/>
                  <a:gd name="T40" fmla="*/ 27 w 33"/>
                  <a:gd name="T41" fmla="*/ 65 h 31"/>
                  <a:gd name="T42" fmla="*/ 20 w 33"/>
                  <a:gd name="T43" fmla="*/ 59 h 31"/>
                  <a:gd name="T44" fmla="*/ 19 w 33"/>
                  <a:gd name="T45" fmla="*/ 58 h 31"/>
                  <a:gd name="T46" fmla="*/ 14 w 33"/>
                  <a:gd name="T47" fmla="*/ 58 h 31"/>
                  <a:gd name="T48" fmla="*/ 10 w 33"/>
                  <a:gd name="T49" fmla="*/ 57 h 31"/>
                  <a:gd name="T50" fmla="*/ 5 w 33"/>
                  <a:gd name="T51" fmla="*/ 52 h 31"/>
                  <a:gd name="T52" fmla="*/ 5 w 33"/>
                  <a:gd name="T53" fmla="*/ 50 h 31"/>
                  <a:gd name="T54" fmla="*/ 1 w 33"/>
                  <a:gd name="T55" fmla="*/ 44 h 31"/>
                  <a:gd name="T56" fmla="*/ 1 w 33"/>
                  <a:gd name="T57" fmla="*/ 36 h 31"/>
                  <a:gd name="T58" fmla="*/ 0 w 33"/>
                  <a:gd name="T59" fmla="*/ 30 h 31"/>
                  <a:gd name="T60" fmla="*/ 1 w 33"/>
                  <a:gd name="T61" fmla="*/ 25 h 31"/>
                  <a:gd name="T62" fmla="*/ 1 w 33"/>
                  <a:gd name="T63" fmla="*/ 22 h 31"/>
                  <a:gd name="T64" fmla="*/ 1 w 33"/>
                  <a:gd name="T65" fmla="*/ 15 h 31"/>
                  <a:gd name="T66" fmla="*/ 1 w 33"/>
                  <a:gd name="T67" fmla="*/ 13 h 31"/>
                  <a:gd name="T68" fmla="*/ 5 w 33"/>
                  <a:gd name="T69" fmla="*/ 10 h 31"/>
                  <a:gd name="T70" fmla="*/ 10 w 33"/>
                  <a:gd name="T71" fmla="*/ 6 h 31"/>
                  <a:gd name="T72" fmla="*/ 14 w 33"/>
                  <a:gd name="T73" fmla="*/ 5 h 31"/>
                  <a:gd name="T74" fmla="*/ 19 w 33"/>
                  <a:gd name="T75" fmla="*/ 5 h 31"/>
                  <a:gd name="T76" fmla="*/ 22 w 33"/>
                  <a:gd name="T77" fmla="*/ 5 h 31"/>
                  <a:gd name="T78" fmla="*/ 27 w 33"/>
                  <a:gd name="T79" fmla="*/ 0 h 31"/>
                  <a:gd name="T80" fmla="*/ 35 w 33"/>
                  <a:gd name="T81" fmla="*/ 5 h 31"/>
                  <a:gd name="T82" fmla="*/ 35 w 33"/>
                  <a:gd name="T83" fmla="*/ 5 h 31"/>
                  <a:gd name="T84" fmla="*/ 37 w 33"/>
                  <a:gd name="T85" fmla="*/ 5 h 31"/>
                  <a:gd name="T86" fmla="*/ 41 w 33"/>
                  <a:gd name="T87" fmla="*/ 5 h 31"/>
                  <a:gd name="T88" fmla="*/ 56 w 33"/>
                  <a:gd name="T89" fmla="*/ 6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3" y="5"/>
                    </a:lnTo>
                    <a:lnTo>
                      <a:pt x="25" y="5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0" y="10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2" y="13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6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8" y="31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1"/>
                    </a:lnTo>
                    <a:lnTo>
                      <a:pt x="15" y="31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30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1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6" y="2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04" name="Freeform 326"/>
              <p:cNvSpPr>
                <a:spLocks/>
              </p:cNvSpPr>
              <p:nvPr/>
            </p:nvSpPr>
            <p:spPr bwMode="auto">
              <a:xfrm>
                <a:off x="3259" y="987"/>
                <a:ext cx="12" cy="40"/>
              </a:xfrm>
              <a:custGeom>
                <a:avLst/>
                <a:gdLst>
                  <a:gd name="T0" fmla="*/ 14 w 8"/>
                  <a:gd name="T1" fmla="*/ 6 h 31"/>
                  <a:gd name="T2" fmla="*/ 14 w 8"/>
                  <a:gd name="T3" fmla="*/ 13 h 31"/>
                  <a:gd name="T4" fmla="*/ 18 w 8"/>
                  <a:gd name="T5" fmla="*/ 19 h 31"/>
                  <a:gd name="T6" fmla="*/ 18 w 8"/>
                  <a:gd name="T7" fmla="*/ 23 h 31"/>
                  <a:gd name="T8" fmla="*/ 18 w 8"/>
                  <a:gd name="T9" fmla="*/ 35 h 31"/>
                  <a:gd name="T10" fmla="*/ 26 w 8"/>
                  <a:gd name="T11" fmla="*/ 44 h 31"/>
                  <a:gd name="T12" fmla="*/ 26 w 8"/>
                  <a:gd name="T13" fmla="*/ 50 h 31"/>
                  <a:gd name="T14" fmla="*/ 26 w 8"/>
                  <a:gd name="T15" fmla="*/ 52 h 31"/>
                  <a:gd name="T16" fmla="*/ 27 w 8"/>
                  <a:gd name="T17" fmla="*/ 58 h 31"/>
                  <a:gd name="T18" fmla="*/ 26 w 8"/>
                  <a:gd name="T19" fmla="*/ 59 h 31"/>
                  <a:gd name="T20" fmla="*/ 26 w 8"/>
                  <a:gd name="T21" fmla="*/ 65 h 31"/>
                  <a:gd name="T22" fmla="*/ 26 w 8"/>
                  <a:gd name="T23" fmla="*/ 65 h 31"/>
                  <a:gd name="T24" fmla="*/ 18 w 8"/>
                  <a:gd name="T25" fmla="*/ 67 h 31"/>
                  <a:gd name="T26" fmla="*/ 18 w 8"/>
                  <a:gd name="T27" fmla="*/ 67 h 31"/>
                  <a:gd name="T28" fmla="*/ 14 w 8"/>
                  <a:gd name="T29" fmla="*/ 67 h 31"/>
                  <a:gd name="T30" fmla="*/ 14 w 8"/>
                  <a:gd name="T31" fmla="*/ 67 h 31"/>
                  <a:gd name="T32" fmla="*/ 14 w 8"/>
                  <a:gd name="T33" fmla="*/ 67 h 31"/>
                  <a:gd name="T34" fmla="*/ 12 w 8"/>
                  <a:gd name="T35" fmla="*/ 65 h 31"/>
                  <a:gd name="T36" fmla="*/ 5 w 8"/>
                  <a:gd name="T37" fmla="*/ 65 h 31"/>
                  <a:gd name="T38" fmla="*/ 5 w 8"/>
                  <a:gd name="T39" fmla="*/ 59 h 31"/>
                  <a:gd name="T40" fmla="*/ 5 w 8"/>
                  <a:gd name="T41" fmla="*/ 57 h 31"/>
                  <a:gd name="T42" fmla="*/ 0 w 8"/>
                  <a:gd name="T43" fmla="*/ 50 h 31"/>
                  <a:gd name="T44" fmla="*/ 0 w 8"/>
                  <a:gd name="T45" fmla="*/ 44 h 31"/>
                  <a:gd name="T46" fmla="*/ 0 w 8"/>
                  <a:gd name="T47" fmla="*/ 36 h 31"/>
                  <a:gd name="T48" fmla="*/ 0 w 8"/>
                  <a:gd name="T49" fmla="*/ 30 h 31"/>
                  <a:gd name="T50" fmla="*/ 0 w 8"/>
                  <a:gd name="T51" fmla="*/ 23 h 31"/>
                  <a:gd name="T52" fmla="*/ 0 w 8"/>
                  <a:gd name="T53" fmla="*/ 19 h 31"/>
                  <a:gd name="T54" fmla="*/ 0 w 8"/>
                  <a:gd name="T55" fmla="*/ 13 h 31"/>
                  <a:gd name="T56" fmla="*/ 0 w 8"/>
                  <a:gd name="T57" fmla="*/ 8 h 31"/>
                  <a:gd name="T58" fmla="*/ 0 w 8"/>
                  <a:gd name="T59" fmla="*/ 6 h 31"/>
                  <a:gd name="T60" fmla="*/ 0 w 8"/>
                  <a:gd name="T61" fmla="*/ 5 h 31"/>
                  <a:gd name="T62" fmla="*/ 0 w 8"/>
                  <a:gd name="T63" fmla="*/ 0 h 31"/>
                  <a:gd name="T64" fmla="*/ 5 w 8"/>
                  <a:gd name="T65" fmla="*/ 0 h 31"/>
                  <a:gd name="T66" fmla="*/ 5 w 8"/>
                  <a:gd name="T67" fmla="*/ 0 h 31"/>
                  <a:gd name="T68" fmla="*/ 5 w 8"/>
                  <a:gd name="T69" fmla="*/ 0 h 31"/>
                  <a:gd name="T70" fmla="*/ 5 w 8"/>
                  <a:gd name="T71" fmla="*/ 0 h 31"/>
                  <a:gd name="T72" fmla="*/ 12 w 8"/>
                  <a:gd name="T73" fmla="*/ 0 h 31"/>
                  <a:gd name="T74" fmla="*/ 12 w 8"/>
                  <a:gd name="T75" fmla="*/ 0 h 31"/>
                  <a:gd name="T76" fmla="*/ 14 w 8"/>
                  <a:gd name="T77" fmla="*/ 5 h 31"/>
                  <a:gd name="T78" fmla="*/ 14 w 8"/>
                  <a:gd name="T79" fmla="*/ 5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"/>
                  <a:gd name="T121" fmla="*/ 0 h 31"/>
                  <a:gd name="T122" fmla="*/ 8 w 8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" h="31">
                    <a:moveTo>
                      <a:pt x="4" y="3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8" y="26"/>
                    </a:lnTo>
                    <a:lnTo>
                      <a:pt x="8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2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05" name="Freeform 327"/>
              <p:cNvSpPr>
                <a:spLocks/>
              </p:cNvSpPr>
              <p:nvPr/>
            </p:nvSpPr>
            <p:spPr bwMode="auto">
              <a:xfrm>
                <a:off x="3259" y="939"/>
                <a:ext cx="12" cy="47"/>
              </a:xfrm>
              <a:custGeom>
                <a:avLst/>
                <a:gdLst>
                  <a:gd name="T0" fmla="*/ 18 w 8"/>
                  <a:gd name="T1" fmla="*/ 14 h 37"/>
                  <a:gd name="T2" fmla="*/ 18 w 8"/>
                  <a:gd name="T3" fmla="*/ 22 h 37"/>
                  <a:gd name="T4" fmla="*/ 18 w 8"/>
                  <a:gd name="T5" fmla="*/ 28 h 37"/>
                  <a:gd name="T6" fmla="*/ 18 w 8"/>
                  <a:gd name="T7" fmla="*/ 36 h 37"/>
                  <a:gd name="T8" fmla="*/ 26 w 8"/>
                  <a:gd name="T9" fmla="*/ 41 h 37"/>
                  <a:gd name="T10" fmla="*/ 26 w 8"/>
                  <a:gd name="T11" fmla="*/ 53 h 37"/>
                  <a:gd name="T12" fmla="*/ 27 w 8"/>
                  <a:gd name="T13" fmla="*/ 58 h 37"/>
                  <a:gd name="T14" fmla="*/ 27 w 8"/>
                  <a:gd name="T15" fmla="*/ 64 h 37"/>
                  <a:gd name="T16" fmla="*/ 26 w 8"/>
                  <a:gd name="T17" fmla="*/ 70 h 37"/>
                  <a:gd name="T18" fmla="*/ 26 w 8"/>
                  <a:gd name="T19" fmla="*/ 70 h 37"/>
                  <a:gd name="T20" fmla="*/ 26 w 8"/>
                  <a:gd name="T21" fmla="*/ 71 h 37"/>
                  <a:gd name="T22" fmla="*/ 26 w 8"/>
                  <a:gd name="T23" fmla="*/ 71 h 37"/>
                  <a:gd name="T24" fmla="*/ 18 w 8"/>
                  <a:gd name="T25" fmla="*/ 71 h 37"/>
                  <a:gd name="T26" fmla="*/ 14 w 8"/>
                  <a:gd name="T27" fmla="*/ 76 h 37"/>
                  <a:gd name="T28" fmla="*/ 14 w 8"/>
                  <a:gd name="T29" fmla="*/ 76 h 37"/>
                  <a:gd name="T30" fmla="*/ 12 w 8"/>
                  <a:gd name="T31" fmla="*/ 76 h 37"/>
                  <a:gd name="T32" fmla="*/ 12 w 8"/>
                  <a:gd name="T33" fmla="*/ 71 h 37"/>
                  <a:gd name="T34" fmla="*/ 5 w 8"/>
                  <a:gd name="T35" fmla="*/ 70 h 37"/>
                  <a:gd name="T36" fmla="*/ 5 w 8"/>
                  <a:gd name="T37" fmla="*/ 67 h 37"/>
                  <a:gd name="T38" fmla="*/ 0 w 8"/>
                  <a:gd name="T39" fmla="*/ 61 h 37"/>
                  <a:gd name="T40" fmla="*/ 0 w 8"/>
                  <a:gd name="T41" fmla="*/ 55 h 37"/>
                  <a:gd name="T42" fmla="*/ 0 w 8"/>
                  <a:gd name="T43" fmla="*/ 14 h 37"/>
                  <a:gd name="T44" fmla="*/ 0 w 8"/>
                  <a:gd name="T45" fmla="*/ 13 h 37"/>
                  <a:gd name="T46" fmla="*/ 0 w 8"/>
                  <a:gd name="T47" fmla="*/ 6 h 37"/>
                  <a:gd name="T48" fmla="*/ 0 w 8"/>
                  <a:gd name="T49" fmla="*/ 6 h 37"/>
                  <a:gd name="T50" fmla="*/ 5 w 8"/>
                  <a:gd name="T51" fmla="*/ 5 h 37"/>
                  <a:gd name="T52" fmla="*/ 5 w 8"/>
                  <a:gd name="T53" fmla="*/ 5 h 37"/>
                  <a:gd name="T54" fmla="*/ 5 w 8"/>
                  <a:gd name="T55" fmla="*/ 0 h 37"/>
                  <a:gd name="T56" fmla="*/ 12 w 8"/>
                  <a:gd name="T57" fmla="*/ 0 h 37"/>
                  <a:gd name="T58" fmla="*/ 12 w 8"/>
                  <a:gd name="T59" fmla="*/ 0 h 37"/>
                  <a:gd name="T60" fmla="*/ 14 w 8"/>
                  <a:gd name="T61" fmla="*/ 5 h 37"/>
                  <a:gd name="T62" fmla="*/ 14 w 8"/>
                  <a:gd name="T63" fmla="*/ 5 h 37"/>
                  <a:gd name="T64" fmla="*/ 14 w 8"/>
                  <a:gd name="T65" fmla="*/ 6 h 37"/>
                  <a:gd name="T66" fmla="*/ 18 w 8"/>
                  <a:gd name="T67" fmla="*/ 8 h 3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8"/>
                  <a:gd name="T103" fmla="*/ 0 h 37"/>
                  <a:gd name="T104" fmla="*/ 8 w 8"/>
                  <a:gd name="T105" fmla="*/ 37 h 3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8" h="37">
                    <a:moveTo>
                      <a:pt x="5" y="4"/>
                    </a:move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7" y="23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8" y="28"/>
                    </a:lnTo>
                    <a:lnTo>
                      <a:pt x="8" y="30"/>
                    </a:lnTo>
                    <a:lnTo>
                      <a:pt x="8" y="31"/>
                    </a:lnTo>
                    <a:lnTo>
                      <a:pt x="8" y="33"/>
                    </a:lnTo>
                    <a:lnTo>
                      <a:pt x="7" y="34"/>
                    </a:lnTo>
                    <a:lnTo>
                      <a:pt x="7" y="35"/>
                    </a:lnTo>
                    <a:lnTo>
                      <a:pt x="5" y="35"/>
                    </a:lnTo>
                    <a:lnTo>
                      <a:pt x="5" y="37"/>
                    </a:lnTo>
                    <a:lnTo>
                      <a:pt x="4" y="37"/>
                    </a:lnTo>
                    <a:lnTo>
                      <a:pt x="3" y="37"/>
                    </a:lnTo>
                    <a:lnTo>
                      <a:pt x="3" y="35"/>
                    </a:lnTo>
                    <a:lnTo>
                      <a:pt x="1" y="35"/>
                    </a:lnTo>
                    <a:lnTo>
                      <a:pt x="1" y="34"/>
                    </a:lnTo>
                    <a:lnTo>
                      <a:pt x="1" y="33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3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06" name="Freeform 328"/>
              <p:cNvSpPr>
                <a:spLocks/>
              </p:cNvSpPr>
              <p:nvPr/>
            </p:nvSpPr>
            <p:spPr bwMode="auto">
              <a:xfrm>
                <a:off x="3259" y="1031"/>
                <a:ext cx="12" cy="38"/>
              </a:xfrm>
              <a:custGeom>
                <a:avLst/>
                <a:gdLst>
                  <a:gd name="T0" fmla="*/ 21 w 7"/>
                  <a:gd name="T1" fmla="*/ 2 h 31"/>
                  <a:gd name="T2" fmla="*/ 21 w 7"/>
                  <a:gd name="T3" fmla="*/ 9 h 31"/>
                  <a:gd name="T4" fmla="*/ 21 w 7"/>
                  <a:gd name="T5" fmla="*/ 15 h 31"/>
                  <a:gd name="T6" fmla="*/ 26 w 7"/>
                  <a:gd name="T7" fmla="*/ 20 h 31"/>
                  <a:gd name="T8" fmla="*/ 26 w 7"/>
                  <a:gd name="T9" fmla="*/ 27 h 31"/>
                  <a:gd name="T10" fmla="*/ 36 w 7"/>
                  <a:gd name="T11" fmla="*/ 34 h 31"/>
                  <a:gd name="T12" fmla="*/ 36 w 7"/>
                  <a:gd name="T13" fmla="*/ 40 h 31"/>
                  <a:gd name="T14" fmla="*/ 36 w 7"/>
                  <a:gd name="T15" fmla="*/ 44 h 31"/>
                  <a:gd name="T16" fmla="*/ 36 w 7"/>
                  <a:gd name="T17" fmla="*/ 48 h 31"/>
                  <a:gd name="T18" fmla="*/ 36 w 7"/>
                  <a:gd name="T19" fmla="*/ 48 h 31"/>
                  <a:gd name="T20" fmla="*/ 36 w 7"/>
                  <a:gd name="T21" fmla="*/ 51 h 31"/>
                  <a:gd name="T22" fmla="*/ 36 w 7"/>
                  <a:gd name="T23" fmla="*/ 54 h 31"/>
                  <a:gd name="T24" fmla="*/ 26 w 7"/>
                  <a:gd name="T25" fmla="*/ 58 h 31"/>
                  <a:gd name="T26" fmla="*/ 26 w 7"/>
                  <a:gd name="T27" fmla="*/ 58 h 31"/>
                  <a:gd name="T28" fmla="*/ 21 w 7"/>
                  <a:gd name="T29" fmla="*/ 58 h 31"/>
                  <a:gd name="T30" fmla="*/ 21 w 7"/>
                  <a:gd name="T31" fmla="*/ 58 h 31"/>
                  <a:gd name="T32" fmla="*/ 21 w 7"/>
                  <a:gd name="T33" fmla="*/ 58 h 31"/>
                  <a:gd name="T34" fmla="*/ 15 w 7"/>
                  <a:gd name="T35" fmla="*/ 54 h 31"/>
                  <a:gd name="T36" fmla="*/ 5 w 7"/>
                  <a:gd name="T37" fmla="*/ 54 h 31"/>
                  <a:gd name="T38" fmla="*/ 5 w 7"/>
                  <a:gd name="T39" fmla="*/ 48 h 31"/>
                  <a:gd name="T40" fmla="*/ 5 w 7"/>
                  <a:gd name="T41" fmla="*/ 47 h 31"/>
                  <a:gd name="T42" fmla="*/ 0 w 7"/>
                  <a:gd name="T43" fmla="*/ 40 h 31"/>
                  <a:gd name="T44" fmla="*/ 0 w 7"/>
                  <a:gd name="T45" fmla="*/ 34 h 31"/>
                  <a:gd name="T46" fmla="*/ 0 w 7"/>
                  <a:gd name="T47" fmla="*/ 32 h 31"/>
                  <a:gd name="T48" fmla="*/ 0 w 7"/>
                  <a:gd name="T49" fmla="*/ 26 h 31"/>
                  <a:gd name="T50" fmla="*/ 0 w 7"/>
                  <a:gd name="T51" fmla="*/ 20 h 31"/>
                  <a:gd name="T52" fmla="*/ 0 w 7"/>
                  <a:gd name="T53" fmla="*/ 15 h 31"/>
                  <a:gd name="T54" fmla="*/ 0 w 7"/>
                  <a:gd name="T55" fmla="*/ 9 h 31"/>
                  <a:gd name="T56" fmla="*/ 0 w 7"/>
                  <a:gd name="T57" fmla="*/ 7 h 31"/>
                  <a:gd name="T58" fmla="*/ 0 w 7"/>
                  <a:gd name="T59" fmla="*/ 2 h 31"/>
                  <a:gd name="T60" fmla="*/ 0 w 7"/>
                  <a:gd name="T61" fmla="*/ 1 h 31"/>
                  <a:gd name="T62" fmla="*/ 0 w 7"/>
                  <a:gd name="T63" fmla="*/ 0 h 31"/>
                  <a:gd name="T64" fmla="*/ 5 w 7"/>
                  <a:gd name="T65" fmla="*/ 0 h 31"/>
                  <a:gd name="T66" fmla="*/ 5 w 7"/>
                  <a:gd name="T67" fmla="*/ 0 h 31"/>
                  <a:gd name="T68" fmla="*/ 5 w 7"/>
                  <a:gd name="T69" fmla="*/ 0 h 31"/>
                  <a:gd name="T70" fmla="*/ 5 w 7"/>
                  <a:gd name="T71" fmla="*/ 0 h 31"/>
                  <a:gd name="T72" fmla="*/ 15 w 7"/>
                  <a:gd name="T73" fmla="*/ 0 h 31"/>
                  <a:gd name="T74" fmla="*/ 15 w 7"/>
                  <a:gd name="T75" fmla="*/ 0 h 31"/>
                  <a:gd name="T76" fmla="*/ 21 w 7"/>
                  <a:gd name="T77" fmla="*/ 1 h 31"/>
                  <a:gd name="T78" fmla="*/ 21 w 7"/>
                  <a:gd name="T79" fmla="*/ 1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4" y="1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07" name="Freeform 329"/>
              <p:cNvSpPr>
                <a:spLocks/>
              </p:cNvSpPr>
              <p:nvPr/>
            </p:nvSpPr>
            <p:spPr bwMode="auto">
              <a:xfrm>
                <a:off x="3305" y="1005"/>
                <a:ext cx="45" cy="41"/>
              </a:xfrm>
              <a:custGeom>
                <a:avLst/>
                <a:gdLst>
                  <a:gd name="T0" fmla="*/ 57 w 33"/>
                  <a:gd name="T1" fmla="*/ 7 h 31"/>
                  <a:gd name="T2" fmla="*/ 63 w 33"/>
                  <a:gd name="T3" fmla="*/ 12 h 31"/>
                  <a:gd name="T4" fmla="*/ 71 w 33"/>
                  <a:gd name="T5" fmla="*/ 15 h 31"/>
                  <a:gd name="T6" fmla="*/ 75 w 33"/>
                  <a:gd name="T7" fmla="*/ 16 h 31"/>
                  <a:gd name="T8" fmla="*/ 76 w 33"/>
                  <a:gd name="T9" fmla="*/ 21 h 31"/>
                  <a:gd name="T10" fmla="*/ 82 w 33"/>
                  <a:gd name="T11" fmla="*/ 22 h 31"/>
                  <a:gd name="T12" fmla="*/ 82 w 33"/>
                  <a:gd name="T13" fmla="*/ 28 h 31"/>
                  <a:gd name="T14" fmla="*/ 83 w 33"/>
                  <a:gd name="T15" fmla="*/ 33 h 31"/>
                  <a:gd name="T16" fmla="*/ 83 w 33"/>
                  <a:gd name="T17" fmla="*/ 38 h 31"/>
                  <a:gd name="T18" fmla="*/ 83 w 33"/>
                  <a:gd name="T19" fmla="*/ 45 h 31"/>
                  <a:gd name="T20" fmla="*/ 83 w 33"/>
                  <a:gd name="T21" fmla="*/ 53 h 31"/>
                  <a:gd name="T22" fmla="*/ 82 w 33"/>
                  <a:gd name="T23" fmla="*/ 60 h 31"/>
                  <a:gd name="T24" fmla="*/ 76 w 33"/>
                  <a:gd name="T25" fmla="*/ 65 h 31"/>
                  <a:gd name="T26" fmla="*/ 71 w 33"/>
                  <a:gd name="T27" fmla="*/ 70 h 31"/>
                  <a:gd name="T28" fmla="*/ 63 w 33"/>
                  <a:gd name="T29" fmla="*/ 71 h 31"/>
                  <a:gd name="T30" fmla="*/ 57 w 33"/>
                  <a:gd name="T31" fmla="*/ 71 h 31"/>
                  <a:gd name="T32" fmla="*/ 55 w 33"/>
                  <a:gd name="T33" fmla="*/ 71 h 31"/>
                  <a:gd name="T34" fmla="*/ 46 w 33"/>
                  <a:gd name="T35" fmla="*/ 71 h 31"/>
                  <a:gd name="T36" fmla="*/ 37 w 33"/>
                  <a:gd name="T37" fmla="*/ 70 h 31"/>
                  <a:gd name="T38" fmla="*/ 30 w 33"/>
                  <a:gd name="T39" fmla="*/ 70 h 31"/>
                  <a:gd name="T40" fmla="*/ 27 w 33"/>
                  <a:gd name="T41" fmla="*/ 65 h 31"/>
                  <a:gd name="T42" fmla="*/ 20 w 33"/>
                  <a:gd name="T43" fmla="*/ 65 h 31"/>
                  <a:gd name="T44" fmla="*/ 19 w 33"/>
                  <a:gd name="T45" fmla="*/ 63 h 31"/>
                  <a:gd name="T46" fmla="*/ 14 w 33"/>
                  <a:gd name="T47" fmla="*/ 60 h 31"/>
                  <a:gd name="T48" fmla="*/ 10 w 33"/>
                  <a:gd name="T49" fmla="*/ 60 h 31"/>
                  <a:gd name="T50" fmla="*/ 5 w 33"/>
                  <a:gd name="T51" fmla="*/ 56 h 31"/>
                  <a:gd name="T52" fmla="*/ 5 w 33"/>
                  <a:gd name="T53" fmla="*/ 49 h 31"/>
                  <a:gd name="T54" fmla="*/ 1 w 33"/>
                  <a:gd name="T55" fmla="*/ 45 h 31"/>
                  <a:gd name="T56" fmla="*/ 1 w 33"/>
                  <a:gd name="T57" fmla="*/ 38 h 31"/>
                  <a:gd name="T58" fmla="*/ 0 w 33"/>
                  <a:gd name="T59" fmla="*/ 33 h 31"/>
                  <a:gd name="T60" fmla="*/ 1 w 33"/>
                  <a:gd name="T61" fmla="*/ 28 h 31"/>
                  <a:gd name="T62" fmla="*/ 1 w 33"/>
                  <a:gd name="T63" fmla="*/ 22 h 31"/>
                  <a:gd name="T64" fmla="*/ 1 w 33"/>
                  <a:gd name="T65" fmla="*/ 16 h 31"/>
                  <a:gd name="T66" fmla="*/ 1 w 33"/>
                  <a:gd name="T67" fmla="*/ 15 h 31"/>
                  <a:gd name="T68" fmla="*/ 5 w 33"/>
                  <a:gd name="T69" fmla="*/ 12 h 31"/>
                  <a:gd name="T70" fmla="*/ 10 w 33"/>
                  <a:gd name="T71" fmla="*/ 7 h 31"/>
                  <a:gd name="T72" fmla="*/ 14 w 33"/>
                  <a:gd name="T73" fmla="*/ 5 h 31"/>
                  <a:gd name="T74" fmla="*/ 19 w 33"/>
                  <a:gd name="T75" fmla="*/ 0 h 31"/>
                  <a:gd name="T76" fmla="*/ 22 w 33"/>
                  <a:gd name="T77" fmla="*/ 0 h 31"/>
                  <a:gd name="T78" fmla="*/ 27 w 33"/>
                  <a:gd name="T79" fmla="*/ 0 h 31"/>
                  <a:gd name="T80" fmla="*/ 35 w 33"/>
                  <a:gd name="T81" fmla="*/ 0 h 31"/>
                  <a:gd name="T82" fmla="*/ 35 w 33"/>
                  <a:gd name="T83" fmla="*/ 0 h 31"/>
                  <a:gd name="T84" fmla="*/ 37 w 33"/>
                  <a:gd name="T85" fmla="*/ 5 h 31"/>
                  <a:gd name="T86" fmla="*/ 41 w 33"/>
                  <a:gd name="T87" fmla="*/ 5 h 31"/>
                  <a:gd name="T88" fmla="*/ 56 w 33"/>
                  <a:gd name="T89" fmla="*/ 7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7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8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7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5" y="2"/>
                    </a:lnTo>
                    <a:lnTo>
                      <a:pt x="16" y="2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08" name="Freeform 330"/>
              <p:cNvSpPr>
                <a:spLocks/>
              </p:cNvSpPr>
              <p:nvPr/>
            </p:nvSpPr>
            <p:spPr bwMode="auto">
              <a:xfrm>
                <a:off x="3305" y="1130"/>
                <a:ext cx="45" cy="38"/>
              </a:xfrm>
              <a:custGeom>
                <a:avLst/>
                <a:gdLst>
                  <a:gd name="T0" fmla="*/ 57 w 33"/>
                  <a:gd name="T1" fmla="*/ 6 h 31"/>
                  <a:gd name="T2" fmla="*/ 63 w 33"/>
                  <a:gd name="T3" fmla="*/ 7 h 31"/>
                  <a:gd name="T4" fmla="*/ 71 w 33"/>
                  <a:gd name="T5" fmla="*/ 9 h 31"/>
                  <a:gd name="T6" fmla="*/ 75 w 33"/>
                  <a:gd name="T7" fmla="*/ 13 h 31"/>
                  <a:gd name="T8" fmla="*/ 76 w 33"/>
                  <a:gd name="T9" fmla="*/ 15 h 31"/>
                  <a:gd name="T10" fmla="*/ 82 w 33"/>
                  <a:gd name="T11" fmla="*/ 18 h 31"/>
                  <a:gd name="T12" fmla="*/ 82 w 33"/>
                  <a:gd name="T13" fmla="*/ 20 h 31"/>
                  <a:gd name="T14" fmla="*/ 83 w 33"/>
                  <a:gd name="T15" fmla="*/ 26 h 31"/>
                  <a:gd name="T16" fmla="*/ 83 w 33"/>
                  <a:gd name="T17" fmla="*/ 32 h 31"/>
                  <a:gd name="T18" fmla="*/ 83 w 33"/>
                  <a:gd name="T19" fmla="*/ 34 h 31"/>
                  <a:gd name="T20" fmla="*/ 83 w 33"/>
                  <a:gd name="T21" fmla="*/ 40 h 31"/>
                  <a:gd name="T22" fmla="*/ 82 w 33"/>
                  <a:gd name="T23" fmla="*/ 47 h 31"/>
                  <a:gd name="T24" fmla="*/ 76 w 33"/>
                  <a:gd name="T25" fmla="*/ 51 h 31"/>
                  <a:gd name="T26" fmla="*/ 71 w 33"/>
                  <a:gd name="T27" fmla="*/ 54 h 31"/>
                  <a:gd name="T28" fmla="*/ 63 w 33"/>
                  <a:gd name="T29" fmla="*/ 58 h 31"/>
                  <a:gd name="T30" fmla="*/ 57 w 33"/>
                  <a:gd name="T31" fmla="*/ 58 h 31"/>
                  <a:gd name="T32" fmla="*/ 55 w 33"/>
                  <a:gd name="T33" fmla="*/ 58 h 31"/>
                  <a:gd name="T34" fmla="*/ 46 w 33"/>
                  <a:gd name="T35" fmla="*/ 58 h 31"/>
                  <a:gd name="T36" fmla="*/ 37 w 33"/>
                  <a:gd name="T37" fmla="*/ 54 h 31"/>
                  <a:gd name="T38" fmla="*/ 30 w 33"/>
                  <a:gd name="T39" fmla="*/ 54 h 31"/>
                  <a:gd name="T40" fmla="*/ 27 w 33"/>
                  <a:gd name="T41" fmla="*/ 51 h 31"/>
                  <a:gd name="T42" fmla="*/ 20 w 33"/>
                  <a:gd name="T43" fmla="*/ 51 h 31"/>
                  <a:gd name="T44" fmla="*/ 19 w 33"/>
                  <a:gd name="T45" fmla="*/ 48 h 31"/>
                  <a:gd name="T46" fmla="*/ 14 w 33"/>
                  <a:gd name="T47" fmla="*/ 47 h 31"/>
                  <a:gd name="T48" fmla="*/ 10 w 33"/>
                  <a:gd name="T49" fmla="*/ 44 h 31"/>
                  <a:gd name="T50" fmla="*/ 5 w 33"/>
                  <a:gd name="T51" fmla="*/ 40 h 31"/>
                  <a:gd name="T52" fmla="*/ 5 w 33"/>
                  <a:gd name="T53" fmla="*/ 39 h 31"/>
                  <a:gd name="T54" fmla="*/ 1 w 33"/>
                  <a:gd name="T55" fmla="*/ 33 h 31"/>
                  <a:gd name="T56" fmla="*/ 1 w 33"/>
                  <a:gd name="T57" fmla="*/ 27 h 31"/>
                  <a:gd name="T58" fmla="*/ 0 w 33"/>
                  <a:gd name="T59" fmla="*/ 26 h 31"/>
                  <a:gd name="T60" fmla="*/ 1 w 33"/>
                  <a:gd name="T61" fmla="*/ 20 h 31"/>
                  <a:gd name="T62" fmla="*/ 1 w 33"/>
                  <a:gd name="T63" fmla="*/ 15 h 31"/>
                  <a:gd name="T64" fmla="*/ 1 w 33"/>
                  <a:gd name="T65" fmla="*/ 13 h 31"/>
                  <a:gd name="T66" fmla="*/ 1 w 33"/>
                  <a:gd name="T67" fmla="*/ 9 h 31"/>
                  <a:gd name="T68" fmla="*/ 5 w 33"/>
                  <a:gd name="T69" fmla="*/ 7 h 31"/>
                  <a:gd name="T70" fmla="*/ 10 w 33"/>
                  <a:gd name="T71" fmla="*/ 6 h 31"/>
                  <a:gd name="T72" fmla="*/ 14 w 33"/>
                  <a:gd name="T73" fmla="*/ 1 h 31"/>
                  <a:gd name="T74" fmla="*/ 19 w 33"/>
                  <a:gd name="T75" fmla="*/ 0 h 31"/>
                  <a:gd name="T76" fmla="*/ 22 w 33"/>
                  <a:gd name="T77" fmla="*/ 0 h 31"/>
                  <a:gd name="T78" fmla="*/ 27 w 33"/>
                  <a:gd name="T79" fmla="*/ 0 h 31"/>
                  <a:gd name="T80" fmla="*/ 35 w 33"/>
                  <a:gd name="T81" fmla="*/ 0 h 31"/>
                  <a:gd name="T82" fmla="*/ 35 w 33"/>
                  <a:gd name="T83" fmla="*/ 0 h 31"/>
                  <a:gd name="T84" fmla="*/ 37 w 33"/>
                  <a:gd name="T85" fmla="*/ 0 h 31"/>
                  <a:gd name="T86" fmla="*/ 41 w 33"/>
                  <a:gd name="T87" fmla="*/ 1 h 31"/>
                  <a:gd name="T88" fmla="*/ 56 w 33"/>
                  <a:gd name="T89" fmla="*/ 6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8" y="5"/>
                    </a:lnTo>
                    <a:lnTo>
                      <a:pt x="29" y="5"/>
                    </a:lnTo>
                    <a:lnTo>
                      <a:pt x="29" y="7"/>
                    </a:lnTo>
                    <a:lnTo>
                      <a:pt x="30" y="8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3" y="22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6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8" y="29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29"/>
                    </a:lnTo>
                    <a:lnTo>
                      <a:pt x="15" y="29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09" name="Freeform 331"/>
              <p:cNvSpPr>
                <a:spLocks/>
              </p:cNvSpPr>
              <p:nvPr/>
            </p:nvSpPr>
            <p:spPr bwMode="auto">
              <a:xfrm>
                <a:off x="3305" y="1089"/>
                <a:ext cx="45" cy="41"/>
              </a:xfrm>
              <a:custGeom>
                <a:avLst/>
                <a:gdLst>
                  <a:gd name="T0" fmla="*/ 57 w 33"/>
                  <a:gd name="T1" fmla="*/ 7 h 31"/>
                  <a:gd name="T2" fmla="*/ 63 w 33"/>
                  <a:gd name="T3" fmla="*/ 7 h 31"/>
                  <a:gd name="T4" fmla="*/ 71 w 33"/>
                  <a:gd name="T5" fmla="*/ 9 h 31"/>
                  <a:gd name="T6" fmla="*/ 75 w 33"/>
                  <a:gd name="T7" fmla="*/ 16 h 31"/>
                  <a:gd name="T8" fmla="*/ 76 w 33"/>
                  <a:gd name="T9" fmla="*/ 20 h 31"/>
                  <a:gd name="T10" fmla="*/ 82 w 33"/>
                  <a:gd name="T11" fmla="*/ 22 h 31"/>
                  <a:gd name="T12" fmla="*/ 82 w 33"/>
                  <a:gd name="T13" fmla="*/ 26 h 31"/>
                  <a:gd name="T14" fmla="*/ 83 w 33"/>
                  <a:gd name="T15" fmla="*/ 28 h 31"/>
                  <a:gd name="T16" fmla="*/ 83 w 33"/>
                  <a:gd name="T17" fmla="*/ 34 h 31"/>
                  <a:gd name="T18" fmla="*/ 83 w 33"/>
                  <a:gd name="T19" fmla="*/ 44 h 31"/>
                  <a:gd name="T20" fmla="*/ 83 w 33"/>
                  <a:gd name="T21" fmla="*/ 50 h 31"/>
                  <a:gd name="T22" fmla="*/ 82 w 33"/>
                  <a:gd name="T23" fmla="*/ 58 h 31"/>
                  <a:gd name="T24" fmla="*/ 76 w 33"/>
                  <a:gd name="T25" fmla="*/ 65 h 31"/>
                  <a:gd name="T26" fmla="*/ 71 w 33"/>
                  <a:gd name="T27" fmla="*/ 66 h 31"/>
                  <a:gd name="T28" fmla="*/ 63 w 33"/>
                  <a:gd name="T29" fmla="*/ 66 h 31"/>
                  <a:gd name="T30" fmla="*/ 57 w 33"/>
                  <a:gd name="T31" fmla="*/ 71 h 31"/>
                  <a:gd name="T32" fmla="*/ 55 w 33"/>
                  <a:gd name="T33" fmla="*/ 71 h 31"/>
                  <a:gd name="T34" fmla="*/ 46 w 33"/>
                  <a:gd name="T35" fmla="*/ 66 h 31"/>
                  <a:gd name="T36" fmla="*/ 37 w 33"/>
                  <a:gd name="T37" fmla="*/ 66 h 31"/>
                  <a:gd name="T38" fmla="*/ 30 w 33"/>
                  <a:gd name="T39" fmla="*/ 65 h 31"/>
                  <a:gd name="T40" fmla="*/ 27 w 33"/>
                  <a:gd name="T41" fmla="*/ 65 h 31"/>
                  <a:gd name="T42" fmla="*/ 20 w 33"/>
                  <a:gd name="T43" fmla="*/ 60 h 31"/>
                  <a:gd name="T44" fmla="*/ 19 w 33"/>
                  <a:gd name="T45" fmla="*/ 60 h 31"/>
                  <a:gd name="T46" fmla="*/ 14 w 33"/>
                  <a:gd name="T47" fmla="*/ 58 h 31"/>
                  <a:gd name="T48" fmla="*/ 10 w 33"/>
                  <a:gd name="T49" fmla="*/ 56 h 31"/>
                  <a:gd name="T50" fmla="*/ 5 w 33"/>
                  <a:gd name="T51" fmla="*/ 50 h 31"/>
                  <a:gd name="T52" fmla="*/ 5 w 33"/>
                  <a:gd name="T53" fmla="*/ 49 h 31"/>
                  <a:gd name="T54" fmla="*/ 1 w 33"/>
                  <a:gd name="T55" fmla="*/ 42 h 31"/>
                  <a:gd name="T56" fmla="*/ 1 w 33"/>
                  <a:gd name="T57" fmla="*/ 34 h 31"/>
                  <a:gd name="T58" fmla="*/ 0 w 33"/>
                  <a:gd name="T59" fmla="*/ 28 h 31"/>
                  <a:gd name="T60" fmla="*/ 1 w 33"/>
                  <a:gd name="T61" fmla="*/ 26 h 31"/>
                  <a:gd name="T62" fmla="*/ 1 w 33"/>
                  <a:gd name="T63" fmla="*/ 20 h 31"/>
                  <a:gd name="T64" fmla="*/ 1 w 33"/>
                  <a:gd name="T65" fmla="*/ 16 h 31"/>
                  <a:gd name="T66" fmla="*/ 1 w 33"/>
                  <a:gd name="T67" fmla="*/ 9 h 31"/>
                  <a:gd name="T68" fmla="*/ 5 w 33"/>
                  <a:gd name="T69" fmla="*/ 7 h 31"/>
                  <a:gd name="T70" fmla="*/ 10 w 33"/>
                  <a:gd name="T71" fmla="*/ 1 h 31"/>
                  <a:gd name="T72" fmla="*/ 14 w 33"/>
                  <a:gd name="T73" fmla="*/ 1 h 31"/>
                  <a:gd name="T74" fmla="*/ 19 w 33"/>
                  <a:gd name="T75" fmla="*/ 0 h 31"/>
                  <a:gd name="T76" fmla="*/ 22 w 33"/>
                  <a:gd name="T77" fmla="*/ 0 h 31"/>
                  <a:gd name="T78" fmla="*/ 27 w 33"/>
                  <a:gd name="T79" fmla="*/ 0 h 31"/>
                  <a:gd name="T80" fmla="*/ 35 w 33"/>
                  <a:gd name="T81" fmla="*/ 0 h 31"/>
                  <a:gd name="T82" fmla="*/ 35 w 33"/>
                  <a:gd name="T83" fmla="*/ 0 h 31"/>
                  <a:gd name="T84" fmla="*/ 37 w 33"/>
                  <a:gd name="T85" fmla="*/ 0 h 31"/>
                  <a:gd name="T86" fmla="*/ 41 w 33"/>
                  <a:gd name="T87" fmla="*/ 0 h 31"/>
                  <a:gd name="T88" fmla="*/ 56 w 33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1"/>
                    </a:moveTo>
                    <a:lnTo>
                      <a:pt x="23" y="3"/>
                    </a:lnTo>
                    <a:lnTo>
                      <a:pt x="25" y="3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29" y="5"/>
                    </a:lnTo>
                    <a:lnTo>
                      <a:pt x="29" y="7"/>
                    </a:lnTo>
                    <a:lnTo>
                      <a:pt x="30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3" y="15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3" y="22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6"/>
                    </a:lnTo>
                    <a:lnTo>
                      <a:pt x="30" y="28"/>
                    </a:lnTo>
                    <a:lnTo>
                      <a:pt x="29" y="28"/>
                    </a:lnTo>
                    <a:lnTo>
                      <a:pt x="28" y="29"/>
                    </a:lnTo>
                    <a:lnTo>
                      <a:pt x="26" y="29"/>
                    </a:lnTo>
                    <a:lnTo>
                      <a:pt x="25" y="29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29"/>
                    </a:lnTo>
                    <a:lnTo>
                      <a:pt x="18" y="29"/>
                    </a:lnTo>
                    <a:lnTo>
                      <a:pt x="16" y="29"/>
                    </a:lnTo>
                    <a:lnTo>
                      <a:pt x="15" y="29"/>
                    </a:lnTo>
                    <a:lnTo>
                      <a:pt x="14" y="29"/>
                    </a:lnTo>
                    <a:lnTo>
                      <a:pt x="12" y="28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6"/>
                    </a:lnTo>
                    <a:lnTo>
                      <a:pt x="7" y="26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22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0" name="Freeform 332"/>
              <p:cNvSpPr>
                <a:spLocks/>
              </p:cNvSpPr>
              <p:nvPr/>
            </p:nvSpPr>
            <p:spPr bwMode="auto">
              <a:xfrm>
                <a:off x="3305" y="1211"/>
                <a:ext cx="45" cy="38"/>
              </a:xfrm>
              <a:custGeom>
                <a:avLst/>
                <a:gdLst>
                  <a:gd name="T0" fmla="*/ 57 w 33"/>
                  <a:gd name="T1" fmla="*/ 1 h 31"/>
                  <a:gd name="T2" fmla="*/ 63 w 33"/>
                  <a:gd name="T3" fmla="*/ 6 h 31"/>
                  <a:gd name="T4" fmla="*/ 71 w 33"/>
                  <a:gd name="T5" fmla="*/ 7 h 31"/>
                  <a:gd name="T6" fmla="*/ 75 w 33"/>
                  <a:gd name="T7" fmla="*/ 13 h 31"/>
                  <a:gd name="T8" fmla="*/ 76 w 33"/>
                  <a:gd name="T9" fmla="*/ 16 h 31"/>
                  <a:gd name="T10" fmla="*/ 82 w 33"/>
                  <a:gd name="T11" fmla="*/ 18 h 31"/>
                  <a:gd name="T12" fmla="*/ 82 w 33"/>
                  <a:gd name="T13" fmla="*/ 20 h 31"/>
                  <a:gd name="T14" fmla="*/ 83 w 33"/>
                  <a:gd name="T15" fmla="*/ 25 h 31"/>
                  <a:gd name="T16" fmla="*/ 83 w 33"/>
                  <a:gd name="T17" fmla="*/ 31 h 31"/>
                  <a:gd name="T18" fmla="*/ 83 w 33"/>
                  <a:gd name="T19" fmla="*/ 38 h 31"/>
                  <a:gd name="T20" fmla="*/ 83 w 33"/>
                  <a:gd name="T21" fmla="*/ 42 h 31"/>
                  <a:gd name="T22" fmla="*/ 82 w 33"/>
                  <a:gd name="T23" fmla="*/ 47 h 31"/>
                  <a:gd name="T24" fmla="*/ 76 w 33"/>
                  <a:gd name="T25" fmla="*/ 51 h 31"/>
                  <a:gd name="T26" fmla="*/ 71 w 33"/>
                  <a:gd name="T27" fmla="*/ 55 h 31"/>
                  <a:gd name="T28" fmla="*/ 63 w 33"/>
                  <a:gd name="T29" fmla="*/ 55 h 31"/>
                  <a:gd name="T30" fmla="*/ 57 w 33"/>
                  <a:gd name="T31" fmla="*/ 58 h 31"/>
                  <a:gd name="T32" fmla="*/ 55 w 33"/>
                  <a:gd name="T33" fmla="*/ 55 h 31"/>
                  <a:gd name="T34" fmla="*/ 46 w 33"/>
                  <a:gd name="T35" fmla="*/ 55 h 31"/>
                  <a:gd name="T36" fmla="*/ 37 w 33"/>
                  <a:gd name="T37" fmla="*/ 55 h 31"/>
                  <a:gd name="T38" fmla="*/ 30 w 33"/>
                  <a:gd name="T39" fmla="*/ 51 h 31"/>
                  <a:gd name="T40" fmla="*/ 27 w 33"/>
                  <a:gd name="T41" fmla="*/ 51 h 31"/>
                  <a:gd name="T42" fmla="*/ 20 w 33"/>
                  <a:gd name="T43" fmla="*/ 49 h 31"/>
                  <a:gd name="T44" fmla="*/ 19 w 33"/>
                  <a:gd name="T45" fmla="*/ 49 h 31"/>
                  <a:gd name="T46" fmla="*/ 14 w 33"/>
                  <a:gd name="T47" fmla="*/ 47 h 31"/>
                  <a:gd name="T48" fmla="*/ 10 w 33"/>
                  <a:gd name="T49" fmla="*/ 44 h 31"/>
                  <a:gd name="T50" fmla="*/ 5 w 33"/>
                  <a:gd name="T51" fmla="*/ 42 h 31"/>
                  <a:gd name="T52" fmla="*/ 5 w 33"/>
                  <a:gd name="T53" fmla="*/ 39 h 31"/>
                  <a:gd name="T54" fmla="*/ 1 w 33"/>
                  <a:gd name="T55" fmla="*/ 33 h 31"/>
                  <a:gd name="T56" fmla="*/ 1 w 33"/>
                  <a:gd name="T57" fmla="*/ 31 h 31"/>
                  <a:gd name="T58" fmla="*/ 0 w 33"/>
                  <a:gd name="T59" fmla="*/ 25 h 31"/>
                  <a:gd name="T60" fmla="*/ 1 w 33"/>
                  <a:gd name="T61" fmla="*/ 20 h 31"/>
                  <a:gd name="T62" fmla="*/ 1 w 33"/>
                  <a:gd name="T63" fmla="*/ 16 h 31"/>
                  <a:gd name="T64" fmla="*/ 1 w 33"/>
                  <a:gd name="T65" fmla="*/ 11 h 31"/>
                  <a:gd name="T66" fmla="*/ 1 w 33"/>
                  <a:gd name="T67" fmla="*/ 7 h 31"/>
                  <a:gd name="T68" fmla="*/ 5 w 33"/>
                  <a:gd name="T69" fmla="*/ 6 h 31"/>
                  <a:gd name="T70" fmla="*/ 10 w 33"/>
                  <a:gd name="T71" fmla="*/ 1 h 31"/>
                  <a:gd name="T72" fmla="*/ 14 w 33"/>
                  <a:gd name="T73" fmla="*/ 0 h 31"/>
                  <a:gd name="T74" fmla="*/ 19 w 33"/>
                  <a:gd name="T75" fmla="*/ 0 h 31"/>
                  <a:gd name="T76" fmla="*/ 22 w 33"/>
                  <a:gd name="T77" fmla="*/ 0 h 31"/>
                  <a:gd name="T78" fmla="*/ 27 w 33"/>
                  <a:gd name="T79" fmla="*/ 0 h 31"/>
                  <a:gd name="T80" fmla="*/ 35 w 33"/>
                  <a:gd name="T81" fmla="*/ 0 h 31"/>
                  <a:gd name="T82" fmla="*/ 35 w 33"/>
                  <a:gd name="T83" fmla="*/ 0 h 31"/>
                  <a:gd name="T84" fmla="*/ 37 w 33"/>
                  <a:gd name="T85" fmla="*/ 0 h 31"/>
                  <a:gd name="T86" fmla="*/ 41 w 33"/>
                  <a:gd name="T87" fmla="*/ 0 h 31"/>
                  <a:gd name="T88" fmla="*/ 56 w 33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1"/>
                    </a:moveTo>
                    <a:lnTo>
                      <a:pt x="23" y="1"/>
                    </a:lnTo>
                    <a:lnTo>
                      <a:pt x="23" y="3"/>
                    </a:lnTo>
                    <a:lnTo>
                      <a:pt x="25" y="3"/>
                    </a:lnTo>
                    <a:lnTo>
                      <a:pt x="26" y="4"/>
                    </a:lnTo>
                    <a:lnTo>
                      <a:pt x="28" y="4"/>
                    </a:lnTo>
                    <a:lnTo>
                      <a:pt x="29" y="6"/>
                    </a:lnTo>
                    <a:lnTo>
                      <a:pt x="29" y="7"/>
                    </a:lnTo>
                    <a:lnTo>
                      <a:pt x="30" y="7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28"/>
                    </a:lnTo>
                    <a:lnTo>
                      <a:pt x="28" y="30"/>
                    </a:lnTo>
                    <a:lnTo>
                      <a:pt x="26" y="30"/>
                    </a:lnTo>
                    <a:lnTo>
                      <a:pt x="25" y="30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0"/>
                    </a:lnTo>
                    <a:lnTo>
                      <a:pt x="19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28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7" y="25"/>
                    </a:lnTo>
                    <a:lnTo>
                      <a:pt x="5" y="25"/>
                    </a:lnTo>
                    <a:lnTo>
                      <a:pt x="5" y="24"/>
                    </a:lnTo>
                    <a:lnTo>
                      <a:pt x="4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22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1" name="Freeform 333"/>
              <p:cNvSpPr>
                <a:spLocks/>
              </p:cNvSpPr>
              <p:nvPr/>
            </p:nvSpPr>
            <p:spPr bwMode="auto">
              <a:xfrm>
                <a:off x="3305" y="1168"/>
                <a:ext cx="45" cy="40"/>
              </a:xfrm>
              <a:custGeom>
                <a:avLst/>
                <a:gdLst>
                  <a:gd name="T0" fmla="*/ 57 w 33"/>
                  <a:gd name="T1" fmla="*/ 6 h 31"/>
                  <a:gd name="T2" fmla="*/ 63 w 33"/>
                  <a:gd name="T3" fmla="*/ 8 h 31"/>
                  <a:gd name="T4" fmla="*/ 71 w 33"/>
                  <a:gd name="T5" fmla="*/ 10 h 31"/>
                  <a:gd name="T6" fmla="*/ 75 w 33"/>
                  <a:gd name="T7" fmla="*/ 15 h 31"/>
                  <a:gd name="T8" fmla="*/ 76 w 33"/>
                  <a:gd name="T9" fmla="*/ 22 h 31"/>
                  <a:gd name="T10" fmla="*/ 82 w 33"/>
                  <a:gd name="T11" fmla="*/ 23 h 31"/>
                  <a:gd name="T12" fmla="*/ 82 w 33"/>
                  <a:gd name="T13" fmla="*/ 25 h 31"/>
                  <a:gd name="T14" fmla="*/ 83 w 33"/>
                  <a:gd name="T15" fmla="*/ 30 h 31"/>
                  <a:gd name="T16" fmla="*/ 83 w 33"/>
                  <a:gd name="T17" fmla="*/ 36 h 31"/>
                  <a:gd name="T18" fmla="*/ 83 w 33"/>
                  <a:gd name="T19" fmla="*/ 41 h 31"/>
                  <a:gd name="T20" fmla="*/ 83 w 33"/>
                  <a:gd name="T21" fmla="*/ 46 h 31"/>
                  <a:gd name="T22" fmla="*/ 82 w 33"/>
                  <a:gd name="T23" fmla="*/ 53 h 31"/>
                  <a:gd name="T24" fmla="*/ 76 w 33"/>
                  <a:gd name="T25" fmla="*/ 59 h 31"/>
                  <a:gd name="T26" fmla="*/ 71 w 33"/>
                  <a:gd name="T27" fmla="*/ 62 h 31"/>
                  <a:gd name="T28" fmla="*/ 63 w 33"/>
                  <a:gd name="T29" fmla="*/ 67 h 31"/>
                  <a:gd name="T30" fmla="*/ 57 w 33"/>
                  <a:gd name="T31" fmla="*/ 67 h 31"/>
                  <a:gd name="T32" fmla="*/ 55 w 33"/>
                  <a:gd name="T33" fmla="*/ 67 h 31"/>
                  <a:gd name="T34" fmla="*/ 46 w 33"/>
                  <a:gd name="T35" fmla="*/ 67 h 31"/>
                  <a:gd name="T36" fmla="*/ 37 w 33"/>
                  <a:gd name="T37" fmla="*/ 62 h 31"/>
                  <a:gd name="T38" fmla="*/ 30 w 33"/>
                  <a:gd name="T39" fmla="*/ 62 h 31"/>
                  <a:gd name="T40" fmla="*/ 27 w 33"/>
                  <a:gd name="T41" fmla="*/ 62 h 31"/>
                  <a:gd name="T42" fmla="*/ 22 w 33"/>
                  <a:gd name="T43" fmla="*/ 59 h 31"/>
                  <a:gd name="T44" fmla="*/ 19 w 33"/>
                  <a:gd name="T45" fmla="*/ 57 h 31"/>
                  <a:gd name="T46" fmla="*/ 14 w 33"/>
                  <a:gd name="T47" fmla="*/ 57 h 31"/>
                  <a:gd name="T48" fmla="*/ 10 w 33"/>
                  <a:gd name="T49" fmla="*/ 53 h 31"/>
                  <a:gd name="T50" fmla="*/ 5 w 33"/>
                  <a:gd name="T51" fmla="*/ 52 h 31"/>
                  <a:gd name="T52" fmla="*/ 5 w 33"/>
                  <a:gd name="T53" fmla="*/ 45 h 31"/>
                  <a:gd name="T54" fmla="*/ 1 w 33"/>
                  <a:gd name="T55" fmla="*/ 41 h 31"/>
                  <a:gd name="T56" fmla="*/ 1 w 33"/>
                  <a:gd name="T57" fmla="*/ 36 h 31"/>
                  <a:gd name="T58" fmla="*/ 0 w 33"/>
                  <a:gd name="T59" fmla="*/ 30 h 31"/>
                  <a:gd name="T60" fmla="*/ 1 w 33"/>
                  <a:gd name="T61" fmla="*/ 23 h 31"/>
                  <a:gd name="T62" fmla="*/ 1 w 33"/>
                  <a:gd name="T63" fmla="*/ 22 h 31"/>
                  <a:gd name="T64" fmla="*/ 1 w 33"/>
                  <a:gd name="T65" fmla="*/ 15 h 31"/>
                  <a:gd name="T66" fmla="*/ 1 w 33"/>
                  <a:gd name="T67" fmla="*/ 10 h 31"/>
                  <a:gd name="T68" fmla="*/ 5 w 33"/>
                  <a:gd name="T69" fmla="*/ 8 h 31"/>
                  <a:gd name="T70" fmla="*/ 10 w 33"/>
                  <a:gd name="T71" fmla="*/ 6 h 31"/>
                  <a:gd name="T72" fmla="*/ 14 w 33"/>
                  <a:gd name="T73" fmla="*/ 1 h 31"/>
                  <a:gd name="T74" fmla="*/ 19 w 33"/>
                  <a:gd name="T75" fmla="*/ 1 h 31"/>
                  <a:gd name="T76" fmla="*/ 22 w 33"/>
                  <a:gd name="T77" fmla="*/ 0 h 31"/>
                  <a:gd name="T78" fmla="*/ 27 w 33"/>
                  <a:gd name="T79" fmla="*/ 0 h 31"/>
                  <a:gd name="T80" fmla="*/ 35 w 33"/>
                  <a:gd name="T81" fmla="*/ 0 h 31"/>
                  <a:gd name="T82" fmla="*/ 35 w 33"/>
                  <a:gd name="T83" fmla="*/ 1 h 31"/>
                  <a:gd name="T84" fmla="*/ 37 w 33"/>
                  <a:gd name="T85" fmla="*/ 1 h 31"/>
                  <a:gd name="T86" fmla="*/ 41 w 33"/>
                  <a:gd name="T87" fmla="*/ 1 h 31"/>
                  <a:gd name="T88" fmla="*/ 56 w 33"/>
                  <a:gd name="T89" fmla="*/ 6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3" y="4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8" y="5"/>
                    </a:lnTo>
                    <a:lnTo>
                      <a:pt x="29" y="7"/>
                    </a:lnTo>
                    <a:lnTo>
                      <a:pt x="30" y="8"/>
                    </a:lnTo>
                    <a:lnTo>
                      <a:pt x="30" y="10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3" y="22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6"/>
                    </a:lnTo>
                    <a:lnTo>
                      <a:pt x="30" y="28"/>
                    </a:lnTo>
                    <a:lnTo>
                      <a:pt x="29" y="29"/>
                    </a:lnTo>
                    <a:lnTo>
                      <a:pt x="28" y="29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1"/>
                    </a:lnTo>
                    <a:lnTo>
                      <a:pt x="15" y="29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5" y="25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2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2" name="Freeform 334"/>
              <p:cNvSpPr>
                <a:spLocks/>
              </p:cNvSpPr>
              <p:nvPr/>
            </p:nvSpPr>
            <p:spPr bwMode="auto">
              <a:xfrm>
                <a:off x="3305" y="1289"/>
                <a:ext cx="45" cy="41"/>
              </a:xfrm>
              <a:custGeom>
                <a:avLst/>
                <a:gdLst>
                  <a:gd name="T0" fmla="*/ 57 w 33"/>
                  <a:gd name="T1" fmla="*/ 7 h 31"/>
                  <a:gd name="T2" fmla="*/ 63 w 33"/>
                  <a:gd name="T3" fmla="*/ 9 h 31"/>
                  <a:gd name="T4" fmla="*/ 71 w 33"/>
                  <a:gd name="T5" fmla="*/ 15 h 31"/>
                  <a:gd name="T6" fmla="*/ 75 w 33"/>
                  <a:gd name="T7" fmla="*/ 16 h 31"/>
                  <a:gd name="T8" fmla="*/ 76 w 33"/>
                  <a:gd name="T9" fmla="*/ 21 h 31"/>
                  <a:gd name="T10" fmla="*/ 82 w 33"/>
                  <a:gd name="T11" fmla="*/ 22 h 31"/>
                  <a:gd name="T12" fmla="*/ 82 w 33"/>
                  <a:gd name="T13" fmla="*/ 29 h 31"/>
                  <a:gd name="T14" fmla="*/ 83 w 33"/>
                  <a:gd name="T15" fmla="*/ 33 h 31"/>
                  <a:gd name="T16" fmla="*/ 83 w 33"/>
                  <a:gd name="T17" fmla="*/ 38 h 31"/>
                  <a:gd name="T18" fmla="*/ 83 w 33"/>
                  <a:gd name="T19" fmla="*/ 45 h 31"/>
                  <a:gd name="T20" fmla="*/ 83 w 33"/>
                  <a:gd name="T21" fmla="*/ 53 h 31"/>
                  <a:gd name="T22" fmla="*/ 82 w 33"/>
                  <a:gd name="T23" fmla="*/ 58 h 31"/>
                  <a:gd name="T24" fmla="*/ 76 w 33"/>
                  <a:gd name="T25" fmla="*/ 65 h 31"/>
                  <a:gd name="T26" fmla="*/ 71 w 33"/>
                  <a:gd name="T27" fmla="*/ 70 h 31"/>
                  <a:gd name="T28" fmla="*/ 63 w 33"/>
                  <a:gd name="T29" fmla="*/ 71 h 31"/>
                  <a:gd name="T30" fmla="*/ 57 w 33"/>
                  <a:gd name="T31" fmla="*/ 71 h 31"/>
                  <a:gd name="T32" fmla="*/ 55 w 33"/>
                  <a:gd name="T33" fmla="*/ 71 h 31"/>
                  <a:gd name="T34" fmla="*/ 46 w 33"/>
                  <a:gd name="T35" fmla="*/ 71 h 31"/>
                  <a:gd name="T36" fmla="*/ 37 w 33"/>
                  <a:gd name="T37" fmla="*/ 70 h 31"/>
                  <a:gd name="T38" fmla="*/ 30 w 33"/>
                  <a:gd name="T39" fmla="*/ 70 h 31"/>
                  <a:gd name="T40" fmla="*/ 27 w 33"/>
                  <a:gd name="T41" fmla="*/ 65 h 31"/>
                  <a:gd name="T42" fmla="*/ 20 w 33"/>
                  <a:gd name="T43" fmla="*/ 65 h 31"/>
                  <a:gd name="T44" fmla="*/ 19 w 33"/>
                  <a:gd name="T45" fmla="*/ 63 h 31"/>
                  <a:gd name="T46" fmla="*/ 14 w 33"/>
                  <a:gd name="T47" fmla="*/ 58 h 31"/>
                  <a:gd name="T48" fmla="*/ 10 w 33"/>
                  <a:gd name="T49" fmla="*/ 58 h 31"/>
                  <a:gd name="T50" fmla="*/ 5 w 33"/>
                  <a:gd name="T51" fmla="*/ 56 h 31"/>
                  <a:gd name="T52" fmla="*/ 5 w 33"/>
                  <a:gd name="T53" fmla="*/ 49 h 31"/>
                  <a:gd name="T54" fmla="*/ 1 w 33"/>
                  <a:gd name="T55" fmla="*/ 45 h 31"/>
                  <a:gd name="T56" fmla="*/ 1 w 33"/>
                  <a:gd name="T57" fmla="*/ 38 h 31"/>
                  <a:gd name="T58" fmla="*/ 0 w 33"/>
                  <a:gd name="T59" fmla="*/ 33 h 31"/>
                  <a:gd name="T60" fmla="*/ 1 w 33"/>
                  <a:gd name="T61" fmla="*/ 26 h 31"/>
                  <a:gd name="T62" fmla="*/ 1 w 33"/>
                  <a:gd name="T63" fmla="*/ 22 h 31"/>
                  <a:gd name="T64" fmla="*/ 1 w 33"/>
                  <a:gd name="T65" fmla="*/ 16 h 31"/>
                  <a:gd name="T66" fmla="*/ 1 w 33"/>
                  <a:gd name="T67" fmla="*/ 15 h 31"/>
                  <a:gd name="T68" fmla="*/ 5 w 33"/>
                  <a:gd name="T69" fmla="*/ 9 h 31"/>
                  <a:gd name="T70" fmla="*/ 10 w 33"/>
                  <a:gd name="T71" fmla="*/ 7 h 31"/>
                  <a:gd name="T72" fmla="*/ 14 w 33"/>
                  <a:gd name="T73" fmla="*/ 1 h 31"/>
                  <a:gd name="T74" fmla="*/ 19 w 33"/>
                  <a:gd name="T75" fmla="*/ 1 h 31"/>
                  <a:gd name="T76" fmla="*/ 22 w 33"/>
                  <a:gd name="T77" fmla="*/ 0 h 31"/>
                  <a:gd name="T78" fmla="*/ 27 w 33"/>
                  <a:gd name="T79" fmla="*/ 0 h 31"/>
                  <a:gd name="T80" fmla="*/ 35 w 33"/>
                  <a:gd name="T81" fmla="*/ 0 h 31"/>
                  <a:gd name="T82" fmla="*/ 35 w 33"/>
                  <a:gd name="T83" fmla="*/ 0 h 31"/>
                  <a:gd name="T84" fmla="*/ 37 w 33"/>
                  <a:gd name="T85" fmla="*/ 1 h 31"/>
                  <a:gd name="T86" fmla="*/ 41 w 33"/>
                  <a:gd name="T87" fmla="*/ 1 h 31"/>
                  <a:gd name="T88" fmla="*/ 56 w 33"/>
                  <a:gd name="T89" fmla="*/ 7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2" y="13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8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1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25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1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5" y="1"/>
                    </a:lnTo>
                    <a:lnTo>
                      <a:pt x="16" y="1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3" name="Freeform 335"/>
              <p:cNvSpPr>
                <a:spLocks/>
              </p:cNvSpPr>
              <p:nvPr/>
            </p:nvSpPr>
            <p:spPr bwMode="auto">
              <a:xfrm>
                <a:off x="3305" y="1249"/>
                <a:ext cx="45" cy="40"/>
              </a:xfrm>
              <a:custGeom>
                <a:avLst/>
                <a:gdLst>
                  <a:gd name="T0" fmla="*/ 57 w 33"/>
                  <a:gd name="T1" fmla="*/ 6 h 31"/>
                  <a:gd name="T2" fmla="*/ 63 w 33"/>
                  <a:gd name="T3" fmla="*/ 8 h 31"/>
                  <a:gd name="T4" fmla="*/ 71 w 33"/>
                  <a:gd name="T5" fmla="*/ 13 h 31"/>
                  <a:gd name="T6" fmla="*/ 75 w 33"/>
                  <a:gd name="T7" fmla="*/ 15 h 31"/>
                  <a:gd name="T8" fmla="*/ 76 w 33"/>
                  <a:gd name="T9" fmla="*/ 19 h 31"/>
                  <a:gd name="T10" fmla="*/ 82 w 33"/>
                  <a:gd name="T11" fmla="*/ 22 h 31"/>
                  <a:gd name="T12" fmla="*/ 82 w 33"/>
                  <a:gd name="T13" fmla="*/ 23 h 31"/>
                  <a:gd name="T14" fmla="*/ 83 w 33"/>
                  <a:gd name="T15" fmla="*/ 28 h 31"/>
                  <a:gd name="T16" fmla="*/ 83 w 33"/>
                  <a:gd name="T17" fmla="*/ 35 h 31"/>
                  <a:gd name="T18" fmla="*/ 83 w 33"/>
                  <a:gd name="T19" fmla="*/ 44 h 31"/>
                  <a:gd name="T20" fmla="*/ 83 w 33"/>
                  <a:gd name="T21" fmla="*/ 50 h 31"/>
                  <a:gd name="T22" fmla="*/ 82 w 33"/>
                  <a:gd name="T23" fmla="*/ 53 h 31"/>
                  <a:gd name="T24" fmla="*/ 76 w 33"/>
                  <a:gd name="T25" fmla="*/ 59 h 31"/>
                  <a:gd name="T26" fmla="*/ 71 w 33"/>
                  <a:gd name="T27" fmla="*/ 65 h 31"/>
                  <a:gd name="T28" fmla="*/ 63 w 33"/>
                  <a:gd name="T29" fmla="*/ 67 h 31"/>
                  <a:gd name="T30" fmla="*/ 57 w 33"/>
                  <a:gd name="T31" fmla="*/ 67 h 31"/>
                  <a:gd name="T32" fmla="*/ 55 w 33"/>
                  <a:gd name="T33" fmla="*/ 67 h 31"/>
                  <a:gd name="T34" fmla="*/ 46 w 33"/>
                  <a:gd name="T35" fmla="*/ 65 h 31"/>
                  <a:gd name="T36" fmla="*/ 37 w 33"/>
                  <a:gd name="T37" fmla="*/ 65 h 31"/>
                  <a:gd name="T38" fmla="*/ 30 w 33"/>
                  <a:gd name="T39" fmla="*/ 65 h 31"/>
                  <a:gd name="T40" fmla="*/ 27 w 33"/>
                  <a:gd name="T41" fmla="*/ 59 h 31"/>
                  <a:gd name="T42" fmla="*/ 20 w 33"/>
                  <a:gd name="T43" fmla="*/ 59 h 31"/>
                  <a:gd name="T44" fmla="*/ 19 w 33"/>
                  <a:gd name="T45" fmla="*/ 58 h 31"/>
                  <a:gd name="T46" fmla="*/ 14 w 33"/>
                  <a:gd name="T47" fmla="*/ 53 h 31"/>
                  <a:gd name="T48" fmla="*/ 10 w 33"/>
                  <a:gd name="T49" fmla="*/ 52 h 31"/>
                  <a:gd name="T50" fmla="*/ 5 w 33"/>
                  <a:gd name="T51" fmla="*/ 50 h 31"/>
                  <a:gd name="T52" fmla="*/ 5 w 33"/>
                  <a:gd name="T53" fmla="*/ 45 h 31"/>
                  <a:gd name="T54" fmla="*/ 1 w 33"/>
                  <a:gd name="T55" fmla="*/ 39 h 31"/>
                  <a:gd name="T56" fmla="*/ 1 w 33"/>
                  <a:gd name="T57" fmla="*/ 35 h 31"/>
                  <a:gd name="T58" fmla="*/ 0 w 33"/>
                  <a:gd name="T59" fmla="*/ 30 h 31"/>
                  <a:gd name="T60" fmla="*/ 1 w 33"/>
                  <a:gd name="T61" fmla="*/ 23 h 31"/>
                  <a:gd name="T62" fmla="*/ 1 w 33"/>
                  <a:gd name="T63" fmla="*/ 19 h 31"/>
                  <a:gd name="T64" fmla="*/ 1 w 33"/>
                  <a:gd name="T65" fmla="*/ 15 h 31"/>
                  <a:gd name="T66" fmla="*/ 1 w 33"/>
                  <a:gd name="T67" fmla="*/ 8 h 31"/>
                  <a:gd name="T68" fmla="*/ 5 w 33"/>
                  <a:gd name="T69" fmla="*/ 6 h 31"/>
                  <a:gd name="T70" fmla="*/ 10 w 33"/>
                  <a:gd name="T71" fmla="*/ 6 h 31"/>
                  <a:gd name="T72" fmla="*/ 14 w 33"/>
                  <a:gd name="T73" fmla="*/ 1 h 31"/>
                  <a:gd name="T74" fmla="*/ 19 w 33"/>
                  <a:gd name="T75" fmla="*/ 0 h 31"/>
                  <a:gd name="T76" fmla="*/ 22 w 33"/>
                  <a:gd name="T77" fmla="*/ 0 h 31"/>
                  <a:gd name="T78" fmla="*/ 27 w 33"/>
                  <a:gd name="T79" fmla="*/ 0 h 31"/>
                  <a:gd name="T80" fmla="*/ 35 w 33"/>
                  <a:gd name="T81" fmla="*/ 0 h 31"/>
                  <a:gd name="T82" fmla="*/ 35 w 33"/>
                  <a:gd name="T83" fmla="*/ 0 h 31"/>
                  <a:gd name="T84" fmla="*/ 37 w 33"/>
                  <a:gd name="T85" fmla="*/ 0 h 31"/>
                  <a:gd name="T86" fmla="*/ 41 w 33"/>
                  <a:gd name="T87" fmla="*/ 0 h 31"/>
                  <a:gd name="T88" fmla="*/ 56 w 33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1"/>
                    </a:moveTo>
                    <a:lnTo>
                      <a:pt x="23" y="3"/>
                    </a:lnTo>
                    <a:lnTo>
                      <a:pt x="25" y="4"/>
                    </a:lnTo>
                    <a:lnTo>
                      <a:pt x="26" y="4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7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1"/>
                    </a:lnTo>
                    <a:lnTo>
                      <a:pt x="33" y="13"/>
                    </a:lnTo>
                    <a:lnTo>
                      <a:pt x="33" y="14"/>
                    </a:lnTo>
                    <a:lnTo>
                      <a:pt x="33" y="16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5"/>
                    </a:lnTo>
                    <a:lnTo>
                      <a:pt x="32" y="27"/>
                    </a:lnTo>
                    <a:lnTo>
                      <a:pt x="30" y="28"/>
                    </a:lnTo>
                    <a:lnTo>
                      <a:pt x="29" y="30"/>
                    </a:lnTo>
                    <a:lnTo>
                      <a:pt x="28" y="30"/>
                    </a:lnTo>
                    <a:lnTo>
                      <a:pt x="26" y="30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2" y="28"/>
                    </a:lnTo>
                    <a:lnTo>
                      <a:pt x="11" y="28"/>
                    </a:lnTo>
                    <a:lnTo>
                      <a:pt x="9" y="28"/>
                    </a:lnTo>
                    <a:lnTo>
                      <a:pt x="8" y="28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5" y="25"/>
                    </a:lnTo>
                    <a:lnTo>
                      <a:pt x="4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22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4" name="Freeform 336"/>
              <p:cNvSpPr>
                <a:spLocks/>
              </p:cNvSpPr>
              <p:nvPr/>
            </p:nvSpPr>
            <p:spPr bwMode="auto">
              <a:xfrm>
                <a:off x="3305" y="1371"/>
                <a:ext cx="45" cy="40"/>
              </a:xfrm>
              <a:custGeom>
                <a:avLst/>
                <a:gdLst>
                  <a:gd name="T0" fmla="*/ 57 w 33"/>
                  <a:gd name="T1" fmla="*/ 6 h 31"/>
                  <a:gd name="T2" fmla="*/ 63 w 33"/>
                  <a:gd name="T3" fmla="*/ 6 h 31"/>
                  <a:gd name="T4" fmla="*/ 71 w 33"/>
                  <a:gd name="T5" fmla="*/ 10 h 31"/>
                  <a:gd name="T6" fmla="*/ 75 w 33"/>
                  <a:gd name="T7" fmla="*/ 17 h 31"/>
                  <a:gd name="T8" fmla="*/ 76 w 33"/>
                  <a:gd name="T9" fmla="*/ 19 h 31"/>
                  <a:gd name="T10" fmla="*/ 82 w 33"/>
                  <a:gd name="T11" fmla="*/ 22 h 31"/>
                  <a:gd name="T12" fmla="*/ 82 w 33"/>
                  <a:gd name="T13" fmla="*/ 25 h 31"/>
                  <a:gd name="T14" fmla="*/ 83 w 33"/>
                  <a:gd name="T15" fmla="*/ 28 h 31"/>
                  <a:gd name="T16" fmla="*/ 83 w 33"/>
                  <a:gd name="T17" fmla="*/ 35 h 31"/>
                  <a:gd name="T18" fmla="*/ 83 w 33"/>
                  <a:gd name="T19" fmla="*/ 44 h 31"/>
                  <a:gd name="T20" fmla="*/ 83 w 33"/>
                  <a:gd name="T21" fmla="*/ 50 h 31"/>
                  <a:gd name="T22" fmla="*/ 82 w 33"/>
                  <a:gd name="T23" fmla="*/ 57 h 31"/>
                  <a:gd name="T24" fmla="*/ 76 w 33"/>
                  <a:gd name="T25" fmla="*/ 62 h 31"/>
                  <a:gd name="T26" fmla="*/ 71 w 33"/>
                  <a:gd name="T27" fmla="*/ 65 h 31"/>
                  <a:gd name="T28" fmla="*/ 63 w 33"/>
                  <a:gd name="T29" fmla="*/ 67 h 31"/>
                  <a:gd name="T30" fmla="*/ 57 w 33"/>
                  <a:gd name="T31" fmla="*/ 67 h 31"/>
                  <a:gd name="T32" fmla="*/ 55 w 33"/>
                  <a:gd name="T33" fmla="*/ 67 h 31"/>
                  <a:gd name="T34" fmla="*/ 46 w 33"/>
                  <a:gd name="T35" fmla="*/ 65 h 31"/>
                  <a:gd name="T36" fmla="*/ 37 w 33"/>
                  <a:gd name="T37" fmla="*/ 65 h 31"/>
                  <a:gd name="T38" fmla="*/ 30 w 33"/>
                  <a:gd name="T39" fmla="*/ 62 h 31"/>
                  <a:gd name="T40" fmla="*/ 27 w 33"/>
                  <a:gd name="T41" fmla="*/ 62 h 31"/>
                  <a:gd name="T42" fmla="*/ 22 w 33"/>
                  <a:gd name="T43" fmla="*/ 62 h 31"/>
                  <a:gd name="T44" fmla="*/ 19 w 33"/>
                  <a:gd name="T45" fmla="*/ 58 h 31"/>
                  <a:gd name="T46" fmla="*/ 14 w 33"/>
                  <a:gd name="T47" fmla="*/ 57 h 31"/>
                  <a:gd name="T48" fmla="*/ 10 w 33"/>
                  <a:gd name="T49" fmla="*/ 52 h 31"/>
                  <a:gd name="T50" fmla="*/ 5 w 33"/>
                  <a:gd name="T51" fmla="*/ 50 h 31"/>
                  <a:gd name="T52" fmla="*/ 5 w 33"/>
                  <a:gd name="T53" fmla="*/ 46 h 31"/>
                  <a:gd name="T54" fmla="*/ 1 w 33"/>
                  <a:gd name="T55" fmla="*/ 41 h 31"/>
                  <a:gd name="T56" fmla="*/ 1 w 33"/>
                  <a:gd name="T57" fmla="*/ 35 h 31"/>
                  <a:gd name="T58" fmla="*/ 0 w 33"/>
                  <a:gd name="T59" fmla="*/ 28 h 31"/>
                  <a:gd name="T60" fmla="*/ 1 w 33"/>
                  <a:gd name="T61" fmla="*/ 25 h 31"/>
                  <a:gd name="T62" fmla="*/ 1 w 33"/>
                  <a:gd name="T63" fmla="*/ 19 h 31"/>
                  <a:gd name="T64" fmla="*/ 1 w 33"/>
                  <a:gd name="T65" fmla="*/ 17 h 31"/>
                  <a:gd name="T66" fmla="*/ 1 w 33"/>
                  <a:gd name="T67" fmla="*/ 10 h 31"/>
                  <a:gd name="T68" fmla="*/ 5 w 33"/>
                  <a:gd name="T69" fmla="*/ 6 h 31"/>
                  <a:gd name="T70" fmla="*/ 10 w 33"/>
                  <a:gd name="T71" fmla="*/ 5 h 31"/>
                  <a:gd name="T72" fmla="*/ 14 w 33"/>
                  <a:gd name="T73" fmla="*/ 5 h 31"/>
                  <a:gd name="T74" fmla="*/ 19 w 33"/>
                  <a:gd name="T75" fmla="*/ 0 h 31"/>
                  <a:gd name="T76" fmla="*/ 22 w 33"/>
                  <a:gd name="T77" fmla="*/ 0 h 31"/>
                  <a:gd name="T78" fmla="*/ 27 w 33"/>
                  <a:gd name="T79" fmla="*/ 0 h 31"/>
                  <a:gd name="T80" fmla="*/ 35 w 33"/>
                  <a:gd name="T81" fmla="*/ 0 h 31"/>
                  <a:gd name="T82" fmla="*/ 35 w 33"/>
                  <a:gd name="T83" fmla="*/ 0 h 31"/>
                  <a:gd name="T84" fmla="*/ 37 w 33"/>
                  <a:gd name="T85" fmla="*/ 0 h 31"/>
                  <a:gd name="T86" fmla="*/ 41 w 33"/>
                  <a:gd name="T87" fmla="*/ 0 h 31"/>
                  <a:gd name="T88" fmla="*/ 56 w 33"/>
                  <a:gd name="T89" fmla="*/ 5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2"/>
                    </a:moveTo>
                    <a:lnTo>
                      <a:pt x="23" y="3"/>
                    </a:lnTo>
                    <a:lnTo>
                      <a:pt x="25" y="3"/>
                    </a:lnTo>
                    <a:lnTo>
                      <a:pt x="26" y="5"/>
                    </a:lnTo>
                    <a:lnTo>
                      <a:pt x="28" y="5"/>
                    </a:lnTo>
                    <a:lnTo>
                      <a:pt x="29" y="6"/>
                    </a:lnTo>
                    <a:lnTo>
                      <a:pt x="29" y="8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2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9"/>
                    </a:lnTo>
                    <a:lnTo>
                      <a:pt x="29" y="29"/>
                    </a:lnTo>
                    <a:lnTo>
                      <a:pt x="28" y="30"/>
                    </a:lnTo>
                    <a:lnTo>
                      <a:pt x="26" y="30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4" y="24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5" name="Freeform 337"/>
              <p:cNvSpPr>
                <a:spLocks/>
              </p:cNvSpPr>
              <p:nvPr/>
            </p:nvSpPr>
            <p:spPr bwMode="auto">
              <a:xfrm>
                <a:off x="3305" y="1330"/>
                <a:ext cx="45" cy="41"/>
              </a:xfrm>
              <a:custGeom>
                <a:avLst/>
                <a:gdLst>
                  <a:gd name="T0" fmla="*/ 57 w 33"/>
                  <a:gd name="T1" fmla="*/ 5 h 30"/>
                  <a:gd name="T2" fmla="*/ 63 w 33"/>
                  <a:gd name="T3" fmla="*/ 7 h 30"/>
                  <a:gd name="T4" fmla="*/ 71 w 33"/>
                  <a:gd name="T5" fmla="*/ 14 h 30"/>
                  <a:gd name="T6" fmla="*/ 75 w 33"/>
                  <a:gd name="T7" fmla="*/ 21 h 30"/>
                  <a:gd name="T8" fmla="*/ 76 w 33"/>
                  <a:gd name="T9" fmla="*/ 22 h 30"/>
                  <a:gd name="T10" fmla="*/ 82 w 33"/>
                  <a:gd name="T11" fmla="*/ 26 h 30"/>
                  <a:gd name="T12" fmla="*/ 82 w 33"/>
                  <a:gd name="T13" fmla="*/ 30 h 30"/>
                  <a:gd name="T14" fmla="*/ 83 w 33"/>
                  <a:gd name="T15" fmla="*/ 34 h 30"/>
                  <a:gd name="T16" fmla="*/ 83 w 33"/>
                  <a:gd name="T17" fmla="*/ 41 h 30"/>
                  <a:gd name="T18" fmla="*/ 83 w 33"/>
                  <a:gd name="T19" fmla="*/ 49 h 30"/>
                  <a:gd name="T20" fmla="*/ 83 w 33"/>
                  <a:gd name="T21" fmla="*/ 57 h 30"/>
                  <a:gd name="T22" fmla="*/ 82 w 33"/>
                  <a:gd name="T23" fmla="*/ 67 h 30"/>
                  <a:gd name="T24" fmla="*/ 76 w 33"/>
                  <a:gd name="T25" fmla="*/ 70 h 30"/>
                  <a:gd name="T26" fmla="*/ 71 w 33"/>
                  <a:gd name="T27" fmla="*/ 77 h 30"/>
                  <a:gd name="T28" fmla="*/ 63 w 33"/>
                  <a:gd name="T29" fmla="*/ 77 h 30"/>
                  <a:gd name="T30" fmla="*/ 57 w 33"/>
                  <a:gd name="T31" fmla="*/ 77 h 30"/>
                  <a:gd name="T32" fmla="*/ 55 w 33"/>
                  <a:gd name="T33" fmla="*/ 77 h 30"/>
                  <a:gd name="T34" fmla="*/ 46 w 33"/>
                  <a:gd name="T35" fmla="*/ 77 h 30"/>
                  <a:gd name="T36" fmla="*/ 37 w 33"/>
                  <a:gd name="T37" fmla="*/ 77 h 30"/>
                  <a:gd name="T38" fmla="*/ 30 w 33"/>
                  <a:gd name="T39" fmla="*/ 75 h 30"/>
                  <a:gd name="T40" fmla="*/ 27 w 33"/>
                  <a:gd name="T41" fmla="*/ 75 h 30"/>
                  <a:gd name="T42" fmla="*/ 22 w 33"/>
                  <a:gd name="T43" fmla="*/ 70 h 30"/>
                  <a:gd name="T44" fmla="*/ 19 w 33"/>
                  <a:gd name="T45" fmla="*/ 70 h 30"/>
                  <a:gd name="T46" fmla="*/ 14 w 33"/>
                  <a:gd name="T47" fmla="*/ 67 h 30"/>
                  <a:gd name="T48" fmla="*/ 10 w 33"/>
                  <a:gd name="T49" fmla="*/ 62 h 30"/>
                  <a:gd name="T50" fmla="*/ 5 w 33"/>
                  <a:gd name="T51" fmla="*/ 57 h 30"/>
                  <a:gd name="T52" fmla="*/ 5 w 33"/>
                  <a:gd name="T53" fmla="*/ 56 h 30"/>
                  <a:gd name="T54" fmla="*/ 1 w 33"/>
                  <a:gd name="T55" fmla="*/ 49 h 30"/>
                  <a:gd name="T56" fmla="*/ 1 w 33"/>
                  <a:gd name="T57" fmla="*/ 41 h 30"/>
                  <a:gd name="T58" fmla="*/ 0 w 33"/>
                  <a:gd name="T59" fmla="*/ 34 h 30"/>
                  <a:gd name="T60" fmla="*/ 1 w 33"/>
                  <a:gd name="T61" fmla="*/ 26 h 30"/>
                  <a:gd name="T62" fmla="*/ 1 w 33"/>
                  <a:gd name="T63" fmla="*/ 22 h 30"/>
                  <a:gd name="T64" fmla="*/ 1 w 33"/>
                  <a:gd name="T65" fmla="*/ 15 h 30"/>
                  <a:gd name="T66" fmla="*/ 1 w 33"/>
                  <a:gd name="T67" fmla="*/ 14 h 30"/>
                  <a:gd name="T68" fmla="*/ 5 w 33"/>
                  <a:gd name="T69" fmla="*/ 7 h 30"/>
                  <a:gd name="T70" fmla="*/ 10 w 33"/>
                  <a:gd name="T71" fmla="*/ 5 h 30"/>
                  <a:gd name="T72" fmla="*/ 14 w 33"/>
                  <a:gd name="T73" fmla="*/ 0 h 30"/>
                  <a:gd name="T74" fmla="*/ 19 w 33"/>
                  <a:gd name="T75" fmla="*/ 0 h 30"/>
                  <a:gd name="T76" fmla="*/ 22 w 33"/>
                  <a:gd name="T77" fmla="*/ 0 h 30"/>
                  <a:gd name="T78" fmla="*/ 27 w 33"/>
                  <a:gd name="T79" fmla="*/ 0 h 30"/>
                  <a:gd name="T80" fmla="*/ 35 w 33"/>
                  <a:gd name="T81" fmla="*/ 0 h 30"/>
                  <a:gd name="T82" fmla="*/ 35 w 33"/>
                  <a:gd name="T83" fmla="*/ 0 h 30"/>
                  <a:gd name="T84" fmla="*/ 37 w 33"/>
                  <a:gd name="T85" fmla="*/ 0 h 30"/>
                  <a:gd name="T86" fmla="*/ 41 w 33"/>
                  <a:gd name="T87" fmla="*/ 0 h 30"/>
                  <a:gd name="T88" fmla="*/ 56 w 33"/>
                  <a:gd name="T89" fmla="*/ 5 h 3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0"/>
                  <a:gd name="T137" fmla="*/ 33 w 33"/>
                  <a:gd name="T138" fmla="*/ 30 h 3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0">
                    <a:moveTo>
                      <a:pt x="22" y="2"/>
                    </a:moveTo>
                    <a:lnTo>
                      <a:pt x="23" y="2"/>
                    </a:lnTo>
                    <a:lnTo>
                      <a:pt x="23" y="3"/>
                    </a:lnTo>
                    <a:lnTo>
                      <a:pt x="25" y="3"/>
                    </a:lnTo>
                    <a:lnTo>
                      <a:pt x="26" y="5"/>
                    </a:lnTo>
                    <a:lnTo>
                      <a:pt x="28" y="5"/>
                    </a:lnTo>
                    <a:lnTo>
                      <a:pt x="29" y="6"/>
                    </a:lnTo>
                    <a:lnTo>
                      <a:pt x="29" y="8"/>
                    </a:lnTo>
                    <a:lnTo>
                      <a:pt x="30" y="8"/>
                    </a:lnTo>
                    <a:lnTo>
                      <a:pt x="30" y="9"/>
                    </a:lnTo>
                    <a:lnTo>
                      <a:pt x="32" y="9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3" y="12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7"/>
                    </a:lnTo>
                    <a:lnTo>
                      <a:pt x="29" y="29"/>
                    </a:lnTo>
                    <a:lnTo>
                      <a:pt x="28" y="30"/>
                    </a:lnTo>
                    <a:lnTo>
                      <a:pt x="26" y="30"/>
                    </a:lnTo>
                    <a:lnTo>
                      <a:pt x="25" y="30"/>
                    </a:lnTo>
                    <a:lnTo>
                      <a:pt x="23" y="30"/>
                    </a:lnTo>
                    <a:lnTo>
                      <a:pt x="22" y="30"/>
                    </a:lnTo>
                    <a:lnTo>
                      <a:pt x="21" y="30"/>
                    </a:lnTo>
                    <a:lnTo>
                      <a:pt x="19" y="30"/>
                    </a:lnTo>
                    <a:lnTo>
                      <a:pt x="18" y="30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29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9" y="27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7" y="26"/>
                    </a:lnTo>
                    <a:lnTo>
                      <a:pt x="5" y="26"/>
                    </a:lnTo>
                    <a:lnTo>
                      <a:pt x="5" y="24"/>
                    </a:lnTo>
                    <a:lnTo>
                      <a:pt x="4" y="24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0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6" name="Freeform 338"/>
              <p:cNvSpPr>
                <a:spLocks/>
              </p:cNvSpPr>
              <p:nvPr/>
            </p:nvSpPr>
            <p:spPr bwMode="auto">
              <a:xfrm>
                <a:off x="3305" y="1411"/>
                <a:ext cx="45" cy="41"/>
              </a:xfrm>
              <a:custGeom>
                <a:avLst/>
                <a:gdLst>
                  <a:gd name="T0" fmla="*/ 57 w 33"/>
                  <a:gd name="T1" fmla="*/ 7 h 31"/>
                  <a:gd name="T2" fmla="*/ 63 w 33"/>
                  <a:gd name="T3" fmla="*/ 12 h 31"/>
                  <a:gd name="T4" fmla="*/ 71 w 33"/>
                  <a:gd name="T5" fmla="*/ 15 h 31"/>
                  <a:gd name="T6" fmla="*/ 75 w 33"/>
                  <a:gd name="T7" fmla="*/ 20 h 31"/>
                  <a:gd name="T8" fmla="*/ 76 w 33"/>
                  <a:gd name="T9" fmla="*/ 21 h 31"/>
                  <a:gd name="T10" fmla="*/ 82 w 33"/>
                  <a:gd name="T11" fmla="*/ 22 h 31"/>
                  <a:gd name="T12" fmla="*/ 82 w 33"/>
                  <a:gd name="T13" fmla="*/ 28 h 31"/>
                  <a:gd name="T14" fmla="*/ 83 w 33"/>
                  <a:gd name="T15" fmla="*/ 34 h 31"/>
                  <a:gd name="T16" fmla="*/ 83 w 33"/>
                  <a:gd name="T17" fmla="*/ 38 h 31"/>
                  <a:gd name="T18" fmla="*/ 83 w 33"/>
                  <a:gd name="T19" fmla="*/ 45 h 31"/>
                  <a:gd name="T20" fmla="*/ 83 w 33"/>
                  <a:gd name="T21" fmla="*/ 53 h 31"/>
                  <a:gd name="T22" fmla="*/ 82 w 33"/>
                  <a:gd name="T23" fmla="*/ 60 h 31"/>
                  <a:gd name="T24" fmla="*/ 76 w 33"/>
                  <a:gd name="T25" fmla="*/ 66 h 31"/>
                  <a:gd name="T26" fmla="*/ 71 w 33"/>
                  <a:gd name="T27" fmla="*/ 70 h 31"/>
                  <a:gd name="T28" fmla="*/ 63 w 33"/>
                  <a:gd name="T29" fmla="*/ 71 h 31"/>
                  <a:gd name="T30" fmla="*/ 57 w 33"/>
                  <a:gd name="T31" fmla="*/ 71 h 31"/>
                  <a:gd name="T32" fmla="*/ 55 w 33"/>
                  <a:gd name="T33" fmla="*/ 71 h 31"/>
                  <a:gd name="T34" fmla="*/ 46 w 33"/>
                  <a:gd name="T35" fmla="*/ 71 h 31"/>
                  <a:gd name="T36" fmla="*/ 37 w 33"/>
                  <a:gd name="T37" fmla="*/ 70 h 31"/>
                  <a:gd name="T38" fmla="*/ 30 w 33"/>
                  <a:gd name="T39" fmla="*/ 70 h 31"/>
                  <a:gd name="T40" fmla="*/ 27 w 33"/>
                  <a:gd name="T41" fmla="*/ 66 h 31"/>
                  <a:gd name="T42" fmla="*/ 20 w 33"/>
                  <a:gd name="T43" fmla="*/ 66 h 31"/>
                  <a:gd name="T44" fmla="*/ 19 w 33"/>
                  <a:gd name="T45" fmla="*/ 63 h 31"/>
                  <a:gd name="T46" fmla="*/ 14 w 33"/>
                  <a:gd name="T47" fmla="*/ 60 h 31"/>
                  <a:gd name="T48" fmla="*/ 10 w 33"/>
                  <a:gd name="T49" fmla="*/ 60 h 31"/>
                  <a:gd name="T50" fmla="*/ 5 w 33"/>
                  <a:gd name="T51" fmla="*/ 56 h 31"/>
                  <a:gd name="T52" fmla="*/ 5 w 33"/>
                  <a:gd name="T53" fmla="*/ 50 h 31"/>
                  <a:gd name="T54" fmla="*/ 1 w 33"/>
                  <a:gd name="T55" fmla="*/ 45 h 31"/>
                  <a:gd name="T56" fmla="*/ 1 w 33"/>
                  <a:gd name="T57" fmla="*/ 38 h 31"/>
                  <a:gd name="T58" fmla="*/ 0 w 33"/>
                  <a:gd name="T59" fmla="*/ 34 h 31"/>
                  <a:gd name="T60" fmla="*/ 1 w 33"/>
                  <a:gd name="T61" fmla="*/ 28 h 31"/>
                  <a:gd name="T62" fmla="*/ 1 w 33"/>
                  <a:gd name="T63" fmla="*/ 21 h 31"/>
                  <a:gd name="T64" fmla="*/ 1 w 33"/>
                  <a:gd name="T65" fmla="*/ 20 h 31"/>
                  <a:gd name="T66" fmla="*/ 1 w 33"/>
                  <a:gd name="T67" fmla="*/ 15 h 31"/>
                  <a:gd name="T68" fmla="*/ 5 w 33"/>
                  <a:gd name="T69" fmla="*/ 12 h 31"/>
                  <a:gd name="T70" fmla="*/ 10 w 33"/>
                  <a:gd name="T71" fmla="*/ 7 h 31"/>
                  <a:gd name="T72" fmla="*/ 14 w 33"/>
                  <a:gd name="T73" fmla="*/ 5 h 31"/>
                  <a:gd name="T74" fmla="*/ 19 w 33"/>
                  <a:gd name="T75" fmla="*/ 0 h 31"/>
                  <a:gd name="T76" fmla="*/ 22 w 33"/>
                  <a:gd name="T77" fmla="*/ 0 h 31"/>
                  <a:gd name="T78" fmla="*/ 27 w 33"/>
                  <a:gd name="T79" fmla="*/ 0 h 31"/>
                  <a:gd name="T80" fmla="*/ 35 w 33"/>
                  <a:gd name="T81" fmla="*/ 0 h 31"/>
                  <a:gd name="T82" fmla="*/ 35 w 33"/>
                  <a:gd name="T83" fmla="*/ 0 h 31"/>
                  <a:gd name="T84" fmla="*/ 37 w 33"/>
                  <a:gd name="T85" fmla="*/ 0 h 31"/>
                  <a:gd name="T86" fmla="*/ 41 w 33"/>
                  <a:gd name="T87" fmla="*/ 5 h 31"/>
                  <a:gd name="T88" fmla="*/ 46 w 33"/>
                  <a:gd name="T89" fmla="*/ 5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3"/>
                  <a:gd name="T136" fmla="*/ 0 h 31"/>
                  <a:gd name="T137" fmla="*/ 33 w 33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3" h="31">
                    <a:moveTo>
                      <a:pt x="22" y="3"/>
                    </a:moveTo>
                    <a:lnTo>
                      <a:pt x="23" y="3"/>
                    </a:lnTo>
                    <a:lnTo>
                      <a:pt x="25" y="5"/>
                    </a:lnTo>
                    <a:lnTo>
                      <a:pt x="26" y="5"/>
                    </a:lnTo>
                    <a:lnTo>
                      <a:pt x="28" y="6"/>
                    </a:lnTo>
                    <a:lnTo>
                      <a:pt x="29" y="6"/>
                    </a:lnTo>
                    <a:lnTo>
                      <a:pt x="29" y="8"/>
                    </a:lnTo>
                    <a:lnTo>
                      <a:pt x="30" y="9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3" y="13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2"/>
                    </a:lnTo>
                    <a:lnTo>
                      <a:pt x="33" y="23"/>
                    </a:lnTo>
                    <a:lnTo>
                      <a:pt x="33" y="24"/>
                    </a:lnTo>
                    <a:lnTo>
                      <a:pt x="32" y="26"/>
                    </a:lnTo>
                    <a:lnTo>
                      <a:pt x="32" y="27"/>
                    </a:lnTo>
                    <a:lnTo>
                      <a:pt x="30" y="29"/>
                    </a:lnTo>
                    <a:lnTo>
                      <a:pt x="29" y="30"/>
                    </a:lnTo>
                    <a:lnTo>
                      <a:pt x="28" y="30"/>
                    </a:lnTo>
                    <a:lnTo>
                      <a:pt x="26" y="31"/>
                    </a:lnTo>
                    <a:lnTo>
                      <a:pt x="25" y="31"/>
                    </a:lnTo>
                    <a:lnTo>
                      <a:pt x="23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6" y="30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8" y="27"/>
                    </a:lnTo>
                    <a:lnTo>
                      <a:pt x="7" y="27"/>
                    </a:lnTo>
                    <a:lnTo>
                      <a:pt x="5" y="26"/>
                    </a:lnTo>
                    <a:lnTo>
                      <a:pt x="4" y="26"/>
                    </a:lnTo>
                    <a:lnTo>
                      <a:pt x="4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6" y="2"/>
                    </a:lnTo>
                    <a:lnTo>
                      <a:pt x="18" y="2"/>
                    </a:lnTo>
                    <a:lnTo>
                      <a:pt x="22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7" name="Freeform 339"/>
              <p:cNvSpPr>
                <a:spLocks/>
              </p:cNvSpPr>
              <p:nvPr/>
            </p:nvSpPr>
            <p:spPr bwMode="auto">
              <a:xfrm>
                <a:off x="3271" y="1023"/>
                <a:ext cx="34" cy="40"/>
              </a:xfrm>
              <a:custGeom>
                <a:avLst/>
                <a:gdLst>
                  <a:gd name="T0" fmla="*/ 49 w 27"/>
                  <a:gd name="T1" fmla="*/ 58 h 31"/>
                  <a:gd name="T2" fmla="*/ 48 w 27"/>
                  <a:gd name="T3" fmla="*/ 65 h 31"/>
                  <a:gd name="T4" fmla="*/ 44 w 27"/>
                  <a:gd name="T5" fmla="*/ 65 h 31"/>
                  <a:gd name="T6" fmla="*/ 42 w 27"/>
                  <a:gd name="T7" fmla="*/ 67 h 31"/>
                  <a:gd name="T8" fmla="*/ 38 w 27"/>
                  <a:gd name="T9" fmla="*/ 67 h 31"/>
                  <a:gd name="T10" fmla="*/ 37 w 27"/>
                  <a:gd name="T11" fmla="*/ 67 h 31"/>
                  <a:gd name="T12" fmla="*/ 33 w 27"/>
                  <a:gd name="T13" fmla="*/ 67 h 31"/>
                  <a:gd name="T14" fmla="*/ 30 w 27"/>
                  <a:gd name="T15" fmla="*/ 67 h 31"/>
                  <a:gd name="T16" fmla="*/ 24 w 27"/>
                  <a:gd name="T17" fmla="*/ 65 h 31"/>
                  <a:gd name="T18" fmla="*/ 23 w 27"/>
                  <a:gd name="T19" fmla="*/ 59 h 31"/>
                  <a:gd name="T20" fmla="*/ 20 w 27"/>
                  <a:gd name="T21" fmla="*/ 59 h 31"/>
                  <a:gd name="T22" fmla="*/ 16 w 27"/>
                  <a:gd name="T23" fmla="*/ 58 h 31"/>
                  <a:gd name="T24" fmla="*/ 16 w 27"/>
                  <a:gd name="T25" fmla="*/ 53 h 31"/>
                  <a:gd name="T26" fmla="*/ 14 w 27"/>
                  <a:gd name="T27" fmla="*/ 52 h 31"/>
                  <a:gd name="T28" fmla="*/ 10 w 27"/>
                  <a:gd name="T29" fmla="*/ 45 h 31"/>
                  <a:gd name="T30" fmla="*/ 8 w 27"/>
                  <a:gd name="T31" fmla="*/ 44 h 31"/>
                  <a:gd name="T32" fmla="*/ 6 w 27"/>
                  <a:gd name="T33" fmla="*/ 36 h 31"/>
                  <a:gd name="T34" fmla="*/ 1 w 27"/>
                  <a:gd name="T35" fmla="*/ 28 h 31"/>
                  <a:gd name="T36" fmla="*/ 1 w 27"/>
                  <a:gd name="T37" fmla="*/ 22 h 31"/>
                  <a:gd name="T38" fmla="*/ 1 w 27"/>
                  <a:gd name="T39" fmla="*/ 15 h 31"/>
                  <a:gd name="T40" fmla="*/ 1 w 27"/>
                  <a:gd name="T41" fmla="*/ 8 h 31"/>
                  <a:gd name="T42" fmla="*/ 6 w 27"/>
                  <a:gd name="T43" fmla="*/ 6 h 31"/>
                  <a:gd name="T44" fmla="*/ 8 w 27"/>
                  <a:gd name="T45" fmla="*/ 0 h 31"/>
                  <a:gd name="T46" fmla="*/ 10 w 27"/>
                  <a:gd name="T47" fmla="*/ 0 h 31"/>
                  <a:gd name="T48" fmla="*/ 14 w 27"/>
                  <a:gd name="T49" fmla="*/ 0 h 31"/>
                  <a:gd name="T50" fmla="*/ 20 w 27"/>
                  <a:gd name="T51" fmla="*/ 0 h 31"/>
                  <a:gd name="T52" fmla="*/ 24 w 27"/>
                  <a:gd name="T53" fmla="*/ 0 h 31"/>
                  <a:gd name="T54" fmla="*/ 29 w 27"/>
                  <a:gd name="T55" fmla="*/ 1 h 31"/>
                  <a:gd name="T56" fmla="*/ 30 w 27"/>
                  <a:gd name="T57" fmla="*/ 6 h 31"/>
                  <a:gd name="T58" fmla="*/ 33 w 27"/>
                  <a:gd name="T59" fmla="*/ 8 h 31"/>
                  <a:gd name="T60" fmla="*/ 37 w 27"/>
                  <a:gd name="T61" fmla="*/ 13 h 31"/>
                  <a:gd name="T62" fmla="*/ 38 w 27"/>
                  <a:gd name="T63" fmla="*/ 15 h 31"/>
                  <a:gd name="T64" fmla="*/ 42 w 27"/>
                  <a:gd name="T65" fmla="*/ 17 h 31"/>
                  <a:gd name="T66" fmla="*/ 48 w 27"/>
                  <a:gd name="T67" fmla="*/ 28 h 31"/>
                  <a:gd name="T68" fmla="*/ 49 w 27"/>
                  <a:gd name="T69" fmla="*/ 32 h 31"/>
                  <a:gd name="T70" fmla="*/ 54 w 27"/>
                  <a:gd name="T71" fmla="*/ 44 h 31"/>
                  <a:gd name="T72" fmla="*/ 54 w 27"/>
                  <a:gd name="T73" fmla="*/ 50 h 31"/>
                  <a:gd name="T74" fmla="*/ 54 w 27"/>
                  <a:gd name="T75" fmla="*/ 52 h 31"/>
                  <a:gd name="T76" fmla="*/ 49 w 27"/>
                  <a:gd name="T77" fmla="*/ 53 h 31"/>
                  <a:gd name="T78" fmla="*/ 49 w 27"/>
                  <a:gd name="T79" fmla="*/ 53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1"/>
                  <a:gd name="T122" fmla="*/ 27 w 2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1">
                    <a:moveTo>
                      <a:pt x="25" y="27"/>
                    </a:moveTo>
                    <a:lnTo>
                      <a:pt x="25" y="27"/>
                    </a:lnTo>
                    <a:lnTo>
                      <a:pt x="25" y="28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5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2" y="10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5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8" name="Freeform 340"/>
              <p:cNvSpPr>
                <a:spLocks/>
              </p:cNvSpPr>
              <p:nvPr/>
            </p:nvSpPr>
            <p:spPr bwMode="auto">
              <a:xfrm>
                <a:off x="3271" y="1063"/>
                <a:ext cx="34" cy="41"/>
              </a:xfrm>
              <a:custGeom>
                <a:avLst/>
                <a:gdLst>
                  <a:gd name="T0" fmla="*/ 49 w 27"/>
                  <a:gd name="T1" fmla="*/ 59 h 32"/>
                  <a:gd name="T2" fmla="*/ 48 w 27"/>
                  <a:gd name="T3" fmla="*/ 63 h 32"/>
                  <a:gd name="T4" fmla="*/ 44 w 27"/>
                  <a:gd name="T5" fmla="*/ 65 h 32"/>
                  <a:gd name="T6" fmla="*/ 42 w 27"/>
                  <a:gd name="T7" fmla="*/ 65 h 32"/>
                  <a:gd name="T8" fmla="*/ 38 w 27"/>
                  <a:gd name="T9" fmla="*/ 68 h 32"/>
                  <a:gd name="T10" fmla="*/ 37 w 27"/>
                  <a:gd name="T11" fmla="*/ 68 h 32"/>
                  <a:gd name="T12" fmla="*/ 33 w 27"/>
                  <a:gd name="T13" fmla="*/ 68 h 32"/>
                  <a:gd name="T14" fmla="*/ 30 w 27"/>
                  <a:gd name="T15" fmla="*/ 65 h 32"/>
                  <a:gd name="T16" fmla="*/ 24 w 27"/>
                  <a:gd name="T17" fmla="*/ 65 h 32"/>
                  <a:gd name="T18" fmla="*/ 23 w 27"/>
                  <a:gd name="T19" fmla="*/ 63 h 32"/>
                  <a:gd name="T20" fmla="*/ 20 w 27"/>
                  <a:gd name="T21" fmla="*/ 59 h 32"/>
                  <a:gd name="T22" fmla="*/ 16 w 27"/>
                  <a:gd name="T23" fmla="*/ 58 h 32"/>
                  <a:gd name="T24" fmla="*/ 16 w 27"/>
                  <a:gd name="T25" fmla="*/ 53 h 32"/>
                  <a:gd name="T26" fmla="*/ 14 w 27"/>
                  <a:gd name="T27" fmla="*/ 51 h 32"/>
                  <a:gd name="T28" fmla="*/ 10 w 27"/>
                  <a:gd name="T29" fmla="*/ 47 h 32"/>
                  <a:gd name="T30" fmla="*/ 8 w 27"/>
                  <a:gd name="T31" fmla="*/ 42 h 32"/>
                  <a:gd name="T32" fmla="*/ 6 w 27"/>
                  <a:gd name="T33" fmla="*/ 36 h 32"/>
                  <a:gd name="T34" fmla="*/ 1 w 27"/>
                  <a:gd name="T35" fmla="*/ 29 h 32"/>
                  <a:gd name="T36" fmla="*/ 1 w 27"/>
                  <a:gd name="T37" fmla="*/ 23 h 32"/>
                  <a:gd name="T38" fmla="*/ 1 w 27"/>
                  <a:gd name="T39" fmla="*/ 17 h 32"/>
                  <a:gd name="T40" fmla="*/ 1 w 27"/>
                  <a:gd name="T41" fmla="*/ 13 h 32"/>
                  <a:gd name="T42" fmla="*/ 6 w 27"/>
                  <a:gd name="T43" fmla="*/ 6 h 32"/>
                  <a:gd name="T44" fmla="*/ 8 w 27"/>
                  <a:gd name="T45" fmla="*/ 1 h 32"/>
                  <a:gd name="T46" fmla="*/ 10 w 27"/>
                  <a:gd name="T47" fmla="*/ 0 h 32"/>
                  <a:gd name="T48" fmla="*/ 14 w 27"/>
                  <a:gd name="T49" fmla="*/ 0 h 32"/>
                  <a:gd name="T50" fmla="*/ 20 w 27"/>
                  <a:gd name="T51" fmla="*/ 0 h 32"/>
                  <a:gd name="T52" fmla="*/ 24 w 27"/>
                  <a:gd name="T53" fmla="*/ 1 h 32"/>
                  <a:gd name="T54" fmla="*/ 29 w 27"/>
                  <a:gd name="T55" fmla="*/ 1 h 32"/>
                  <a:gd name="T56" fmla="*/ 30 w 27"/>
                  <a:gd name="T57" fmla="*/ 6 h 32"/>
                  <a:gd name="T58" fmla="*/ 33 w 27"/>
                  <a:gd name="T59" fmla="*/ 8 h 32"/>
                  <a:gd name="T60" fmla="*/ 37 w 27"/>
                  <a:gd name="T61" fmla="*/ 13 h 32"/>
                  <a:gd name="T62" fmla="*/ 38 w 27"/>
                  <a:gd name="T63" fmla="*/ 15 h 32"/>
                  <a:gd name="T64" fmla="*/ 42 w 27"/>
                  <a:gd name="T65" fmla="*/ 22 h 32"/>
                  <a:gd name="T66" fmla="*/ 48 w 27"/>
                  <a:gd name="T67" fmla="*/ 28 h 32"/>
                  <a:gd name="T68" fmla="*/ 49 w 27"/>
                  <a:gd name="T69" fmla="*/ 36 h 32"/>
                  <a:gd name="T70" fmla="*/ 54 w 27"/>
                  <a:gd name="T71" fmla="*/ 45 h 32"/>
                  <a:gd name="T72" fmla="*/ 54 w 27"/>
                  <a:gd name="T73" fmla="*/ 51 h 32"/>
                  <a:gd name="T74" fmla="*/ 54 w 27"/>
                  <a:gd name="T75" fmla="*/ 51 h 32"/>
                  <a:gd name="T76" fmla="*/ 49 w 27"/>
                  <a:gd name="T77" fmla="*/ 53 h 32"/>
                  <a:gd name="T78" fmla="*/ 49 w 27"/>
                  <a:gd name="T79" fmla="*/ 58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2"/>
                  <a:gd name="T122" fmla="*/ 27 w 27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2">
                    <a:moveTo>
                      <a:pt x="25" y="27"/>
                    </a:moveTo>
                    <a:lnTo>
                      <a:pt x="25" y="28"/>
                    </a:lnTo>
                    <a:lnTo>
                      <a:pt x="25" y="30"/>
                    </a:lnTo>
                    <a:lnTo>
                      <a:pt x="24" y="30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21" y="32"/>
                    </a:lnTo>
                    <a:lnTo>
                      <a:pt x="19" y="32"/>
                    </a:lnTo>
                    <a:lnTo>
                      <a:pt x="18" y="32"/>
                    </a:lnTo>
                    <a:lnTo>
                      <a:pt x="17" y="32"/>
                    </a:lnTo>
                    <a:lnTo>
                      <a:pt x="15" y="32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1" y="30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7"/>
                    </a:lnTo>
                    <a:lnTo>
                      <a:pt x="21" y="8"/>
                    </a:lnTo>
                    <a:lnTo>
                      <a:pt x="21" y="10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5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19" name="Freeform 341"/>
              <p:cNvSpPr>
                <a:spLocks/>
              </p:cNvSpPr>
              <p:nvPr/>
            </p:nvSpPr>
            <p:spPr bwMode="auto">
              <a:xfrm>
                <a:off x="3271" y="1104"/>
                <a:ext cx="34" cy="41"/>
              </a:xfrm>
              <a:custGeom>
                <a:avLst/>
                <a:gdLst>
                  <a:gd name="T0" fmla="*/ 49 w 27"/>
                  <a:gd name="T1" fmla="*/ 66 h 31"/>
                  <a:gd name="T2" fmla="*/ 48 w 27"/>
                  <a:gd name="T3" fmla="*/ 70 h 31"/>
                  <a:gd name="T4" fmla="*/ 44 w 27"/>
                  <a:gd name="T5" fmla="*/ 71 h 31"/>
                  <a:gd name="T6" fmla="*/ 42 w 27"/>
                  <a:gd name="T7" fmla="*/ 71 h 31"/>
                  <a:gd name="T8" fmla="*/ 38 w 27"/>
                  <a:gd name="T9" fmla="*/ 71 h 31"/>
                  <a:gd name="T10" fmla="*/ 37 w 27"/>
                  <a:gd name="T11" fmla="*/ 71 h 31"/>
                  <a:gd name="T12" fmla="*/ 33 w 27"/>
                  <a:gd name="T13" fmla="*/ 71 h 31"/>
                  <a:gd name="T14" fmla="*/ 30 w 27"/>
                  <a:gd name="T15" fmla="*/ 71 h 31"/>
                  <a:gd name="T16" fmla="*/ 24 w 27"/>
                  <a:gd name="T17" fmla="*/ 70 h 31"/>
                  <a:gd name="T18" fmla="*/ 23 w 27"/>
                  <a:gd name="T19" fmla="*/ 70 h 31"/>
                  <a:gd name="T20" fmla="*/ 20 w 27"/>
                  <a:gd name="T21" fmla="*/ 66 h 31"/>
                  <a:gd name="T22" fmla="*/ 16 w 27"/>
                  <a:gd name="T23" fmla="*/ 63 h 31"/>
                  <a:gd name="T24" fmla="*/ 16 w 27"/>
                  <a:gd name="T25" fmla="*/ 60 h 31"/>
                  <a:gd name="T26" fmla="*/ 14 w 27"/>
                  <a:gd name="T27" fmla="*/ 56 h 31"/>
                  <a:gd name="T28" fmla="*/ 10 w 27"/>
                  <a:gd name="T29" fmla="*/ 53 h 31"/>
                  <a:gd name="T30" fmla="*/ 8 w 27"/>
                  <a:gd name="T31" fmla="*/ 45 h 31"/>
                  <a:gd name="T32" fmla="*/ 6 w 27"/>
                  <a:gd name="T33" fmla="*/ 38 h 31"/>
                  <a:gd name="T34" fmla="*/ 1 w 27"/>
                  <a:gd name="T35" fmla="*/ 33 h 31"/>
                  <a:gd name="T36" fmla="*/ 1 w 27"/>
                  <a:gd name="T37" fmla="*/ 28 h 31"/>
                  <a:gd name="T38" fmla="*/ 1 w 27"/>
                  <a:gd name="T39" fmla="*/ 16 h 31"/>
                  <a:gd name="T40" fmla="*/ 1 w 27"/>
                  <a:gd name="T41" fmla="*/ 12 h 31"/>
                  <a:gd name="T42" fmla="*/ 6 w 27"/>
                  <a:gd name="T43" fmla="*/ 7 h 31"/>
                  <a:gd name="T44" fmla="*/ 8 w 27"/>
                  <a:gd name="T45" fmla="*/ 5 h 31"/>
                  <a:gd name="T46" fmla="*/ 10 w 27"/>
                  <a:gd name="T47" fmla="*/ 0 h 31"/>
                  <a:gd name="T48" fmla="*/ 14 w 27"/>
                  <a:gd name="T49" fmla="*/ 0 h 31"/>
                  <a:gd name="T50" fmla="*/ 20 w 27"/>
                  <a:gd name="T51" fmla="*/ 0 h 31"/>
                  <a:gd name="T52" fmla="*/ 24 w 27"/>
                  <a:gd name="T53" fmla="*/ 0 h 31"/>
                  <a:gd name="T54" fmla="*/ 29 w 27"/>
                  <a:gd name="T55" fmla="*/ 5 h 31"/>
                  <a:gd name="T56" fmla="*/ 30 w 27"/>
                  <a:gd name="T57" fmla="*/ 7 h 31"/>
                  <a:gd name="T58" fmla="*/ 33 w 27"/>
                  <a:gd name="T59" fmla="*/ 12 h 31"/>
                  <a:gd name="T60" fmla="*/ 37 w 27"/>
                  <a:gd name="T61" fmla="*/ 15 h 31"/>
                  <a:gd name="T62" fmla="*/ 38 w 27"/>
                  <a:gd name="T63" fmla="*/ 16 h 31"/>
                  <a:gd name="T64" fmla="*/ 42 w 27"/>
                  <a:gd name="T65" fmla="*/ 21 h 31"/>
                  <a:gd name="T66" fmla="*/ 44 w 27"/>
                  <a:gd name="T67" fmla="*/ 22 h 31"/>
                  <a:gd name="T68" fmla="*/ 44 w 27"/>
                  <a:gd name="T69" fmla="*/ 28 h 31"/>
                  <a:gd name="T70" fmla="*/ 48 w 27"/>
                  <a:gd name="T71" fmla="*/ 33 h 31"/>
                  <a:gd name="T72" fmla="*/ 49 w 27"/>
                  <a:gd name="T73" fmla="*/ 37 h 31"/>
                  <a:gd name="T74" fmla="*/ 49 w 27"/>
                  <a:gd name="T75" fmla="*/ 38 h 31"/>
                  <a:gd name="T76" fmla="*/ 54 w 27"/>
                  <a:gd name="T77" fmla="*/ 45 h 31"/>
                  <a:gd name="T78" fmla="*/ 54 w 27"/>
                  <a:gd name="T79" fmla="*/ 50 h 31"/>
                  <a:gd name="T80" fmla="*/ 54 w 27"/>
                  <a:gd name="T81" fmla="*/ 53 h 31"/>
                  <a:gd name="T82" fmla="*/ 54 w 27"/>
                  <a:gd name="T83" fmla="*/ 56 h 31"/>
                  <a:gd name="T84" fmla="*/ 49 w 27"/>
                  <a:gd name="T85" fmla="*/ 60 h 31"/>
                  <a:gd name="T86" fmla="*/ 49 w 27"/>
                  <a:gd name="T87" fmla="*/ 63 h 3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7"/>
                  <a:gd name="T133" fmla="*/ 0 h 31"/>
                  <a:gd name="T134" fmla="*/ 27 w 27"/>
                  <a:gd name="T135" fmla="*/ 31 h 3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7" h="31">
                    <a:moveTo>
                      <a:pt x="25" y="27"/>
                    </a:moveTo>
                    <a:lnTo>
                      <a:pt x="25" y="29"/>
                    </a:lnTo>
                    <a:lnTo>
                      <a:pt x="24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30"/>
                    </a:lnTo>
                    <a:lnTo>
                      <a:pt x="11" y="30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3" y="19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5" y="3"/>
                    </a:lnTo>
                    <a:lnTo>
                      <a:pt x="17" y="5"/>
                    </a:lnTo>
                    <a:lnTo>
                      <a:pt x="18" y="6"/>
                    </a:lnTo>
                    <a:lnTo>
                      <a:pt x="19" y="7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6"/>
                    </a:lnTo>
                    <a:lnTo>
                      <a:pt x="25" y="17"/>
                    </a:lnTo>
                    <a:lnTo>
                      <a:pt x="25" y="19"/>
                    </a:lnTo>
                    <a:lnTo>
                      <a:pt x="27" y="20"/>
                    </a:lnTo>
                    <a:lnTo>
                      <a:pt x="27" y="22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6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0" name="Freeform 342"/>
              <p:cNvSpPr>
                <a:spLocks/>
              </p:cNvSpPr>
              <p:nvPr/>
            </p:nvSpPr>
            <p:spPr bwMode="auto">
              <a:xfrm>
                <a:off x="3271" y="1145"/>
                <a:ext cx="34" cy="42"/>
              </a:xfrm>
              <a:custGeom>
                <a:avLst/>
                <a:gdLst>
                  <a:gd name="T0" fmla="*/ 49 w 27"/>
                  <a:gd name="T1" fmla="*/ 60 h 33"/>
                  <a:gd name="T2" fmla="*/ 48 w 27"/>
                  <a:gd name="T3" fmla="*/ 61 h 33"/>
                  <a:gd name="T4" fmla="*/ 44 w 27"/>
                  <a:gd name="T5" fmla="*/ 64 h 33"/>
                  <a:gd name="T6" fmla="*/ 42 w 27"/>
                  <a:gd name="T7" fmla="*/ 67 h 33"/>
                  <a:gd name="T8" fmla="*/ 38 w 27"/>
                  <a:gd name="T9" fmla="*/ 67 h 33"/>
                  <a:gd name="T10" fmla="*/ 37 w 27"/>
                  <a:gd name="T11" fmla="*/ 67 h 33"/>
                  <a:gd name="T12" fmla="*/ 33 w 27"/>
                  <a:gd name="T13" fmla="*/ 67 h 33"/>
                  <a:gd name="T14" fmla="*/ 30 w 27"/>
                  <a:gd name="T15" fmla="*/ 67 h 33"/>
                  <a:gd name="T16" fmla="*/ 24 w 27"/>
                  <a:gd name="T17" fmla="*/ 64 h 33"/>
                  <a:gd name="T18" fmla="*/ 23 w 27"/>
                  <a:gd name="T19" fmla="*/ 61 h 33"/>
                  <a:gd name="T20" fmla="*/ 20 w 27"/>
                  <a:gd name="T21" fmla="*/ 60 h 33"/>
                  <a:gd name="T22" fmla="*/ 16 w 27"/>
                  <a:gd name="T23" fmla="*/ 60 h 33"/>
                  <a:gd name="T24" fmla="*/ 16 w 27"/>
                  <a:gd name="T25" fmla="*/ 55 h 33"/>
                  <a:gd name="T26" fmla="*/ 14 w 27"/>
                  <a:gd name="T27" fmla="*/ 53 h 33"/>
                  <a:gd name="T28" fmla="*/ 10 w 27"/>
                  <a:gd name="T29" fmla="*/ 47 h 33"/>
                  <a:gd name="T30" fmla="*/ 8 w 27"/>
                  <a:gd name="T31" fmla="*/ 46 h 33"/>
                  <a:gd name="T32" fmla="*/ 6 w 27"/>
                  <a:gd name="T33" fmla="*/ 39 h 33"/>
                  <a:gd name="T34" fmla="*/ 1 w 27"/>
                  <a:gd name="T35" fmla="*/ 29 h 33"/>
                  <a:gd name="T36" fmla="*/ 1 w 27"/>
                  <a:gd name="T37" fmla="*/ 24 h 33"/>
                  <a:gd name="T38" fmla="*/ 1 w 27"/>
                  <a:gd name="T39" fmla="*/ 18 h 33"/>
                  <a:gd name="T40" fmla="*/ 1 w 27"/>
                  <a:gd name="T41" fmla="*/ 13 h 33"/>
                  <a:gd name="T42" fmla="*/ 6 w 27"/>
                  <a:gd name="T43" fmla="*/ 6 h 33"/>
                  <a:gd name="T44" fmla="*/ 8 w 27"/>
                  <a:gd name="T45" fmla="*/ 5 h 33"/>
                  <a:gd name="T46" fmla="*/ 10 w 27"/>
                  <a:gd name="T47" fmla="*/ 5 h 33"/>
                  <a:gd name="T48" fmla="*/ 14 w 27"/>
                  <a:gd name="T49" fmla="*/ 0 h 33"/>
                  <a:gd name="T50" fmla="*/ 20 w 27"/>
                  <a:gd name="T51" fmla="*/ 5 h 33"/>
                  <a:gd name="T52" fmla="*/ 24 w 27"/>
                  <a:gd name="T53" fmla="*/ 5 h 33"/>
                  <a:gd name="T54" fmla="*/ 29 w 27"/>
                  <a:gd name="T55" fmla="*/ 6 h 33"/>
                  <a:gd name="T56" fmla="*/ 30 w 27"/>
                  <a:gd name="T57" fmla="*/ 10 h 33"/>
                  <a:gd name="T58" fmla="*/ 33 w 27"/>
                  <a:gd name="T59" fmla="*/ 13 h 33"/>
                  <a:gd name="T60" fmla="*/ 37 w 27"/>
                  <a:gd name="T61" fmla="*/ 14 h 33"/>
                  <a:gd name="T62" fmla="*/ 38 w 27"/>
                  <a:gd name="T63" fmla="*/ 18 h 33"/>
                  <a:gd name="T64" fmla="*/ 42 w 27"/>
                  <a:gd name="T65" fmla="*/ 22 h 33"/>
                  <a:gd name="T66" fmla="*/ 48 w 27"/>
                  <a:gd name="T67" fmla="*/ 29 h 33"/>
                  <a:gd name="T68" fmla="*/ 49 w 27"/>
                  <a:gd name="T69" fmla="*/ 36 h 33"/>
                  <a:gd name="T70" fmla="*/ 54 w 27"/>
                  <a:gd name="T71" fmla="*/ 46 h 33"/>
                  <a:gd name="T72" fmla="*/ 54 w 27"/>
                  <a:gd name="T73" fmla="*/ 50 h 33"/>
                  <a:gd name="T74" fmla="*/ 54 w 27"/>
                  <a:gd name="T75" fmla="*/ 53 h 33"/>
                  <a:gd name="T76" fmla="*/ 49 w 27"/>
                  <a:gd name="T77" fmla="*/ 53 h 33"/>
                  <a:gd name="T78" fmla="*/ 49 w 27"/>
                  <a:gd name="T79" fmla="*/ 55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3"/>
                  <a:gd name="T122" fmla="*/ 27 w 27"/>
                  <a:gd name="T123" fmla="*/ 33 h 3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3">
                    <a:moveTo>
                      <a:pt x="25" y="29"/>
                    </a:moveTo>
                    <a:lnTo>
                      <a:pt x="25" y="29"/>
                    </a:lnTo>
                    <a:lnTo>
                      <a:pt x="25" y="30"/>
                    </a:lnTo>
                    <a:lnTo>
                      <a:pt x="24" y="30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8" y="33"/>
                    </a:lnTo>
                    <a:lnTo>
                      <a:pt x="17" y="33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1" y="30"/>
                    </a:lnTo>
                    <a:lnTo>
                      <a:pt x="10" y="29"/>
                    </a:lnTo>
                    <a:lnTo>
                      <a:pt x="8" y="29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5" y="24"/>
                    </a:lnTo>
                    <a:lnTo>
                      <a:pt x="5" y="23"/>
                    </a:lnTo>
                    <a:lnTo>
                      <a:pt x="4" y="22"/>
                    </a:lnTo>
                    <a:lnTo>
                      <a:pt x="3" y="20"/>
                    </a:lnTo>
                    <a:lnTo>
                      <a:pt x="3" y="19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2" y="12"/>
                    </a:lnTo>
                    <a:lnTo>
                      <a:pt x="24" y="14"/>
                    </a:lnTo>
                    <a:lnTo>
                      <a:pt x="24" y="16"/>
                    </a:lnTo>
                    <a:lnTo>
                      <a:pt x="25" y="17"/>
                    </a:lnTo>
                    <a:lnTo>
                      <a:pt x="25" y="20"/>
                    </a:lnTo>
                    <a:lnTo>
                      <a:pt x="27" y="22"/>
                    </a:lnTo>
                    <a:lnTo>
                      <a:pt x="27" y="24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5" y="27"/>
                    </a:lnTo>
                    <a:lnTo>
                      <a:pt x="25" y="29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1" name="Freeform 343"/>
              <p:cNvSpPr>
                <a:spLocks/>
              </p:cNvSpPr>
              <p:nvPr/>
            </p:nvSpPr>
            <p:spPr bwMode="auto">
              <a:xfrm>
                <a:off x="3271" y="1187"/>
                <a:ext cx="34" cy="40"/>
              </a:xfrm>
              <a:custGeom>
                <a:avLst/>
                <a:gdLst>
                  <a:gd name="T0" fmla="*/ 49 w 27"/>
                  <a:gd name="T1" fmla="*/ 55 h 32"/>
                  <a:gd name="T2" fmla="*/ 48 w 27"/>
                  <a:gd name="T3" fmla="*/ 56 h 32"/>
                  <a:gd name="T4" fmla="*/ 44 w 27"/>
                  <a:gd name="T5" fmla="*/ 61 h 32"/>
                  <a:gd name="T6" fmla="*/ 42 w 27"/>
                  <a:gd name="T7" fmla="*/ 61 h 32"/>
                  <a:gd name="T8" fmla="*/ 38 w 27"/>
                  <a:gd name="T9" fmla="*/ 63 h 32"/>
                  <a:gd name="T10" fmla="*/ 37 w 27"/>
                  <a:gd name="T11" fmla="*/ 63 h 32"/>
                  <a:gd name="T12" fmla="*/ 33 w 27"/>
                  <a:gd name="T13" fmla="*/ 63 h 32"/>
                  <a:gd name="T14" fmla="*/ 30 w 27"/>
                  <a:gd name="T15" fmla="*/ 61 h 32"/>
                  <a:gd name="T16" fmla="*/ 24 w 27"/>
                  <a:gd name="T17" fmla="*/ 61 h 32"/>
                  <a:gd name="T18" fmla="*/ 23 w 27"/>
                  <a:gd name="T19" fmla="*/ 56 h 32"/>
                  <a:gd name="T20" fmla="*/ 20 w 27"/>
                  <a:gd name="T21" fmla="*/ 55 h 32"/>
                  <a:gd name="T22" fmla="*/ 16 w 27"/>
                  <a:gd name="T23" fmla="*/ 54 h 32"/>
                  <a:gd name="T24" fmla="*/ 16 w 27"/>
                  <a:gd name="T25" fmla="*/ 49 h 32"/>
                  <a:gd name="T26" fmla="*/ 14 w 27"/>
                  <a:gd name="T27" fmla="*/ 48 h 32"/>
                  <a:gd name="T28" fmla="*/ 10 w 27"/>
                  <a:gd name="T29" fmla="*/ 44 h 32"/>
                  <a:gd name="T30" fmla="*/ 8 w 27"/>
                  <a:gd name="T31" fmla="*/ 38 h 32"/>
                  <a:gd name="T32" fmla="*/ 6 w 27"/>
                  <a:gd name="T33" fmla="*/ 33 h 32"/>
                  <a:gd name="T34" fmla="*/ 1 w 27"/>
                  <a:gd name="T35" fmla="*/ 29 h 32"/>
                  <a:gd name="T36" fmla="*/ 1 w 27"/>
                  <a:gd name="T37" fmla="*/ 23 h 32"/>
                  <a:gd name="T38" fmla="*/ 1 w 27"/>
                  <a:gd name="T39" fmla="*/ 16 h 32"/>
                  <a:gd name="T40" fmla="*/ 1 w 27"/>
                  <a:gd name="T41" fmla="*/ 10 h 32"/>
                  <a:gd name="T42" fmla="*/ 6 w 27"/>
                  <a:gd name="T43" fmla="*/ 6 h 32"/>
                  <a:gd name="T44" fmla="*/ 8 w 27"/>
                  <a:gd name="T45" fmla="*/ 1 h 32"/>
                  <a:gd name="T46" fmla="*/ 10 w 27"/>
                  <a:gd name="T47" fmla="*/ 0 h 32"/>
                  <a:gd name="T48" fmla="*/ 14 w 27"/>
                  <a:gd name="T49" fmla="*/ 0 h 32"/>
                  <a:gd name="T50" fmla="*/ 20 w 27"/>
                  <a:gd name="T51" fmla="*/ 0 h 32"/>
                  <a:gd name="T52" fmla="*/ 24 w 27"/>
                  <a:gd name="T53" fmla="*/ 1 h 32"/>
                  <a:gd name="T54" fmla="*/ 29 w 27"/>
                  <a:gd name="T55" fmla="*/ 1 h 32"/>
                  <a:gd name="T56" fmla="*/ 30 w 27"/>
                  <a:gd name="T57" fmla="*/ 6 h 32"/>
                  <a:gd name="T58" fmla="*/ 33 w 27"/>
                  <a:gd name="T59" fmla="*/ 8 h 32"/>
                  <a:gd name="T60" fmla="*/ 37 w 27"/>
                  <a:gd name="T61" fmla="*/ 10 h 32"/>
                  <a:gd name="T62" fmla="*/ 38 w 27"/>
                  <a:gd name="T63" fmla="*/ 14 h 32"/>
                  <a:gd name="T64" fmla="*/ 42 w 27"/>
                  <a:gd name="T65" fmla="*/ 20 h 32"/>
                  <a:gd name="T66" fmla="*/ 48 w 27"/>
                  <a:gd name="T67" fmla="*/ 24 h 32"/>
                  <a:gd name="T68" fmla="*/ 49 w 27"/>
                  <a:gd name="T69" fmla="*/ 33 h 32"/>
                  <a:gd name="T70" fmla="*/ 54 w 27"/>
                  <a:gd name="T71" fmla="*/ 41 h 32"/>
                  <a:gd name="T72" fmla="*/ 54 w 27"/>
                  <a:gd name="T73" fmla="*/ 48 h 32"/>
                  <a:gd name="T74" fmla="*/ 54 w 27"/>
                  <a:gd name="T75" fmla="*/ 48 h 32"/>
                  <a:gd name="T76" fmla="*/ 49 w 27"/>
                  <a:gd name="T77" fmla="*/ 49 h 32"/>
                  <a:gd name="T78" fmla="*/ 49 w 27"/>
                  <a:gd name="T79" fmla="*/ 54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2"/>
                  <a:gd name="T122" fmla="*/ 27 w 27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2">
                    <a:moveTo>
                      <a:pt x="25" y="27"/>
                    </a:moveTo>
                    <a:lnTo>
                      <a:pt x="25" y="28"/>
                    </a:lnTo>
                    <a:lnTo>
                      <a:pt x="25" y="29"/>
                    </a:lnTo>
                    <a:lnTo>
                      <a:pt x="24" y="29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21" y="32"/>
                    </a:lnTo>
                    <a:lnTo>
                      <a:pt x="19" y="32"/>
                    </a:lnTo>
                    <a:lnTo>
                      <a:pt x="18" y="32"/>
                    </a:lnTo>
                    <a:lnTo>
                      <a:pt x="17" y="32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5" y="22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5" y="3"/>
                    </a:lnTo>
                    <a:lnTo>
                      <a:pt x="17" y="4"/>
                    </a:lnTo>
                    <a:lnTo>
                      <a:pt x="18" y="5"/>
                    </a:lnTo>
                    <a:lnTo>
                      <a:pt x="19" y="7"/>
                    </a:lnTo>
                    <a:lnTo>
                      <a:pt x="21" y="8"/>
                    </a:lnTo>
                    <a:lnTo>
                      <a:pt x="21" y="10"/>
                    </a:lnTo>
                    <a:lnTo>
                      <a:pt x="22" y="11"/>
                    </a:lnTo>
                    <a:lnTo>
                      <a:pt x="24" y="12"/>
                    </a:lnTo>
                    <a:lnTo>
                      <a:pt x="24" y="14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7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2" name="Freeform 344"/>
              <p:cNvSpPr>
                <a:spLocks/>
              </p:cNvSpPr>
              <p:nvPr/>
            </p:nvSpPr>
            <p:spPr bwMode="auto">
              <a:xfrm>
                <a:off x="3271" y="1227"/>
                <a:ext cx="34" cy="41"/>
              </a:xfrm>
              <a:custGeom>
                <a:avLst/>
                <a:gdLst>
                  <a:gd name="T0" fmla="*/ 49 w 27"/>
                  <a:gd name="T1" fmla="*/ 65 h 31"/>
                  <a:gd name="T2" fmla="*/ 48 w 27"/>
                  <a:gd name="T3" fmla="*/ 70 h 31"/>
                  <a:gd name="T4" fmla="*/ 44 w 27"/>
                  <a:gd name="T5" fmla="*/ 70 h 31"/>
                  <a:gd name="T6" fmla="*/ 42 w 27"/>
                  <a:gd name="T7" fmla="*/ 71 h 31"/>
                  <a:gd name="T8" fmla="*/ 38 w 27"/>
                  <a:gd name="T9" fmla="*/ 71 h 31"/>
                  <a:gd name="T10" fmla="*/ 37 w 27"/>
                  <a:gd name="T11" fmla="*/ 71 h 31"/>
                  <a:gd name="T12" fmla="*/ 33 w 27"/>
                  <a:gd name="T13" fmla="*/ 71 h 31"/>
                  <a:gd name="T14" fmla="*/ 30 w 27"/>
                  <a:gd name="T15" fmla="*/ 71 h 31"/>
                  <a:gd name="T16" fmla="*/ 24 w 27"/>
                  <a:gd name="T17" fmla="*/ 70 h 31"/>
                  <a:gd name="T18" fmla="*/ 23 w 27"/>
                  <a:gd name="T19" fmla="*/ 65 h 31"/>
                  <a:gd name="T20" fmla="*/ 20 w 27"/>
                  <a:gd name="T21" fmla="*/ 65 h 31"/>
                  <a:gd name="T22" fmla="*/ 16 w 27"/>
                  <a:gd name="T23" fmla="*/ 63 h 31"/>
                  <a:gd name="T24" fmla="*/ 16 w 27"/>
                  <a:gd name="T25" fmla="*/ 60 h 31"/>
                  <a:gd name="T26" fmla="*/ 14 w 27"/>
                  <a:gd name="T27" fmla="*/ 56 h 31"/>
                  <a:gd name="T28" fmla="*/ 10 w 27"/>
                  <a:gd name="T29" fmla="*/ 53 h 31"/>
                  <a:gd name="T30" fmla="*/ 8 w 27"/>
                  <a:gd name="T31" fmla="*/ 45 h 31"/>
                  <a:gd name="T32" fmla="*/ 6 w 27"/>
                  <a:gd name="T33" fmla="*/ 38 h 31"/>
                  <a:gd name="T34" fmla="*/ 1 w 27"/>
                  <a:gd name="T35" fmla="*/ 33 h 31"/>
                  <a:gd name="T36" fmla="*/ 1 w 27"/>
                  <a:gd name="T37" fmla="*/ 22 h 31"/>
                  <a:gd name="T38" fmla="*/ 1 w 27"/>
                  <a:gd name="T39" fmla="*/ 16 h 31"/>
                  <a:gd name="T40" fmla="*/ 1 w 27"/>
                  <a:gd name="T41" fmla="*/ 9 h 31"/>
                  <a:gd name="T42" fmla="*/ 6 w 27"/>
                  <a:gd name="T43" fmla="*/ 7 h 31"/>
                  <a:gd name="T44" fmla="*/ 8 w 27"/>
                  <a:gd name="T45" fmla="*/ 5 h 31"/>
                  <a:gd name="T46" fmla="*/ 10 w 27"/>
                  <a:gd name="T47" fmla="*/ 0 h 31"/>
                  <a:gd name="T48" fmla="*/ 14 w 27"/>
                  <a:gd name="T49" fmla="*/ 0 h 31"/>
                  <a:gd name="T50" fmla="*/ 20 w 27"/>
                  <a:gd name="T51" fmla="*/ 0 h 31"/>
                  <a:gd name="T52" fmla="*/ 24 w 27"/>
                  <a:gd name="T53" fmla="*/ 0 h 31"/>
                  <a:gd name="T54" fmla="*/ 29 w 27"/>
                  <a:gd name="T55" fmla="*/ 5 h 31"/>
                  <a:gd name="T56" fmla="*/ 30 w 27"/>
                  <a:gd name="T57" fmla="*/ 7 h 31"/>
                  <a:gd name="T58" fmla="*/ 33 w 27"/>
                  <a:gd name="T59" fmla="*/ 9 h 31"/>
                  <a:gd name="T60" fmla="*/ 37 w 27"/>
                  <a:gd name="T61" fmla="*/ 15 h 31"/>
                  <a:gd name="T62" fmla="*/ 38 w 27"/>
                  <a:gd name="T63" fmla="*/ 16 h 31"/>
                  <a:gd name="T64" fmla="*/ 42 w 27"/>
                  <a:gd name="T65" fmla="*/ 21 h 31"/>
                  <a:gd name="T66" fmla="*/ 48 w 27"/>
                  <a:gd name="T67" fmla="*/ 29 h 31"/>
                  <a:gd name="T68" fmla="*/ 49 w 27"/>
                  <a:gd name="T69" fmla="*/ 38 h 31"/>
                  <a:gd name="T70" fmla="*/ 54 w 27"/>
                  <a:gd name="T71" fmla="*/ 49 h 31"/>
                  <a:gd name="T72" fmla="*/ 54 w 27"/>
                  <a:gd name="T73" fmla="*/ 53 h 31"/>
                  <a:gd name="T74" fmla="*/ 54 w 27"/>
                  <a:gd name="T75" fmla="*/ 56 h 31"/>
                  <a:gd name="T76" fmla="*/ 49 w 27"/>
                  <a:gd name="T77" fmla="*/ 60 h 31"/>
                  <a:gd name="T78" fmla="*/ 49 w 27"/>
                  <a:gd name="T79" fmla="*/ 63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1"/>
                  <a:gd name="T122" fmla="*/ 27 w 2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1">
                    <a:moveTo>
                      <a:pt x="25" y="27"/>
                    </a:moveTo>
                    <a:lnTo>
                      <a:pt x="25" y="28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6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9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6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3" name="Freeform 345"/>
              <p:cNvSpPr>
                <a:spLocks/>
              </p:cNvSpPr>
              <p:nvPr/>
            </p:nvSpPr>
            <p:spPr bwMode="auto">
              <a:xfrm>
                <a:off x="3271" y="1268"/>
                <a:ext cx="34" cy="43"/>
              </a:xfrm>
              <a:custGeom>
                <a:avLst/>
                <a:gdLst>
                  <a:gd name="T0" fmla="*/ 49 w 27"/>
                  <a:gd name="T1" fmla="*/ 61 h 33"/>
                  <a:gd name="T2" fmla="*/ 48 w 27"/>
                  <a:gd name="T3" fmla="*/ 66 h 33"/>
                  <a:gd name="T4" fmla="*/ 44 w 27"/>
                  <a:gd name="T5" fmla="*/ 68 h 33"/>
                  <a:gd name="T6" fmla="*/ 42 w 27"/>
                  <a:gd name="T7" fmla="*/ 73 h 33"/>
                  <a:gd name="T8" fmla="*/ 38 w 27"/>
                  <a:gd name="T9" fmla="*/ 73 h 33"/>
                  <a:gd name="T10" fmla="*/ 37 w 27"/>
                  <a:gd name="T11" fmla="*/ 73 h 33"/>
                  <a:gd name="T12" fmla="*/ 33 w 27"/>
                  <a:gd name="T13" fmla="*/ 73 h 33"/>
                  <a:gd name="T14" fmla="*/ 30 w 27"/>
                  <a:gd name="T15" fmla="*/ 73 h 33"/>
                  <a:gd name="T16" fmla="*/ 24 w 27"/>
                  <a:gd name="T17" fmla="*/ 68 h 33"/>
                  <a:gd name="T18" fmla="*/ 23 w 27"/>
                  <a:gd name="T19" fmla="*/ 66 h 33"/>
                  <a:gd name="T20" fmla="*/ 20 w 27"/>
                  <a:gd name="T21" fmla="*/ 61 h 33"/>
                  <a:gd name="T22" fmla="*/ 16 w 27"/>
                  <a:gd name="T23" fmla="*/ 61 h 33"/>
                  <a:gd name="T24" fmla="*/ 16 w 27"/>
                  <a:gd name="T25" fmla="*/ 60 h 33"/>
                  <a:gd name="T26" fmla="*/ 14 w 27"/>
                  <a:gd name="T27" fmla="*/ 52 h 33"/>
                  <a:gd name="T28" fmla="*/ 10 w 27"/>
                  <a:gd name="T29" fmla="*/ 51 h 33"/>
                  <a:gd name="T30" fmla="*/ 8 w 27"/>
                  <a:gd name="T31" fmla="*/ 44 h 33"/>
                  <a:gd name="T32" fmla="*/ 6 w 27"/>
                  <a:gd name="T33" fmla="*/ 38 h 33"/>
                  <a:gd name="T34" fmla="*/ 1 w 27"/>
                  <a:gd name="T35" fmla="*/ 30 h 33"/>
                  <a:gd name="T36" fmla="*/ 1 w 27"/>
                  <a:gd name="T37" fmla="*/ 23 h 33"/>
                  <a:gd name="T38" fmla="*/ 1 w 27"/>
                  <a:gd name="T39" fmla="*/ 21 h 33"/>
                  <a:gd name="T40" fmla="*/ 1 w 27"/>
                  <a:gd name="T41" fmla="*/ 13 h 33"/>
                  <a:gd name="T42" fmla="*/ 6 w 27"/>
                  <a:gd name="T43" fmla="*/ 7 h 33"/>
                  <a:gd name="T44" fmla="*/ 8 w 27"/>
                  <a:gd name="T45" fmla="*/ 5 h 33"/>
                  <a:gd name="T46" fmla="*/ 10 w 27"/>
                  <a:gd name="T47" fmla="*/ 5 h 33"/>
                  <a:gd name="T48" fmla="*/ 14 w 27"/>
                  <a:gd name="T49" fmla="*/ 0 h 33"/>
                  <a:gd name="T50" fmla="*/ 20 w 27"/>
                  <a:gd name="T51" fmla="*/ 0 h 33"/>
                  <a:gd name="T52" fmla="*/ 24 w 27"/>
                  <a:gd name="T53" fmla="*/ 5 h 33"/>
                  <a:gd name="T54" fmla="*/ 29 w 27"/>
                  <a:gd name="T55" fmla="*/ 7 h 33"/>
                  <a:gd name="T56" fmla="*/ 30 w 27"/>
                  <a:gd name="T57" fmla="*/ 9 h 33"/>
                  <a:gd name="T58" fmla="*/ 33 w 27"/>
                  <a:gd name="T59" fmla="*/ 13 h 33"/>
                  <a:gd name="T60" fmla="*/ 37 w 27"/>
                  <a:gd name="T61" fmla="*/ 16 h 33"/>
                  <a:gd name="T62" fmla="*/ 38 w 27"/>
                  <a:gd name="T63" fmla="*/ 21 h 33"/>
                  <a:gd name="T64" fmla="*/ 42 w 27"/>
                  <a:gd name="T65" fmla="*/ 22 h 33"/>
                  <a:gd name="T66" fmla="*/ 48 w 27"/>
                  <a:gd name="T67" fmla="*/ 29 h 33"/>
                  <a:gd name="T68" fmla="*/ 49 w 27"/>
                  <a:gd name="T69" fmla="*/ 38 h 33"/>
                  <a:gd name="T70" fmla="*/ 54 w 27"/>
                  <a:gd name="T71" fmla="*/ 46 h 33"/>
                  <a:gd name="T72" fmla="*/ 54 w 27"/>
                  <a:gd name="T73" fmla="*/ 52 h 33"/>
                  <a:gd name="T74" fmla="*/ 54 w 27"/>
                  <a:gd name="T75" fmla="*/ 57 h 33"/>
                  <a:gd name="T76" fmla="*/ 49 w 27"/>
                  <a:gd name="T77" fmla="*/ 57 h 33"/>
                  <a:gd name="T78" fmla="*/ 49 w 27"/>
                  <a:gd name="T79" fmla="*/ 60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3"/>
                  <a:gd name="T122" fmla="*/ 27 w 27"/>
                  <a:gd name="T123" fmla="*/ 33 h 3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3">
                    <a:moveTo>
                      <a:pt x="25" y="28"/>
                    </a:moveTo>
                    <a:lnTo>
                      <a:pt x="25" y="28"/>
                    </a:lnTo>
                    <a:lnTo>
                      <a:pt x="25" y="30"/>
                    </a:lnTo>
                    <a:lnTo>
                      <a:pt x="24" y="30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8" y="33"/>
                    </a:lnTo>
                    <a:lnTo>
                      <a:pt x="17" y="33"/>
                    </a:lnTo>
                    <a:lnTo>
                      <a:pt x="15" y="33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2" y="30"/>
                    </a:lnTo>
                    <a:lnTo>
                      <a:pt x="11" y="30"/>
                    </a:lnTo>
                    <a:lnTo>
                      <a:pt x="10" y="28"/>
                    </a:lnTo>
                    <a:lnTo>
                      <a:pt x="8" y="28"/>
                    </a:lnTo>
                    <a:lnTo>
                      <a:pt x="8" y="27"/>
                    </a:lnTo>
                    <a:lnTo>
                      <a:pt x="7" y="26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3" y="3"/>
                    </a:lnTo>
                    <a:lnTo>
                      <a:pt x="4" y="2"/>
                    </a:lnTo>
                    <a:lnTo>
                      <a:pt x="5" y="2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21" y="9"/>
                    </a:lnTo>
                    <a:lnTo>
                      <a:pt x="21" y="10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6"/>
                    </a:lnTo>
                    <a:lnTo>
                      <a:pt x="25" y="17"/>
                    </a:lnTo>
                    <a:lnTo>
                      <a:pt x="25" y="20"/>
                    </a:lnTo>
                    <a:lnTo>
                      <a:pt x="27" y="21"/>
                    </a:lnTo>
                    <a:lnTo>
                      <a:pt x="27" y="24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5" y="27"/>
                    </a:lnTo>
                    <a:lnTo>
                      <a:pt x="25" y="28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4" name="Freeform 346"/>
              <p:cNvSpPr>
                <a:spLocks/>
              </p:cNvSpPr>
              <p:nvPr/>
            </p:nvSpPr>
            <p:spPr bwMode="auto">
              <a:xfrm>
                <a:off x="3271" y="1311"/>
                <a:ext cx="34" cy="41"/>
              </a:xfrm>
              <a:custGeom>
                <a:avLst/>
                <a:gdLst>
                  <a:gd name="T0" fmla="*/ 49 w 27"/>
                  <a:gd name="T1" fmla="*/ 59 h 32"/>
                  <a:gd name="T2" fmla="*/ 48 w 27"/>
                  <a:gd name="T3" fmla="*/ 60 h 32"/>
                  <a:gd name="T4" fmla="*/ 44 w 27"/>
                  <a:gd name="T5" fmla="*/ 65 h 32"/>
                  <a:gd name="T6" fmla="*/ 42 w 27"/>
                  <a:gd name="T7" fmla="*/ 65 h 32"/>
                  <a:gd name="T8" fmla="*/ 38 w 27"/>
                  <a:gd name="T9" fmla="*/ 68 h 32"/>
                  <a:gd name="T10" fmla="*/ 37 w 27"/>
                  <a:gd name="T11" fmla="*/ 68 h 32"/>
                  <a:gd name="T12" fmla="*/ 33 w 27"/>
                  <a:gd name="T13" fmla="*/ 68 h 32"/>
                  <a:gd name="T14" fmla="*/ 30 w 27"/>
                  <a:gd name="T15" fmla="*/ 65 h 32"/>
                  <a:gd name="T16" fmla="*/ 24 w 27"/>
                  <a:gd name="T17" fmla="*/ 60 h 32"/>
                  <a:gd name="T18" fmla="*/ 23 w 27"/>
                  <a:gd name="T19" fmla="*/ 60 h 32"/>
                  <a:gd name="T20" fmla="*/ 20 w 27"/>
                  <a:gd name="T21" fmla="*/ 59 h 32"/>
                  <a:gd name="T22" fmla="*/ 16 w 27"/>
                  <a:gd name="T23" fmla="*/ 54 h 32"/>
                  <a:gd name="T24" fmla="*/ 16 w 27"/>
                  <a:gd name="T25" fmla="*/ 53 h 32"/>
                  <a:gd name="T26" fmla="*/ 14 w 27"/>
                  <a:gd name="T27" fmla="*/ 51 h 32"/>
                  <a:gd name="T28" fmla="*/ 10 w 27"/>
                  <a:gd name="T29" fmla="*/ 46 h 32"/>
                  <a:gd name="T30" fmla="*/ 8 w 27"/>
                  <a:gd name="T31" fmla="*/ 40 h 32"/>
                  <a:gd name="T32" fmla="*/ 6 w 27"/>
                  <a:gd name="T33" fmla="*/ 35 h 32"/>
                  <a:gd name="T34" fmla="*/ 1 w 27"/>
                  <a:gd name="T35" fmla="*/ 29 h 32"/>
                  <a:gd name="T36" fmla="*/ 1 w 27"/>
                  <a:gd name="T37" fmla="*/ 23 h 32"/>
                  <a:gd name="T38" fmla="*/ 1 w 27"/>
                  <a:gd name="T39" fmla="*/ 17 h 32"/>
                  <a:gd name="T40" fmla="*/ 1 w 27"/>
                  <a:gd name="T41" fmla="*/ 10 h 32"/>
                  <a:gd name="T42" fmla="*/ 6 w 27"/>
                  <a:gd name="T43" fmla="*/ 5 h 32"/>
                  <a:gd name="T44" fmla="*/ 8 w 27"/>
                  <a:gd name="T45" fmla="*/ 1 h 32"/>
                  <a:gd name="T46" fmla="*/ 10 w 27"/>
                  <a:gd name="T47" fmla="*/ 0 h 32"/>
                  <a:gd name="T48" fmla="*/ 14 w 27"/>
                  <a:gd name="T49" fmla="*/ 0 h 32"/>
                  <a:gd name="T50" fmla="*/ 20 w 27"/>
                  <a:gd name="T51" fmla="*/ 0 h 32"/>
                  <a:gd name="T52" fmla="*/ 24 w 27"/>
                  <a:gd name="T53" fmla="*/ 1 h 32"/>
                  <a:gd name="T54" fmla="*/ 29 w 27"/>
                  <a:gd name="T55" fmla="*/ 1 h 32"/>
                  <a:gd name="T56" fmla="*/ 30 w 27"/>
                  <a:gd name="T57" fmla="*/ 5 h 32"/>
                  <a:gd name="T58" fmla="*/ 33 w 27"/>
                  <a:gd name="T59" fmla="*/ 8 h 32"/>
                  <a:gd name="T60" fmla="*/ 37 w 27"/>
                  <a:gd name="T61" fmla="*/ 10 h 32"/>
                  <a:gd name="T62" fmla="*/ 38 w 27"/>
                  <a:gd name="T63" fmla="*/ 15 h 32"/>
                  <a:gd name="T64" fmla="*/ 42 w 27"/>
                  <a:gd name="T65" fmla="*/ 17 h 32"/>
                  <a:gd name="T66" fmla="*/ 44 w 27"/>
                  <a:gd name="T67" fmla="*/ 19 h 32"/>
                  <a:gd name="T68" fmla="*/ 44 w 27"/>
                  <a:gd name="T69" fmla="*/ 24 h 32"/>
                  <a:gd name="T70" fmla="*/ 48 w 27"/>
                  <a:gd name="T71" fmla="*/ 29 h 32"/>
                  <a:gd name="T72" fmla="*/ 49 w 27"/>
                  <a:gd name="T73" fmla="*/ 31 h 32"/>
                  <a:gd name="T74" fmla="*/ 49 w 27"/>
                  <a:gd name="T75" fmla="*/ 37 h 32"/>
                  <a:gd name="T76" fmla="*/ 54 w 27"/>
                  <a:gd name="T77" fmla="*/ 40 h 32"/>
                  <a:gd name="T78" fmla="*/ 54 w 27"/>
                  <a:gd name="T79" fmla="*/ 46 h 32"/>
                  <a:gd name="T80" fmla="*/ 54 w 27"/>
                  <a:gd name="T81" fmla="*/ 51 h 32"/>
                  <a:gd name="T82" fmla="*/ 54 w 27"/>
                  <a:gd name="T83" fmla="*/ 51 h 32"/>
                  <a:gd name="T84" fmla="*/ 49 w 27"/>
                  <a:gd name="T85" fmla="*/ 53 h 32"/>
                  <a:gd name="T86" fmla="*/ 49 w 27"/>
                  <a:gd name="T87" fmla="*/ 54 h 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7"/>
                  <a:gd name="T133" fmla="*/ 0 h 32"/>
                  <a:gd name="T134" fmla="*/ 27 w 27"/>
                  <a:gd name="T135" fmla="*/ 32 h 3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7" h="32">
                    <a:moveTo>
                      <a:pt x="25" y="26"/>
                    </a:moveTo>
                    <a:lnTo>
                      <a:pt x="25" y="28"/>
                    </a:lnTo>
                    <a:lnTo>
                      <a:pt x="24" y="29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2"/>
                    </a:lnTo>
                    <a:lnTo>
                      <a:pt x="18" y="32"/>
                    </a:lnTo>
                    <a:lnTo>
                      <a:pt x="17" y="32"/>
                    </a:lnTo>
                    <a:lnTo>
                      <a:pt x="15" y="31"/>
                    </a:lnTo>
                    <a:lnTo>
                      <a:pt x="14" y="31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8" y="26"/>
                    </a:lnTo>
                    <a:lnTo>
                      <a:pt x="8" y="25"/>
                    </a:lnTo>
                    <a:lnTo>
                      <a:pt x="7" y="25"/>
                    </a:lnTo>
                    <a:lnTo>
                      <a:pt x="7" y="24"/>
                    </a:lnTo>
                    <a:lnTo>
                      <a:pt x="5" y="22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3" y="18"/>
                    </a:lnTo>
                    <a:lnTo>
                      <a:pt x="3" y="16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5" y="2"/>
                    </a:lnTo>
                    <a:lnTo>
                      <a:pt x="17" y="4"/>
                    </a:lnTo>
                    <a:lnTo>
                      <a:pt x="18" y="5"/>
                    </a:lnTo>
                    <a:lnTo>
                      <a:pt x="19" y="7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2" y="12"/>
                    </a:lnTo>
                    <a:lnTo>
                      <a:pt x="24" y="12"/>
                    </a:lnTo>
                    <a:lnTo>
                      <a:pt x="24" y="14"/>
                    </a:lnTo>
                    <a:lnTo>
                      <a:pt x="24" y="15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5" y="18"/>
                    </a:lnTo>
                    <a:lnTo>
                      <a:pt x="27" y="19"/>
                    </a:lnTo>
                    <a:lnTo>
                      <a:pt x="27" y="21"/>
                    </a:lnTo>
                    <a:lnTo>
                      <a:pt x="27" y="22"/>
                    </a:lnTo>
                    <a:lnTo>
                      <a:pt x="27" y="24"/>
                    </a:lnTo>
                    <a:lnTo>
                      <a:pt x="25" y="25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5" name="Freeform 347"/>
              <p:cNvSpPr>
                <a:spLocks/>
              </p:cNvSpPr>
              <p:nvPr/>
            </p:nvSpPr>
            <p:spPr bwMode="auto">
              <a:xfrm>
                <a:off x="3271" y="1352"/>
                <a:ext cx="34" cy="40"/>
              </a:xfrm>
              <a:custGeom>
                <a:avLst/>
                <a:gdLst>
                  <a:gd name="T0" fmla="*/ 49 w 27"/>
                  <a:gd name="T1" fmla="*/ 59 h 31"/>
                  <a:gd name="T2" fmla="*/ 48 w 27"/>
                  <a:gd name="T3" fmla="*/ 65 h 31"/>
                  <a:gd name="T4" fmla="*/ 44 w 27"/>
                  <a:gd name="T5" fmla="*/ 65 h 31"/>
                  <a:gd name="T6" fmla="*/ 42 w 27"/>
                  <a:gd name="T7" fmla="*/ 67 h 31"/>
                  <a:gd name="T8" fmla="*/ 38 w 27"/>
                  <a:gd name="T9" fmla="*/ 67 h 31"/>
                  <a:gd name="T10" fmla="*/ 37 w 27"/>
                  <a:gd name="T11" fmla="*/ 67 h 31"/>
                  <a:gd name="T12" fmla="*/ 33 w 27"/>
                  <a:gd name="T13" fmla="*/ 67 h 31"/>
                  <a:gd name="T14" fmla="*/ 30 w 27"/>
                  <a:gd name="T15" fmla="*/ 67 h 31"/>
                  <a:gd name="T16" fmla="*/ 24 w 27"/>
                  <a:gd name="T17" fmla="*/ 65 h 31"/>
                  <a:gd name="T18" fmla="*/ 23 w 27"/>
                  <a:gd name="T19" fmla="*/ 59 h 31"/>
                  <a:gd name="T20" fmla="*/ 20 w 27"/>
                  <a:gd name="T21" fmla="*/ 59 h 31"/>
                  <a:gd name="T22" fmla="*/ 16 w 27"/>
                  <a:gd name="T23" fmla="*/ 58 h 31"/>
                  <a:gd name="T24" fmla="*/ 16 w 27"/>
                  <a:gd name="T25" fmla="*/ 53 h 31"/>
                  <a:gd name="T26" fmla="*/ 14 w 27"/>
                  <a:gd name="T27" fmla="*/ 52 h 31"/>
                  <a:gd name="T28" fmla="*/ 10 w 27"/>
                  <a:gd name="T29" fmla="*/ 45 h 31"/>
                  <a:gd name="T30" fmla="*/ 8 w 27"/>
                  <a:gd name="T31" fmla="*/ 44 h 31"/>
                  <a:gd name="T32" fmla="*/ 6 w 27"/>
                  <a:gd name="T33" fmla="*/ 36 h 31"/>
                  <a:gd name="T34" fmla="*/ 1 w 27"/>
                  <a:gd name="T35" fmla="*/ 30 h 31"/>
                  <a:gd name="T36" fmla="*/ 1 w 27"/>
                  <a:gd name="T37" fmla="*/ 22 h 31"/>
                  <a:gd name="T38" fmla="*/ 1 w 27"/>
                  <a:gd name="T39" fmla="*/ 15 h 31"/>
                  <a:gd name="T40" fmla="*/ 1 w 27"/>
                  <a:gd name="T41" fmla="*/ 8 h 31"/>
                  <a:gd name="T42" fmla="*/ 6 w 27"/>
                  <a:gd name="T43" fmla="*/ 6 h 31"/>
                  <a:gd name="T44" fmla="*/ 8 w 27"/>
                  <a:gd name="T45" fmla="*/ 1 h 31"/>
                  <a:gd name="T46" fmla="*/ 10 w 27"/>
                  <a:gd name="T47" fmla="*/ 0 h 31"/>
                  <a:gd name="T48" fmla="*/ 14 w 27"/>
                  <a:gd name="T49" fmla="*/ 0 h 31"/>
                  <a:gd name="T50" fmla="*/ 20 w 27"/>
                  <a:gd name="T51" fmla="*/ 0 h 31"/>
                  <a:gd name="T52" fmla="*/ 24 w 27"/>
                  <a:gd name="T53" fmla="*/ 0 h 31"/>
                  <a:gd name="T54" fmla="*/ 29 w 27"/>
                  <a:gd name="T55" fmla="*/ 1 h 31"/>
                  <a:gd name="T56" fmla="*/ 30 w 27"/>
                  <a:gd name="T57" fmla="*/ 6 h 31"/>
                  <a:gd name="T58" fmla="*/ 33 w 27"/>
                  <a:gd name="T59" fmla="*/ 8 h 31"/>
                  <a:gd name="T60" fmla="*/ 37 w 27"/>
                  <a:gd name="T61" fmla="*/ 13 h 31"/>
                  <a:gd name="T62" fmla="*/ 38 w 27"/>
                  <a:gd name="T63" fmla="*/ 15 h 31"/>
                  <a:gd name="T64" fmla="*/ 42 w 27"/>
                  <a:gd name="T65" fmla="*/ 17 h 31"/>
                  <a:gd name="T66" fmla="*/ 44 w 27"/>
                  <a:gd name="T67" fmla="*/ 22 h 31"/>
                  <a:gd name="T68" fmla="*/ 44 w 27"/>
                  <a:gd name="T69" fmla="*/ 23 h 31"/>
                  <a:gd name="T70" fmla="*/ 48 w 27"/>
                  <a:gd name="T71" fmla="*/ 30 h 31"/>
                  <a:gd name="T72" fmla="*/ 49 w 27"/>
                  <a:gd name="T73" fmla="*/ 32 h 31"/>
                  <a:gd name="T74" fmla="*/ 49 w 27"/>
                  <a:gd name="T75" fmla="*/ 36 h 31"/>
                  <a:gd name="T76" fmla="*/ 54 w 27"/>
                  <a:gd name="T77" fmla="*/ 44 h 31"/>
                  <a:gd name="T78" fmla="*/ 54 w 27"/>
                  <a:gd name="T79" fmla="*/ 45 h 31"/>
                  <a:gd name="T80" fmla="*/ 54 w 27"/>
                  <a:gd name="T81" fmla="*/ 50 h 31"/>
                  <a:gd name="T82" fmla="*/ 54 w 27"/>
                  <a:gd name="T83" fmla="*/ 52 h 31"/>
                  <a:gd name="T84" fmla="*/ 49 w 27"/>
                  <a:gd name="T85" fmla="*/ 53 h 31"/>
                  <a:gd name="T86" fmla="*/ 49 w 27"/>
                  <a:gd name="T87" fmla="*/ 53 h 3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7"/>
                  <a:gd name="T133" fmla="*/ 0 h 31"/>
                  <a:gd name="T134" fmla="*/ 27 w 27"/>
                  <a:gd name="T135" fmla="*/ 31 h 3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7" h="31">
                    <a:moveTo>
                      <a:pt x="25" y="27"/>
                    </a:moveTo>
                    <a:lnTo>
                      <a:pt x="25" y="28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2" y="10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5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6" name="Freeform 348"/>
              <p:cNvSpPr>
                <a:spLocks/>
              </p:cNvSpPr>
              <p:nvPr/>
            </p:nvSpPr>
            <p:spPr bwMode="auto">
              <a:xfrm>
                <a:off x="3271" y="1390"/>
                <a:ext cx="31" cy="43"/>
              </a:xfrm>
              <a:custGeom>
                <a:avLst/>
                <a:gdLst>
                  <a:gd name="T0" fmla="*/ 47 w 25"/>
                  <a:gd name="T1" fmla="*/ 69 h 32"/>
                  <a:gd name="T2" fmla="*/ 46 w 25"/>
                  <a:gd name="T3" fmla="*/ 70 h 32"/>
                  <a:gd name="T4" fmla="*/ 41 w 25"/>
                  <a:gd name="T5" fmla="*/ 75 h 32"/>
                  <a:gd name="T6" fmla="*/ 40 w 25"/>
                  <a:gd name="T7" fmla="*/ 75 h 32"/>
                  <a:gd name="T8" fmla="*/ 37 w 25"/>
                  <a:gd name="T9" fmla="*/ 78 h 32"/>
                  <a:gd name="T10" fmla="*/ 33 w 25"/>
                  <a:gd name="T11" fmla="*/ 78 h 32"/>
                  <a:gd name="T12" fmla="*/ 32 w 25"/>
                  <a:gd name="T13" fmla="*/ 78 h 32"/>
                  <a:gd name="T14" fmla="*/ 26 w 25"/>
                  <a:gd name="T15" fmla="*/ 75 h 32"/>
                  <a:gd name="T16" fmla="*/ 24 w 25"/>
                  <a:gd name="T17" fmla="*/ 75 h 32"/>
                  <a:gd name="T18" fmla="*/ 21 w 25"/>
                  <a:gd name="T19" fmla="*/ 70 h 32"/>
                  <a:gd name="T20" fmla="*/ 19 w 25"/>
                  <a:gd name="T21" fmla="*/ 69 h 32"/>
                  <a:gd name="T22" fmla="*/ 15 w 25"/>
                  <a:gd name="T23" fmla="*/ 63 h 32"/>
                  <a:gd name="T24" fmla="*/ 14 w 25"/>
                  <a:gd name="T25" fmla="*/ 62 h 32"/>
                  <a:gd name="T26" fmla="*/ 9 w 25"/>
                  <a:gd name="T27" fmla="*/ 58 h 32"/>
                  <a:gd name="T28" fmla="*/ 7 w 25"/>
                  <a:gd name="T29" fmla="*/ 54 h 32"/>
                  <a:gd name="T30" fmla="*/ 6 w 25"/>
                  <a:gd name="T31" fmla="*/ 47 h 32"/>
                  <a:gd name="T32" fmla="*/ 6 w 25"/>
                  <a:gd name="T33" fmla="*/ 40 h 32"/>
                  <a:gd name="T34" fmla="*/ 1 w 25"/>
                  <a:gd name="T35" fmla="*/ 35 h 32"/>
                  <a:gd name="T36" fmla="*/ 0 w 25"/>
                  <a:gd name="T37" fmla="*/ 27 h 32"/>
                  <a:gd name="T38" fmla="*/ 0 w 25"/>
                  <a:gd name="T39" fmla="*/ 20 h 32"/>
                  <a:gd name="T40" fmla="*/ 1 w 25"/>
                  <a:gd name="T41" fmla="*/ 12 h 32"/>
                  <a:gd name="T42" fmla="*/ 1 w 25"/>
                  <a:gd name="T43" fmla="*/ 5 h 32"/>
                  <a:gd name="T44" fmla="*/ 7 w 25"/>
                  <a:gd name="T45" fmla="*/ 1 h 32"/>
                  <a:gd name="T46" fmla="*/ 9 w 25"/>
                  <a:gd name="T47" fmla="*/ 0 h 32"/>
                  <a:gd name="T48" fmla="*/ 14 w 25"/>
                  <a:gd name="T49" fmla="*/ 0 h 32"/>
                  <a:gd name="T50" fmla="*/ 19 w 25"/>
                  <a:gd name="T51" fmla="*/ 0 h 32"/>
                  <a:gd name="T52" fmla="*/ 21 w 25"/>
                  <a:gd name="T53" fmla="*/ 1 h 32"/>
                  <a:gd name="T54" fmla="*/ 26 w 25"/>
                  <a:gd name="T55" fmla="*/ 1 h 32"/>
                  <a:gd name="T56" fmla="*/ 30 w 25"/>
                  <a:gd name="T57" fmla="*/ 5 h 32"/>
                  <a:gd name="T58" fmla="*/ 32 w 25"/>
                  <a:gd name="T59" fmla="*/ 9 h 32"/>
                  <a:gd name="T60" fmla="*/ 33 w 25"/>
                  <a:gd name="T61" fmla="*/ 12 h 32"/>
                  <a:gd name="T62" fmla="*/ 37 w 25"/>
                  <a:gd name="T63" fmla="*/ 16 h 32"/>
                  <a:gd name="T64" fmla="*/ 40 w 25"/>
                  <a:gd name="T65" fmla="*/ 20 h 32"/>
                  <a:gd name="T66" fmla="*/ 41 w 25"/>
                  <a:gd name="T67" fmla="*/ 22 h 32"/>
                  <a:gd name="T68" fmla="*/ 41 w 25"/>
                  <a:gd name="T69" fmla="*/ 30 h 32"/>
                  <a:gd name="T70" fmla="*/ 46 w 25"/>
                  <a:gd name="T71" fmla="*/ 35 h 32"/>
                  <a:gd name="T72" fmla="*/ 47 w 25"/>
                  <a:gd name="T73" fmla="*/ 36 h 32"/>
                  <a:gd name="T74" fmla="*/ 47 w 25"/>
                  <a:gd name="T75" fmla="*/ 43 h 32"/>
                  <a:gd name="T76" fmla="*/ 47 w 25"/>
                  <a:gd name="T77" fmla="*/ 47 h 32"/>
                  <a:gd name="T78" fmla="*/ 47 w 25"/>
                  <a:gd name="T79" fmla="*/ 54 h 32"/>
                  <a:gd name="T80" fmla="*/ 47 w 25"/>
                  <a:gd name="T81" fmla="*/ 58 h 32"/>
                  <a:gd name="T82" fmla="*/ 47 w 25"/>
                  <a:gd name="T83" fmla="*/ 58 h 32"/>
                  <a:gd name="T84" fmla="*/ 47 w 25"/>
                  <a:gd name="T85" fmla="*/ 62 h 32"/>
                  <a:gd name="T86" fmla="*/ 47 w 25"/>
                  <a:gd name="T87" fmla="*/ 63 h 3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5"/>
                  <a:gd name="T133" fmla="*/ 0 h 32"/>
                  <a:gd name="T134" fmla="*/ 25 w 25"/>
                  <a:gd name="T135" fmla="*/ 32 h 3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5" h="32">
                    <a:moveTo>
                      <a:pt x="25" y="26"/>
                    </a:moveTo>
                    <a:lnTo>
                      <a:pt x="25" y="28"/>
                    </a:lnTo>
                    <a:lnTo>
                      <a:pt x="24" y="29"/>
                    </a:lnTo>
                    <a:lnTo>
                      <a:pt x="24" y="31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2"/>
                    </a:lnTo>
                    <a:lnTo>
                      <a:pt x="18" y="32"/>
                    </a:lnTo>
                    <a:lnTo>
                      <a:pt x="17" y="32"/>
                    </a:lnTo>
                    <a:lnTo>
                      <a:pt x="15" y="32"/>
                    </a:lnTo>
                    <a:lnTo>
                      <a:pt x="14" y="31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10" y="28"/>
                    </a:lnTo>
                    <a:lnTo>
                      <a:pt x="8" y="26"/>
                    </a:lnTo>
                    <a:lnTo>
                      <a:pt x="7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4" y="21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16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1" y="5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12" y="1"/>
                    </a:lnTo>
                    <a:lnTo>
                      <a:pt x="14" y="1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5" y="4"/>
                    </a:lnTo>
                    <a:lnTo>
                      <a:pt x="17" y="4"/>
                    </a:lnTo>
                    <a:lnTo>
                      <a:pt x="17" y="5"/>
                    </a:lnTo>
                    <a:lnTo>
                      <a:pt x="18" y="5"/>
                    </a:lnTo>
                    <a:lnTo>
                      <a:pt x="18" y="7"/>
                    </a:lnTo>
                    <a:lnTo>
                      <a:pt x="19" y="7"/>
                    </a:lnTo>
                    <a:lnTo>
                      <a:pt x="19" y="8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22" y="11"/>
                    </a:lnTo>
                    <a:lnTo>
                      <a:pt x="22" y="12"/>
                    </a:lnTo>
                    <a:lnTo>
                      <a:pt x="24" y="12"/>
                    </a:lnTo>
                    <a:lnTo>
                      <a:pt x="24" y="14"/>
                    </a:lnTo>
                    <a:lnTo>
                      <a:pt x="24" y="15"/>
                    </a:lnTo>
                    <a:lnTo>
                      <a:pt x="25" y="15"/>
                    </a:lnTo>
                    <a:lnTo>
                      <a:pt x="25" y="16"/>
                    </a:lnTo>
                    <a:lnTo>
                      <a:pt x="25" y="18"/>
                    </a:lnTo>
                    <a:lnTo>
                      <a:pt x="25" y="19"/>
                    </a:lnTo>
                    <a:lnTo>
                      <a:pt x="25" y="21"/>
                    </a:lnTo>
                    <a:lnTo>
                      <a:pt x="25" y="22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7" name="Freeform 349"/>
              <p:cNvSpPr>
                <a:spLocks/>
              </p:cNvSpPr>
              <p:nvPr/>
            </p:nvSpPr>
            <p:spPr bwMode="auto">
              <a:xfrm>
                <a:off x="3259" y="1069"/>
                <a:ext cx="12" cy="40"/>
              </a:xfrm>
              <a:custGeom>
                <a:avLst/>
                <a:gdLst>
                  <a:gd name="T0" fmla="*/ 21 w 7"/>
                  <a:gd name="T1" fmla="*/ 8 h 31"/>
                  <a:gd name="T2" fmla="*/ 21 w 7"/>
                  <a:gd name="T3" fmla="*/ 15 h 31"/>
                  <a:gd name="T4" fmla="*/ 21 w 7"/>
                  <a:gd name="T5" fmla="*/ 17 h 31"/>
                  <a:gd name="T6" fmla="*/ 26 w 7"/>
                  <a:gd name="T7" fmla="*/ 25 h 31"/>
                  <a:gd name="T8" fmla="*/ 26 w 7"/>
                  <a:gd name="T9" fmla="*/ 32 h 31"/>
                  <a:gd name="T10" fmla="*/ 36 w 7"/>
                  <a:gd name="T11" fmla="*/ 41 h 31"/>
                  <a:gd name="T12" fmla="*/ 36 w 7"/>
                  <a:gd name="T13" fmla="*/ 46 h 31"/>
                  <a:gd name="T14" fmla="*/ 36 w 7"/>
                  <a:gd name="T15" fmla="*/ 53 h 31"/>
                  <a:gd name="T16" fmla="*/ 36 w 7"/>
                  <a:gd name="T17" fmla="*/ 57 h 31"/>
                  <a:gd name="T18" fmla="*/ 36 w 7"/>
                  <a:gd name="T19" fmla="*/ 59 h 31"/>
                  <a:gd name="T20" fmla="*/ 36 w 7"/>
                  <a:gd name="T21" fmla="*/ 62 h 31"/>
                  <a:gd name="T22" fmla="*/ 36 w 7"/>
                  <a:gd name="T23" fmla="*/ 67 h 31"/>
                  <a:gd name="T24" fmla="*/ 26 w 7"/>
                  <a:gd name="T25" fmla="*/ 67 h 31"/>
                  <a:gd name="T26" fmla="*/ 26 w 7"/>
                  <a:gd name="T27" fmla="*/ 67 h 31"/>
                  <a:gd name="T28" fmla="*/ 21 w 7"/>
                  <a:gd name="T29" fmla="*/ 67 h 31"/>
                  <a:gd name="T30" fmla="*/ 21 w 7"/>
                  <a:gd name="T31" fmla="*/ 67 h 31"/>
                  <a:gd name="T32" fmla="*/ 21 w 7"/>
                  <a:gd name="T33" fmla="*/ 67 h 31"/>
                  <a:gd name="T34" fmla="*/ 15 w 7"/>
                  <a:gd name="T35" fmla="*/ 67 h 31"/>
                  <a:gd name="T36" fmla="*/ 5 w 7"/>
                  <a:gd name="T37" fmla="*/ 62 h 31"/>
                  <a:gd name="T38" fmla="*/ 5 w 7"/>
                  <a:gd name="T39" fmla="*/ 59 h 31"/>
                  <a:gd name="T40" fmla="*/ 5 w 7"/>
                  <a:gd name="T41" fmla="*/ 53 h 31"/>
                  <a:gd name="T42" fmla="*/ 0 w 7"/>
                  <a:gd name="T43" fmla="*/ 46 h 31"/>
                  <a:gd name="T44" fmla="*/ 0 w 7"/>
                  <a:gd name="T45" fmla="*/ 41 h 31"/>
                  <a:gd name="T46" fmla="*/ 0 w 7"/>
                  <a:gd name="T47" fmla="*/ 36 h 31"/>
                  <a:gd name="T48" fmla="*/ 0 w 7"/>
                  <a:gd name="T49" fmla="*/ 30 h 31"/>
                  <a:gd name="T50" fmla="*/ 0 w 7"/>
                  <a:gd name="T51" fmla="*/ 23 h 31"/>
                  <a:gd name="T52" fmla="*/ 0 w 7"/>
                  <a:gd name="T53" fmla="*/ 19 h 31"/>
                  <a:gd name="T54" fmla="*/ 0 w 7"/>
                  <a:gd name="T55" fmla="*/ 15 h 31"/>
                  <a:gd name="T56" fmla="*/ 0 w 7"/>
                  <a:gd name="T57" fmla="*/ 8 h 31"/>
                  <a:gd name="T58" fmla="*/ 0 w 7"/>
                  <a:gd name="T59" fmla="*/ 5 h 31"/>
                  <a:gd name="T60" fmla="*/ 0 w 7"/>
                  <a:gd name="T61" fmla="*/ 1 h 31"/>
                  <a:gd name="T62" fmla="*/ 0 w 7"/>
                  <a:gd name="T63" fmla="*/ 1 h 31"/>
                  <a:gd name="T64" fmla="*/ 5 w 7"/>
                  <a:gd name="T65" fmla="*/ 0 h 31"/>
                  <a:gd name="T66" fmla="*/ 5 w 7"/>
                  <a:gd name="T67" fmla="*/ 0 h 31"/>
                  <a:gd name="T68" fmla="*/ 5 w 7"/>
                  <a:gd name="T69" fmla="*/ 0 h 31"/>
                  <a:gd name="T70" fmla="*/ 5 w 7"/>
                  <a:gd name="T71" fmla="*/ 0 h 31"/>
                  <a:gd name="T72" fmla="*/ 15 w 7"/>
                  <a:gd name="T73" fmla="*/ 0 h 31"/>
                  <a:gd name="T74" fmla="*/ 15 w 7"/>
                  <a:gd name="T75" fmla="*/ 1 h 31"/>
                  <a:gd name="T76" fmla="*/ 21 w 7"/>
                  <a:gd name="T77" fmla="*/ 1 h 31"/>
                  <a:gd name="T78" fmla="*/ 21 w 7"/>
                  <a:gd name="T79" fmla="*/ 1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4" y="2"/>
                    </a:moveTo>
                    <a:lnTo>
                      <a:pt x="4" y="4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6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8" name="Freeform 350"/>
              <p:cNvSpPr>
                <a:spLocks/>
              </p:cNvSpPr>
              <p:nvPr/>
            </p:nvSpPr>
            <p:spPr bwMode="auto">
              <a:xfrm>
                <a:off x="3259" y="1112"/>
                <a:ext cx="12" cy="38"/>
              </a:xfrm>
              <a:custGeom>
                <a:avLst/>
                <a:gdLst>
                  <a:gd name="T0" fmla="*/ 21 w 7"/>
                  <a:gd name="T1" fmla="*/ 6 h 31"/>
                  <a:gd name="T2" fmla="*/ 21 w 7"/>
                  <a:gd name="T3" fmla="*/ 11 h 31"/>
                  <a:gd name="T4" fmla="*/ 21 w 7"/>
                  <a:gd name="T5" fmla="*/ 15 h 31"/>
                  <a:gd name="T6" fmla="*/ 21 w 7"/>
                  <a:gd name="T7" fmla="*/ 20 h 31"/>
                  <a:gd name="T8" fmla="*/ 26 w 7"/>
                  <a:gd name="T9" fmla="*/ 31 h 31"/>
                  <a:gd name="T10" fmla="*/ 26 w 7"/>
                  <a:gd name="T11" fmla="*/ 33 h 31"/>
                  <a:gd name="T12" fmla="*/ 36 w 7"/>
                  <a:gd name="T13" fmla="*/ 39 h 31"/>
                  <a:gd name="T14" fmla="*/ 36 w 7"/>
                  <a:gd name="T15" fmla="*/ 44 h 31"/>
                  <a:gd name="T16" fmla="*/ 36 w 7"/>
                  <a:gd name="T17" fmla="*/ 47 h 31"/>
                  <a:gd name="T18" fmla="*/ 36 w 7"/>
                  <a:gd name="T19" fmla="*/ 49 h 31"/>
                  <a:gd name="T20" fmla="*/ 36 w 7"/>
                  <a:gd name="T21" fmla="*/ 51 h 31"/>
                  <a:gd name="T22" fmla="*/ 26 w 7"/>
                  <a:gd name="T23" fmla="*/ 55 h 31"/>
                  <a:gd name="T24" fmla="*/ 26 w 7"/>
                  <a:gd name="T25" fmla="*/ 55 h 31"/>
                  <a:gd name="T26" fmla="*/ 21 w 7"/>
                  <a:gd name="T27" fmla="*/ 58 h 31"/>
                  <a:gd name="T28" fmla="*/ 21 w 7"/>
                  <a:gd name="T29" fmla="*/ 58 h 31"/>
                  <a:gd name="T30" fmla="*/ 21 w 7"/>
                  <a:gd name="T31" fmla="*/ 58 h 31"/>
                  <a:gd name="T32" fmla="*/ 15 w 7"/>
                  <a:gd name="T33" fmla="*/ 58 h 31"/>
                  <a:gd name="T34" fmla="*/ 15 w 7"/>
                  <a:gd name="T35" fmla="*/ 55 h 31"/>
                  <a:gd name="T36" fmla="*/ 5 w 7"/>
                  <a:gd name="T37" fmla="*/ 51 h 31"/>
                  <a:gd name="T38" fmla="*/ 5 w 7"/>
                  <a:gd name="T39" fmla="*/ 49 h 31"/>
                  <a:gd name="T40" fmla="*/ 0 w 7"/>
                  <a:gd name="T41" fmla="*/ 44 h 31"/>
                  <a:gd name="T42" fmla="*/ 0 w 7"/>
                  <a:gd name="T43" fmla="*/ 39 h 31"/>
                  <a:gd name="T44" fmla="*/ 0 w 7"/>
                  <a:gd name="T45" fmla="*/ 33 h 31"/>
                  <a:gd name="T46" fmla="*/ 0 w 7"/>
                  <a:gd name="T47" fmla="*/ 31 h 31"/>
                  <a:gd name="T48" fmla="*/ 0 w 7"/>
                  <a:gd name="T49" fmla="*/ 11 h 31"/>
                  <a:gd name="T50" fmla="*/ 0 w 7"/>
                  <a:gd name="T51" fmla="*/ 6 h 31"/>
                  <a:gd name="T52" fmla="*/ 0 w 7"/>
                  <a:gd name="T53" fmla="*/ 1 h 31"/>
                  <a:gd name="T54" fmla="*/ 0 w 7"/>
                  <a:gd name="T55" fmla="*/ 1 h 31"/>
                  <a:gd name="T56" fmla="*/ 0 w 7"/>
                  <a:gd name="T57" fmla="*/ 0 h 31"/>
                  <a:gd name="T58" fmla="*/ 0 w 7"/>
                  <a:gd name="T59" fmla="*/ 0 h 31"/>
                  <a:gd name="T60" fmla="*/ 0 w 7"/>
                  <a:gd name="T61" fmla="*/ 0 h 31"/>
                  <a:gd name="T62" fmla="*/ 5 w 7"/>
                  <a:gd name="T63" fmla="*/ 0 h 31"/>
                  <a:gd name="T64" fmla="*/ 5 w 7"/>
                  <a:gd name="T65" fmla="*/ 0 h 31"/>
                  <a:gd name="T66" fmla="*/ 15 w 7"/>
                  <a:gd name="T67" fmla="*/ 0 h 31"/>
                  <a:gd name="T68" fmla="*/ 15 w 7"/>
                  <a:gd name="T69" fmla="*/ 0 h 31"/>
                  <a:gd name="T70" fmla="*/ 15 w 7"/>
                  <a:gd name="T71" fmla="*/ 0 h 31"/>
                  <a:gd name="T72" fmla="*/ 21 w 7"/>
                  <a:gd name="T73" fmla="*/ 1 h 3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"/>
                  <a:gd name="T112" fmla="*/ 0 h 31"/>
                  <a:gd name="T113" fmla="*/ 7 w 7"/>
                  <a:gd name="T114" fmla="*/ 31 h 3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" h="31">
                    <a:moveTo>
                      <a:pt x="4" y="1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29" name="Freeform 351"/>
              <p:cNvSpPr>
                <a:spLocks/>
              </p:cNvSpPr>
              <p:nvPr/>
            </p:nvSpPr>
            <p:spPr bwMode="auto">
              <a:xfrm>
                <a:off x="3259" y="1150"/>
                <a:ext cx="12" cy="41"/>
              </a:xfrm>
              <a:custGeom>
                <a:avLst/>
                <a:gdLst>
                  <a:gd name="T0" fmla="*/ 21 w 7"/>
                  <a:gd name="T1" fmla="*/ 7 h 31"/>
                  <a:gd name="T2" fmla="*/ 21 w 7"/>
                  <a:gd name="T3" fmla="*/ 15 h 31"/>
                  <a:gd name="T4" fmla="*/ 21 w 7"/>
                  <a:gd name="T5" fmla="*/ 20 h 31"/>
                  <a:gd name="T6" fmla="*/ 21 w 7"/>
                  <a:gd name="T7" fmla="*/ 26 h 31"/>
                  <a:gd name="T8" fmla="*/ 26 w 7"/>
                  <a:gd name="T9" fmla="*/ 37 h 31"/>
                  <a:gd name="T10" fmla="*/ 26 w 7"/>
                  <a:gd name="T11" fmla="*/ 45 h 31"/>
                  <a:gd name="T12" fmla="*/ 36 w 7"/>
                  <a:gd name="T13" fmla="*/ 53 h 31"/>
                  <a:gd name="T14" fmla="*/ 36 w 7"/>
                  <a:gd name="T15" fmla="*/ 58 h 31"/>
                  <a:gd name="T16" fmla="*/ 36 w 7"/>
                  <a:gd name="T17" fmla="*/ 63 h 31"/>
                  <a:gd name="T18" fmla="*/ 36 w 7"/>
                  <a:gd name="T19" fmla="*/ 65 h 31"/>
                  <a:gd name="T20" fmla="*/ 36 w 7"/>
                  <a:gd name="T21" fmla="*/ 70 h 31"/>
                  <a:gd name="T22" fmla="*/ 26 w 7"/>
                  <a:gd name="T23" fmla="*/ 70 h 31"/>
                  <a:gd name="T24" fmla="*/ 26 w 7"/>
                  <a:gd name="T25" fmla="*/ 71 h 31"/>
                  <a:gd name="T26" fmla="*/ 21 w 7"/>
                  <a:gd name="T27" fmla="*/ 71 h 31"/>
                  <a:gd name="T28" fmla="*/ 21 w 7"/>
                  <a:gd name="T29" fmla="*/ 71 h 31"/>
                  <a:gd name="T30" fmla="*/ 21 w 7"/>
                  <a:gd name="T31" fmla="*/ 71 h 31"/>
                  <a:gd name="T32" fmla="*/ 15 w 7"/>
                  <a:gd name="T33" fmla="*/ 71 h 31"/>
                  <a:gd name="T34" fmla="*/ 15 w 7"/>
                  <a:gd name="T35" fmla="*/ 70 h 31"/>
                  <a:gd name="T36" fmla="*/ 5 w 7"/>
                  <a:gd name="T37" fmla="*/ 70 h 31"/>
                  <a:gd name="T38" fmla="*/ 5 w 7"/>
                  <a:gd name="T39" fmla="*/ 65 h 31"/>
                  <a:gd name="T40" fmla="*/ 0 w 7"/>
                  <a:gd name="T41" fmla="*/ 58 h 31"/>
                  <a:gd name="T42" fmla="*/ 0 w 7"/>
                  <a:gd name="T43" fmla="*/ 53 h 31"/>
                  <a:gd name="T44" fmla="*/ 0 w 7"/>
                  <a:gd name="T45" fmla="*/ 45 h 31"/>
                  <a:gd name="T46" fmla="*/ 0 w 7"/>
                  <a:gd name="T47" fmla="*/ 38 h 31"/>
                  <a:gd name="T48" fmla="*/ 0 w 7"/>
                  <a:gd name="T49" fmla="*/ 15 h 31"/>
                  <a:gd name="T50" fmla="*/ 0 w 7"/>
                  <a:gd name="T51" fmla="*/ 9 h 31"/>
                  <a:gd name="T52" fmla="*/ 0 w 7"/>
                  <a:gd name="T53" fmla="*/ 7 h 31"/>
                  <a:gd name="T54" fmla="*/ 0 w 7"/>
                  <a:gd name="T55" fmla="*/ 1 h 31"/>
                  <a:gd name="T56" fmla="*/ 0 w 7"/>
                  <a:gd name="T57" fmla="*/ 0 h 31"/>
                  <a:gd name="T58" fmla="*/ 0 w 7"/>
                  <a:gd name="T59" fmla="*/ 0 h 31"/>
                  <a:gd name="T60" fmla="*/ 0 w 7"/>
                  <a:gd name="T61" fmla="*/ 0 h 31"/>
                  <a:gd name="T62" fmla="*/ 5 w 7"/>
                  <a:gd name="T63" fmla="*/ 0 h 31"/>
                  <a:gd name="T64" fmla="*/ 5 w 7"/>
                  <a:gd name="T65" fmla="*/ 0 h 31"/>
                  <a:gd name="T66" fmla="*/ 15 w 7"/>
                  <a:gd name="T67" fmla="*/ 0 h 31"/>
                  <a:gd name="T68" fmla="*/ 15 w 7"/>
                  <a:gd name="T69" fmla="*/ 0 h 31"/>
                  <a:gd name="T70" fmla="*/ 15 w 7"/>
                  <a:gd name="T71" fmla="*/ 1 h 31"/>
                  <a:gd name="T72" fmla="*/ 21 w 7"/>
                  <a:gd name="T73" fmla="*/ 1 h 3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"/>
                  <a:gd name="T112" fmla="*/ 0 h 31"/>
                  <a:gd name="T113" fmla="*/ 7 w 7"/>
                  <a:gd name="T114" fmla="*/ 31 h 3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" h="31">
                    <a:moveTo>
                      <a:pt x="4" y="3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1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5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0" name="Freeform 352"/>
              <p:cNvSpPr>
                <a:spLocks/>
              </p:cNvSpPr>
              <p:nvPr/>
            </p:nvSpPr>
            <p:spPr bwMode="auto">
              <a:xfrm>
                <a:off x="3259" y="1191"/>
                <a:ext cx="12" cy="43"/>
              </a:xfrm>
              <a:custGeom>
                <a:avLst/>
                <a:gdLst>
                  <a:gd name="T0" fmla="*/ 21 w 7"/>
                  <a:gd name="T1" fmla="*/ 9 h 32"/>
                  <a:gd name="T2" fmla="*/ 21 w 7"/>
                  <a:gd name="T3" fmla="*/ 16 h 32"/>
                  <a:gd name="T4" fmla="*/ 21 w 7"/>
                  <a:gd name="T5" fmla="*/ 23 h 32"/>
                  <a:gd name="T6" fmla="*/ 26 w 7"/>
                  <a:gd name="T7" fmla="*/ 31 h 32"/>
                  <a:gd name="T8" fmla="*/ 26 w 7"/>
                  <a:gd name="T9" fmla="*/ 36 h 32"/>
                  <a:gd name="T10" fmla="*/ 36 w 7"/>
                  <a:gd name="T11" fmla="*/ 48 h 32"/>
                  <a:gd name="T12" fmla="*/ 36 w 7"/>
                  <a:gd name="T13" fmla="*/ 56 h 32"/>
                  <a:gd name="T14" fmla="*/ 36 w 7"/>
                  <a:gd name="T15" fmla="*/ 62 h 32"/>
                  <a:gd name="T16" fmla="*/ 36 w 7"/>
                  <a:gd name="T17" fmla="*/ 65 h 32"/>
                  <a:gd name="T18" fmla="*/ 36 w 7"/>
                  <a:gd name="T19" fmla="*/ 69 h 32"/>
                  <a:gd name="T20" fmla="*/ 36 w 7"/>
                  <a:gd name="T21" fmla="*/ 73 h 32"/>
                  <a:gd name="T22" fmla="*/ 36 w 7"/>
                  <a:gd name="T23" fmla="*/ 75 h 32"/>
                  <a:gd name="T24" fmla="*/ 26 w 7"/>
                  <a:gd name="T25" fmla="*/ 75 h 32"/>
                  <a:gd name="T26" fmla="*/ 26 w 7"/>
                  <a:gd name="T27" fmla="*/ 75 h 32"/>
                  <a:gd name="T28" fmla="*/ 21 w 7"/>
                  <a:gd name="T29" fmla="*/ 78 h 32"/>
                  <a:gd name="T30" fmla="*/ 21 w 7"/>
                  <a:gd name="T31" fmla="*/ 78 h 32"/>
                  <a:gd name="T32" fmla="*/ 21 w 7"/>
                  <a:gd name="T33" fmla="*/ 75 h 32"/>
                  <a:gd name="T34" fmla="*/ 15 w 7"/>
                  <a:gd name="T35" fmla="*/ 75 h 32"/>
                  <a:gd name="T36" fmla="*/ 5 w 7"/>
                  <a:gd name="T37" fmla="*/ 73 h 32"/>
                  <a:gd name="T38" fmla="*/ 5 w 7"/>
                  <a:gd name="T39" fmla="*/ 69 h 32"/>
                  <a:gd name="T40" fmla="*/ 5 w 7"/>
                  <a:gd name="T41" fmla="*/ 62 h 32"/>
                  <a:gd name="T42" fmla="*/ 0 w 7"/>
                  <a:gd name="T43" fmla="*/ 56 h 32"/>
                  <a:gd name="T44" fmla="*/ 0 w 7"/>
                  <a:gd name="T45" fmla="*/ 48 h 32"/>
                  <a:gd name="T46" fmla="*/ 0 w 7"/>
                  <a:gd name="T47" fmla="*/ 42 h 32"/>
                  <a:gd name="T48" fmla="*/ 0 w 7"/>
                  <a:gd name="T49" fmla="*/ 35 h 32"/>
                  <a:gd name="T50" fmla="*/ 0 w 7"/>
                  <a:gd name="T51" fmla="*/ 27 h 32"/>
                  <a:gd name="T52" fmla="*/ 0 w 7"/>
                  <a:gd name="T53" fmla="*/ 23 h 32"/>
                  <a:gd name="T54" fmla="*/ 0 w 7"/>
                  <a:gd name="T55" fmla="*/ 16 h 32"/>
                  <a:gd name="T56" fmla="*/ 0 w 7"/>
                  <a:gd name="T57" fmla="*/ 9 h 32"/>
                  <a:gd name="T58" fmla="*/ 0 w 7"/>
                  <a:gd name="T59" fmla="*/ 7 h 32"/>
                  <a:gd name="T60" fmla="*/ 0 w 7"/>
                  <a:gd name="T61" fmla="*/ 7 h 32"/>
                  <a:gd name="T62" fmla="*/ 0 w 7"/>
                  <a:gd name="T63" fmla="*/ 1 h 32"/>
                  <a:gd name="T64" fmla="*/ 5 w 7"/>
                  <a:gd name="T65" fmla="*/ 1 h 32"/>
                  <a:gd name="T66" fmla="*/ 5 w 7"/>
                  <a:gd name="T67" fmla="*/ 0 h 32"/>
                  <a:gd name="T68" fmla="*/ 5 w 7"/>
                  <a:gd name="T69" fmla="*/ 0 h 32"/>
                  <a:gd name="T70" fmla="*/ 5 w 7"/>
                  <a:gd name="T71" fmla="*/ 0 h 32"/>
                  <a:gd name="T72" fmla="*/ 15 w 7"/>
                  <a:gd name="T73" fmla="*/ 1 h 32"/>
                  <a:gd name="T74" fmla="*/ 15 w 7"/>
                  <a:gd name="T75" fmla="*/ 1 h 32"/>
                  <a:gd name="T76" fmla="*/ 21 w 7"/>
                  <a:gd name="T77" fmla="*/ 1 h 32"/>
                  <a:gd name="T78" fmla="*/ 21 w 7"/>
                  <a:gd name="T79" fmla="*/ 7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2"/>
                  <a:gd name="T122" fmla="*/ 7 w 7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2">
                    <a:moveTo>
                      <a:pt x="4" y="3"/>
                    </a:move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5"/>
                    </a:lnTo>
                    <a:lnTo>
                      <a:pt x="5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1" name="Freeform 353"/>
              <p:cNvSpPr>
                <a:spLocks/>
              </p:cNvSpPr>
              <p:nvPr/>
            </p:nvSpPr>
            <p:spPr bwMode="auto">
              <a:xfrm>
                <a:off x="3259" y="1234"/>
                <a:ext cx="12" cy="38"/>
              </a:xfrm>
              <a:custGeom>
                <a:avLst/>
                <a:gdLst>
                  <a:gd name="T0" fmla="*/ 21 w 7"/>
                  <a:gd name="T1" fmla="*/ 6 h 31"/>
                  <a:gd name="T2" fmla="*/ 21 w 7"/>
                  <a:gd name="T3" fmla="*/ 11 h 31"/>
                  <a:gd name="T4" fmla="*/ 21 w 7"/>
                  <a:gd name="T5" fmla="*/ 16 h 31"/>
                  <a:gd name="T6" fmla="*/ 21 w 7"/>
                  <a:gd name="T7" fmla="*/ 22 h 31"/>
                  <a:gd name="T8" fmla="*/ 26 w 7"/>
                  <a:gd name="T9" fmla="*/ 31 h 31"/>
                  <a:gd name="T10" fmla="*/ 26 w 7"/>
                  <a:gd name="T11" fmla="*/ 38 h 31"/>
                  <a:gd name="T12" fmla="*/ 36 w 7"/>
                  <a:gd name="T13" fmla="*/ 42 h 31"/>
                  <a:gd name="T14" fmla="*/ 36 w 7"/>
                  <a:gd name="T15" fmla="*/ 48 h 31"/>
                  <a:gd name="T16" fmla="*/ 36 w 7"/>
                  <a:gd name="T17" fmla="*/ 49 h 31"/>
                  <a:gd name="T18" fmla="*/ 36 w 7"/>
                  <a:gd name="T19" fmla="*/ 54 h 31"/>
                  <a:gd name="T20" fmla="*/ 36 w 7"/>
                  <a:gd name="T21" fmla="*/ 55 h 31"/>
                  <a:gd name="T22" fmla="*/ 26 w 7"/>
                  <a:gd name="T23" fmla="*/ 55 h 31"/>
                  <a:gd name="T24" fmla="*/ 26 w 7"/>
                  <a:gd name="T25" fmla="*/ 58 h 31"/>
                  <a:gd name="T26" fmla="*/ 21 w 7"/>
                  <a:gd name="T27" fmla="*/ 58 h 31"/>
                  <a:gd name="T28" fmla="*/ 21 w 7"/>
                  <a:gd name="T29" fmla="*/ 58 h 31"/>
                  <a:gd name="T30" fmla="*/ 21 w 7"/>
                  <a:gd name="T31" fmla="*/ 58 h 31"/>
                  <a:gd name="T32" fmla="*/ 15 w 7"/>
                  <a:gd name="T33" fmla="*/ 58 h 31"/>
                  <a:gd name="T34" fmla="*/ 15 w 7"/>
                  <a:gd name="T35" fmla="*/ 58 h 31"/>
                  <a:gd name="T36" fmla="*/ 5 w 7"/>
                  <a:gd name="T37" fmla="*/ 55 h 31"/>
                  <a:gd name="T38" fmla="*/ 5 w 7"/>
                  <a:gd name="T39" fmla="*/ 54 h 31"/>
                  <a:gd name="T40" fmla="*/ 0 w 7"/>
                  <a:gd name="T41" fmla="*/ 48 h 31"/>
                  <a:gd name="T42" fmla="*/ 0 w 7"/>
                  <a:gd name="T43" fmla="*/ 42 h 31"/>
                  <a:gd name="T44" fmla="*/ 0 w 7"/>
                  <a:gd name="T45" fmla="*/ 38 h 31"/>
                  <a:gd name="T46" fmla="*/ 0 w 7"/>
                  <a:gd name="T47" fmla="*/ 31 h 31"/>
                  <a:gd name="T48" fmla="*/ 0 w 7"/>
                  <a:gd name="T49" fmla="*/ 9 h 31"/>
                  <a:gd name="T50" fmla="*/ 0 w 7"/>
                  <a:gd name="T51" fmla="*/ 6 h 31"/>
                  <a:gd name="T52" fmla="*/ 0 w 7"/>
                  <a:gd name="T53" fmla="*/ 6 h 31"/>
                  <a:gd name="T54" fmla="*/ 0 w 7"/>
                  <a:gd name="T55" fmla="*/ 2 h 31"/>
                  <a:gd name="T56" fmla="*/ 0 w 7"/>
                  <a:gd name="T57" fmla="*/ 0 h 31"/>
                  <a:gd name="T58" fmla="*/ 0 w 7"/>
                  <a:gd name="T59" fmla="*/ 0 h 31"/>
                  <a:gd name="T60" fmla="*/ 5 w 7"/>
                  <a:gd name="T61" fmla="*/ 0 h 31"/>
                  <a:gd name="T62" fmla="*/ 5 w 7"/>
                  <a:gd name="T63" fmla="*/ 0 h 31"/>
                  <a:gd name="T64" fmla="*/ 5 w 7"/>
                  <a:gd name="T65" fmla="*/ 0 h 31"/>
                  <a:gd name="T66" fmla="*/ 15 w 7"/>
                  <a:gd name="T67" fmla="*/ 0 h 31"/>
                  <a:gd name="T68" fmla="*/ 15 w 7"/>
                  <a:gd name="T69" fmla="*/ 2 h 31"/>
                  <a:gd name="T70" fmla="*/ 21 w 7"/>
                  <a:gd name="T71" fmla="*/ 2 h 31"/>
                  <a:gd name="T72" fmla="*/ 21 w 7"/>
                  <a:gd name="T73" fmla="*/ 6 h 3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7"/>
                  <a:gd name="T112" fmla="*/ 0 h 31"/>
                  <a:gd name="T113" fmla="*/ 7 w 7"/>
                  <a:gd name="T114" fmla="*/ 31 h 3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7" h="31">
                    <a:moveTo>
                      <a:pt x="4" y="3"/>
                    </a:moveTo>
                    <a:lnTo>
                      <a:pt x="4" y="3"/>
                    </a:lnTo>
                    <a:lnTo>
                      <a:pt x="4" y="5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5" y="20"/>
                    </a:lnTo>
                    <a:lnTo>
                      <a:pt x="7" y="22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9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2" name="Freeform 354"/>
              <p:cNvSpPr>
                <a:spLocks/>
              </p:cNvSpPr>
              <p:nvPr/>
            </p:nvSpPr>
            <p:spPr bwMode="auto">
              <a:xfrm>
                <a:off x="3259" y="1275"/>
                <a:ext cx="12" cy="40"/>
              </a:xfrm>
              <a:custGeom>
                <a:avLst/>
                <a:gdLst>
                  <a:gd name="T0" fmla="*/ 14 w 8"/>
                  <a:gd name="T1" fmla="*/ 6 h 31"/>
                  <a:gd name="T2" fmla="*/ 14 w 8"/>
                  <a:gd name="T3" fmla="*/ 10 h 31"/>
                  <a:gd name="T4" fmla="*/ 18 w 8"/>
                  <a:gd name="T5" fmla="*/ 17 h 31"/>
                  <a:gd name="T6" fmla="*/ 18 w 8"/>
                  <a:gd name="T7" fmla="*/ 23 h 31"/>
                  <a:gd name="T8" fmla="*/ 18 w 8"/>
                  <a:gd name="T9" fmla="*/ 32 h 31"/>
                  <a:gd name="T10" fmla="*/ 26 w 8"/>
                  <a:gd name="T11" fmla="*/ 39 h 31"/>
                  <a:gd name="T12" fmla="*/ 26 w 8"/>
                  <a:gd name="T13" fmla="*/ 46 h 31"/>
                  <a:gd name="T14" fmla="*/ 27 w 8"/>
                  <a:gd name="T15" fmla="*/ 52 h 31"/>
                  <a:gd name="T16" fmla="*/ 27 w 8"/>
                  <a:gd name="T17" fmla="*/ 53 h 31"/>
                  <a:gd name="T18" fmla="*/ 27 w 8"/>
                  <a:gd name="T19" fmla="*/ 58 h 31"/>
                  <a:gd name="T20" fmla="*/ 26 w 8"/>
                  <a:gd name="T21" fmla="*/ 59 h 31"/>
                  <a:gd name="T22" fmla="*/ 26 w 8"/>
                  <a:gd name="T23" fmla="*/ 62 h 31"/>
                  <a:gd name="T24" fmla="*/ 18 w 8"/>
                  <a:gd name="T25" fmla="*/ 67 h 31"/>
                  <a:gd name="T26" fmla="*/ 18 w 8"/>
                  <a:gd name="T27" fmla="*/ 67 h 31"/>
                  <a:gd name="T28" fmla="*/ 14 w 8"/>
                  <a:gd name="T29" fmla="*/ 67 h 31"/>
                  <a:gd name="T30" fmla="*/ 14 w 8"/>
                  <a:gd name="T31" fmla="*/ 67 h 31"/>
                  <a:gd name="T32" fmla="*/ 14 w 8"/>
                  <a:gd name="T33" fmla="*/ 67 h 31"/>
                  <a:gd name="T34" fmla="*/ 12 w 8"/>
                  <a:gd name="T35" fmla="*/ 62 h 31"/>
                  <a:gd name="T36" fmla="*/ 12 w 8"/>
                  <a:gd name="T37" fmla="*/ 59 h 31"/>
                  <a:gd name="T38" fmla="*/ 5 w 8"/>
                  <a:gd name="T39" fmla="*/ 58 h 31"/>
                  <a:gd name="T40" fmla="*/ 5 w 8"/>
                  <a:gd name="T41" fmla="*/ 53 h 31"/>
                  <a:gd name="T42" fmla="*/ 5 w 8"/>
                  <a:gd name="T43" fmla="*/ 46 h 31"/>
                  <a:gd name="T44" fmla="*/ 0 w 8"/>
                  <a:gd name="T45" fmla="*/ 39 h 31"/>
                  <a:gd name="T46" fmla="*/ 0 w 8"/>
                  <a:gd name="T47" fmla="*/ 32 h 31"/>
                  <a:gd name="T48" fmla="*/ 0 w 8"/>
                  <a:gd name="T49" fmla="*/ 25 h 31"/>
                  <a:gd name="T50" fmla="*/ 0 w 8"/>
                  <a:gd name="T51" fmla="*/ 23 h 31"/>
                  <a:gd name="T52" fmla="*/ 0 w 8"/>
                  <a:gd name="T53" fmla="*/ 17 h 31"/>
                  <a:gd name="T54" fmla="*/ 0 w 8"/>
                  <a:gd name="T55" fmla="*/ 10 h 31"/>
                  <a:gd name="T56" fmla="*/ 0 w 8"/>
                  <a:gd name="T57" fmla="*/ 6 h 31"/>
                  <a:gd name="T58" fmla="*/ 0 w 8"/>
                  <a:gd name="T59" fmla="*/ 6 h 31"/>
                  <a:gd name="T60" fmla="*/ 0 w 8"/>
                  <a:gd name="T61" fmla="*/ 1 h 31"/>
                  <a:gd name="T62" fmla="*/ 5 w 8"/>
                  <a:gd name="T63" fmla="*/ 0 h 31"/>
                  <a:gd name="T64" fmla="*/ 5 w 8"/>
                  <a:gd name="T65" fmla="*/ 0 h 31"/>
                  <a:gd name="T66" fmla="*/ 5 w 8"/>
                  <a:gd name="T67" fmla="*/ 0 h 31"/>
                  <a:gd name="T68" fmla="*/ 5 w 8"/>
                  <a:gd name="T69" fmla="*/ 0 h 31"/>
                  <a:gd name="T70" fmla="*/ 5 w 8"/>
                  <a:gd name="T71" fmla="*/ 0 h 31"/>
                  <a:gd name="T72" fmla="*/ 12 w 8"/>
                  <a:gd name="T73" fmla="*/ 0 h 31"/>
                  <a:gd name="T74" fmla="*/ 12 w 8"/>
                  <a:gd name="T75" fmla="*/ 0 h 31"/>
                  <a:gd name="T76" fmla="*/ 14 w 8"/>
                  <a:gd name="T77" fmla="*/ 0 h 31"/>
                  <a:gd name="T78" fmla="*/ 14 w 8"/>
                  <a:gd name="T79" fmla="*/ 1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"/>
                  <a:gd name="T121" fmla="*/ 0 h 31"/>
                  <a:gd name="T122" fmla="*/ 8 w 8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" h="31">
                    <a:moveTo>
                      <a:pt x="4" y="1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5" y="7"/>
                    </a:lnTo>
                    <a:lnTo>
                      <a:pt x="5" y="8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8" y="24"/>
                    </a:lnTo>
                    <a:lnTo>
                      <a:pt x="8" y="25"/>
                    </a:lnTo>
                    <a:lnTo>
                      <a:pt x="8" y="27"/>
                    </a:lnTo>
                    <a:lnTo>
                      <a:pt x="8" y="28"/>
                    </a:lnTo>
                    <a:lnTo>
                      <a:pt x="7" y="28"/>
                    </a:lnTo>
                    <a:lnTo>
                      <a:pt x="7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3" name="Freeform 355"/>
              <p:cNvSpPr>
                <a:spLocks/>
              </p:cNvSpPr>
              <p:nvPr/>
            </p:nvSpPr>
            <p:spPr bwMode="auto">
              <a:xfrm>
                <a:off x="3259" y="1318"/>
                <a:ext cx="12" cy="41"/>
              </a:xfrm>
              <a:custGeom>
                <a:avLst/>
                <a:gdLst>
                  <a:gd name="T0" fmla="*/ 21 w 7"/>
                  <a:gd name="T1" fmla="*/ 7 h 31"/>
                  <a:gd name="T2" fmla="*/ 21 w 7"/>
                  <a:gd name="T3" fmla="*/ 15 h 31"/>
                  <a:gd name="T4" fmla="*/ 21 w 7"/>
                  <a:gd name="T5" fmla="*/ 21 h 31"/>
                  <a:gd name="T6" fmla="*/ 26 w 7"/>
                  <a:gd name="T7" fmla="*/ 26 h 31"/>
                  <a:gd name="T8" fmla="*/ 26 w 7"/>
                  <a:gd name="T9" fmla="*/ 37 h 31"/>
                  <a:gd name="T10" fmla="*/ 36 w 7"/>
                  <a:gd name="T11" fmla="*/ 44 h 31"/>
                  <a:gd name="T12" fmla="*/ 36 w 7"/>
                  <a:gd name="T13" fmla="*/ 53 h 31"/>
                  <a:gd name="T14" fmla="*/ 36 w 7"/>
                  <a:gd name="T15" fmla="*/ 56 h 31"/>
                  <a:gd name="T16" fmla="*/ 36 w 7"/>
                  <a:gd name="T17" fmla="*/ 60 h 31"/>
                  <a:gd name="T18" fmla="*/ 36 w 7"/>
                  <a:gd name="T19" fmla="*/ 63 h 31"/>
                  <a:gd name="T20" fmla="*/ 36 w 7"/>
                  <a:gd name="T21" fmla="*/ 65 h 31"/>
                  <a:gd name="T22" fmla="*/ 36 w 7"/>
                  <a:gd name="T23" fmla="*/ 70 h 31"/>
                  <a:gd name="T24" fmla="*/ 26 w 7"/>
                  <a:gd name="T25" fmla="*/ 71 h 31"/>
                  <a:gd name="T26" fmla="*/ 26 w 7"/>
                  <a:gd name="T27" fmla="*/ 71 h 31"/>
                  <a:gd name="T28" fmla="*/ 21 w 7"/>
                  <a:gd name="T29" fmla="*/ 71 h 31"/>
                  <a:gd name="T30" fmla="*/ 21 w 7"/>
                  <a:gd name="T31" fmla="*/ 71 h 31"/>
                  <a:gd name="T32" fmla="*/ 21 w 7"/>
                  <a:gd name="T33" fmla="*/ 71 h 31"/>
                  <a:gd name="T34" fmla="*/ 15 w 7"/>
                  <a:gd name="T35" fmla="*/ 70 h 31"/>
                  <a:gd name="T36" fmla="*/ 5 w 7"/>
                  <a:gd name="T37" fmla="*/ 65 h 31"/>
                  <a:gd name="T38" fmla="*/ 5 w 7"/>
                  <a:gd name="T39" fmla="*/ 63 h 31"/>
                  <a:gd name="T40" fmla="*/ 5 w 7"/>
                  <a:gd name="T41" fmla="*/ 60 h 31"/>
                  <a:gd name="T42" fmla="*/ 0 w 7"/>
                  <a:gd name="T43" fmla="*/ 53 h 31"/>
                  <a:gd name="T44" fmla="*/ 0 w 7"/>
                  <a:gd name="T45" fmla="*/ 45 h 31"/>
                  <a:gd name="T46" fmla="*/ 0 w 7"/>
                  <a:gd name="T47" fmla="*/ 37 h 31"/>
                  <a:gd name="T48" fmla="*/ 0 w 7"/>
                  <a:gd name="T49" fmla="*/ 29 h 31"/>
                  <a:gd name="T50" fmla="*/ 0 w 7"/>
                  <a:gd name="T51" fmla="*/ 26 h 31"/>
                  <a:gd name="T52" fmla="*/ 0 w 7"/>
                  <a:gd name="T53" fmla="*/ 21 h 31"/>
                  <a:gd name="T54" fmla="*/ 0 w 7"/>
                  <a:gd name="T55" fmla="*/ 15 h 31"/>
                  <a:gd name="T56" fmla="*/ 0 w 7"/>
                  <a:gd name="T57" fmla="*/ 9 h 31"/>
                  <a:gd name="T58" fmla="*/ 0 w 7"/>
                  <a:gd name="T59" fmla="*/ 7 h 31"/>
                  <a:gd name="T60" fmla="*/ 0 w 7"/>
                  <a:gd name="T61" fmla="*/ 5 h 31"/>
                  <a:gd name="T62" fmla="*/ 0 w 7"/>
                  <a:gd name="T63" fmla="*/ 0 h 31"/>
                  <a:gd name="T64" fmla="*/ 5 w 7"/>
                  <a:gd name="T65" fmla="*/ 0 h 31"/>
                  <a:gd name="T66" fmla="*/ 5 w 7"/>
                  <a:gd name="T67" fmla="*/ 0 h 31"/>
                  <a:gd name="T68" fmla="*/ 5 w 7"/>
                  <a:gd name="T69" fmla="*/ 0 h 31"/>
                  <a:gd name="T70" fmla="*/ 5 w 7"/>
                  <a:gd name="T71" fmla="*/ 0 h 31"/>
                  <a:gd name="T72" fmla="*/ 15 w 7"/>
                  <a:gd name="T73" fmla="*/ 0 h 31"/>
                  <a:gd name="T74" fmla="*/ 15 w 7"/>
                  <a:gd name="T75" fmla="*/ 0 h 31"/>
                  <a:gd name="T76" fmla="*/ 21 w 7"/>
                  <a:gd name="T77" fmla="*/ 5 h 31"/>
                  <a:gd name="T78" fmla="*/ 21 w 7"/>
                  <a:gd name="T79" fmla="*/ 5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4" y="2"/>
                    </a:moveTo>
                    <a:lnTo>
                      <a:pt x="4" y="3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5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5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5" y="30"/>
                    </a:lnTo>
                    <a:lnTo>
                      <a:pt x="5" y="31"/>
                    </a:lnTo>
                    <a:lnTo>
                      <a:pt x="4" y="31"/>
                    </a:lnTo>
                    <a:lnTo>
                      <a:pt x="3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4" name="Freeform 356"/>
              <p:cNvSpPr>
                <a:spLocks/>
              </p:cNvSpPr>
              <p:nvPr/>
            </p:nvSpPr>
            <p:spPr bwMode="auto">
              <a:xfrm>
                <a:off x="3259" y="1359"/>
                <a:ext cx="12" cy="40"/>
              </a:xfrm>
              <a:custGeom>
                <a:avLst/>
                <a:gdLst>
                  <a:gd name="T0" fmla="*/ 21 w 7"/>
                  <a:gd name="T1" fmla="*/ 7 h 33"/>
                  <a:gd name="T2" fmla="*/ 21 w 7"/>
                  <a:gd name="T3" fmla="*/ 12 h 33"/>
                  <a:gd name="T4" fmla="*/ 21 w 7"/>
                  <a:gd name="T5" fmla="*/ 18 h 33"/>
                  <a:gd name="T6" fmla="*/ 26 w 7"/>
                  <a:gd name="T7" fmla="*/ 23 h 33"/>
                  <a:gd name="T8" fmla="*/ 26 w 7"/>
                  <a:gd name="T9" fmla="*/ 30 h 33"/>
                  <a:gd name="T10" fmla="*/ 36 w 7"/>
                  <a:gd name="T11" fmla="*/ 35 h 33"/>
                  <a:gd name="T12" fmla="*/ 36 w 7"/>
                  <a:gd name="T13" fmla="*/ 41 h 33"/>
                  <a:gd name="T14" fmla="*/ 36 w 7"/>
                  <a:gd name="T15" fmla="*/ 47 h 33"/>
                  <a:gd name="T16" fmla="*/ 36 w 7"/>
                  <a:gd name="T17" fmla="*/ 48 h 33"/>
                  <a:gd name="T18" fmla="*/ 36 w 7"/>
                  <a:gd name="T19" fmla="*/ 50 h 33"/>
                  <a:gd name="T20" fmla="*/ 36 w 7"/>
                  <a:gd name="T21" fmla="*/ 53 h 33"/>
                  <a:gd name="T22" fmla="*/ 36 w 7"/>
                  <a:gd name="T23" fmla="*/ 56 h 33"/>
                  <a:gd name="T24" fmla="*/ 26 w 7"/>
                  <a:gd name="T25" fmla="*/ 56 h 33"/>
                  <a:gd name="T26" fmla="*/ 26 w 7"/>
                  <a:gd name="T27" fmla="*/ 58 h 33"/>
                  <a:gd name="T28" fmla="*/ 21 w 7"/>
                  <a:gd name="T29" fmla="*/ 58 h 33"/>
                  <a:gd name="T30" fmla="*/ 21 w 7"/>
                  <a:gd name="T31" fmla="*/ 58 h 33"/>
                  <a:gd name="T32" fmla="*/ 21 w 7"/>
                  <a:gd name="T33" fmla="*/ 56 h 33"/>
                  <a:gd name="T34" fmla="*/ 15 w 7"/>
                  <a:gd name="T35" fmla="*/ 56 h 33"/>
                  <a:gd name="T36" fmla="*/ 5 w 7"/>
                  <a:gd name="T37" fmla="*/ 53 h 33"/>
                  <a:gd name="T38" fmla="*/ 5 w 7"/>
                  <a:gd name="T39" fmla="*/ 50 h 33"/>
                  <a:gd name="T40" fmla="*/ 5 w 7"/>
                  <a:gd name="T41" fmla="*/ 47 h 33"/>
                  <a:gd name="T42" fmla="*/ 0 w 7"/>
                  <a:gd name="T43" fmla="*/ 41 h 33"/>
                  <a:gd name="T44" fmla="*/ 0 w 7"/>
                  <a:gd name="T45" fmla="*/ 35 h 33"/>
                  <a:gd name="T46" fmla="*/ 0 w 7"/>
                  <a:gd name="T47" fmla="*/ 30 h 33"/>
                  <a:gd name="T48" fmla="*/ 0 w 7"/>
                  <a:gd name="T49" fmla="*/ 25 h 33"/>
                  <a:gd name="T50" fmla="*/ 0 w 7"/>
                  <a:gd name="T51" fmla="*/ 23 h 33"/>
                  <a:gd name="T52" fmla="*/ 0 w 7"/>
                  <a:gd name="T53" fmla="*/ 18 h 33"/>
                  <a:gd name="T54" fmla="*/ 0 w 7"/>
                  <a:gd name="T55" fmla="*/ 12 h 33"/>
                  <a:gd name="T56" fmla="*/ 0 w 7"/>
                  <a:gd name="T57" fmla="*/ 7 h 33"/>
                  <a:gd name="T58" fmla="*/ 0 w 7"/>
                  <a:gd name="T59" fmla="*/ 6 h 33"/>
                  <a:gd name="T60" fmla="*/ 0 w 7"/>
                  <a:gd name="T61" fmla="*/ 6 h 33"/>
                  <a:gd name="T62" fmla="*/ 0 w 7"/>
                  <a:gd name="T63" fmla="*/ 2 h 33"/>
                  <a:gd name="T64" fmla="*/ 5 w 7"/>
                  <a:gd name="T65" fmla="*/ 2 h 33"/>
                  <a:gd name="T66" fmla="*/ 5 w 7"/>
                  <a:gd name="T67" fmla="*/ 2 h 33"/>
                  <a:gd name="T68" fmla="*/ 5 w 7"/>
                  <a:gd name="T69" fmla="*/ 0 h 33"/>
                  <a:gd name="T70" fmla="*/ 5 w 7"/>
                  <a:gd name="T71" fmla="*/ 2 h 33"/>
                  <a:gd name="T72" fmla="*/ 15 w 7"/>
                  <a:gd name="T73" fmla="*/ 2 h 33"/>
                  <a:gd name="T74" fmla="*/ 15 w 7"/>
                  <a:gd name="T75" fmla="*/ 2 h 33"/>
                  <a:gd name="T76" fmla="*/ 21 w 7"/>
                  <a:gd name="T77" fmla="*/ 2 h 33"/>
                  <a:gd name="T78" fmla="*/ 21 w 7"/>
                  <a:gd name="T79" fmla="*/ 6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3"/>
                  <a:gd name="T122" fmla="*/ 7 w 7"/>
                  <a:gd name="T123" fmla="*/ 33 h 3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3">
                    <a:moveTo>
                      <a:pt x="4" y="3"/>
                    </a:moveTo>
                    <a:lnTo>
                      <a:pt x="4" y="4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4" y="9"/>
                    </a:lnTo>
                    <a:lnTo>
                      <a:pt x="4" y="10"/>
                    </a:lnTo>
                    <a:lnTo>
                      <a:pt x="5" y="11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7" y="31"/>
                    </a:lnTo>
                    <a:lnTo>
                      <a:pt x="5" y="31"/>
                    </a:lnTo>
                    <a:lnTo>
                      <a:pt x="5" y="33"/>
                    </a:lnTo>
                    <a:lnTo>
                      <a:pt x="4" y="33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" y="2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5" name="Freeform 357"/>
              <p:cNvSpPr>
                <a:spLocks/>
              </p:cNvSpPr>
              <p:nvPr/>
            </p:nvSpPr>
            <p:spPr bwMode="auto">
              <a:xfrm>
                <a:off x="3271" y="982"/>
                <a:ext cx="34" cy="41"/>
              </a:xfrm>
              <a:custGeom>
                <a:avLst/>
                <a:gdLst>
                  <a:gd name="T0" fmla="*/ 49 w 27"/>
                  <a:gd name="T1" fmla="*/ 63 h 31"/>
                  <a:gd name="T2" fmla="*/ 48 w 27"/>
                  <a:gd name="T3" fmla="*/ 70 h 31"/>
                  <a:gd name="T4" fmla="*/ 44 w 27"/>
                  <a:gd name="T5" fmla="*/ 70 h 31"/>
                  <a:gd name="T6" fmla="*/ 42 w 27"/>
                  <a:gd name="T7" fmla="*/ 71 h 31"/>
                  <a:gd name="T8" fmla="*/ 38 w 27"/>
                  <a:gd name="T9" fmla="*/ 71 h 31"/>
                  <a:gd name="T10" fmla="*/ 37 w 27"/>
                  <a:gd name="T11" fmla="*/ 71 h 31"/>
                  <a:gd name="T12" fmla="*/ 33 w 27"/>
                  <a:gd name="T13" fmla="*/ 71 h 31"/>
                  <a:gd name="T14" fmla="*/ 30 w 27"/>
                  <a:gd name="T15" fmla="*/ 71 h 31"/>
                  <a:gd name="T16" fmla="*/ 24 w 27"/>
                  <a:gd name="T17" fmla="*/ 70 h 31"/>
                  <a:gd name="T18" fmla="*/ 23 w 27"/>
                  <a:gd name="T19" fmla="*/ 65 h 31"/>
                  <a:gd name="T20" fmla="*/ 20 w 27"/>
                  <a:gd name="T21" fmla="*/ 65 h 31"/>
                  <a:gd name="T22" fmla="*/ 16 w 27"/>
                  <a:gd name="T23" fmla="*/ 63 h 31"/>
                  <a:gd name="T24" fmla="*/ 16 w 27"/>
                  <a:gd name="T25" fmla="*/ 58 h 31"/>
                  <a:gd name="T26" fmla="*/ 14 w 27"/>
                  <a:gd name="T27" fmla="*/ 56 h 31"/>
                  <a:gd name="T28" fmla="*/ 10 w 27"/>
                  <a:gd name="T29" fmla="*/ 49 h 31"/>
                  <a:gd name="T30" fmla="*/ 8 w 27"/>
                  <a:gd name="T31" fmla="*/ 45 h 31"/>
                  <a:gd name="T32" fmla="*/ 6 w 27"/>
                  <a:gd name="T33" fmla="*/ 38 h 31"/>
                  <a:gd name="T34" fmla="*/ 1 w 27"/>
                  <a:gd name="T35" fmla="*/ 33 h 31"/>
                  <a:gd name="T36" fmla="*/ 1 w 27"/>
                  <a:gd name="T37" fmla="*/ 22 h 31"/>
                  <a:gd name="T38" fmla="*/ 1 w 27"/>
                  <a:gd name="T39" fmla="*/ 16 h 31"/>
                  <a:gd name="T40" fmla="*/ 1 w 27"/>
                  <a:gd name="T41" fmla="*/ 9 h 31"/>
                  <a:gd name="T42" fmla="*/ 6 w 27"/>
                  <a:gd name="T43" fmla="*/ 7 h 31"/>
                  <a:gd name="T44" fmla="*/ 8 w 27"/>
                  <a:gd name="T45" fmla="*/ 1 h 31"/>
                  <a:gd name="T46" fmla="*/ 10 w 27"/>
                  <a:gd name="T47" fmla="*/ 0 h 31"/>
                  <a:gd name="T48" fmla="*/ 14 w 27"/>
                  <a:gd name="T49" fmla="*/ 0 h 31"/>
                  <a:gd name="T50" fmla="*/ 20 w 27"/>
                  <a:gd name="T51" fmla="*/ 0 h 31"/>
                  <a:gd name="T52" fmla="*/ 24 w 27"/>
                  <a:gd name="T53" fmla="*/ 0 h 31"/>
                  <a:gd name="T54" fmla="*/ 29 w 27"/>
                  <a:gd name="T55" fmla="*/ 1 h 31"/>
                  <a:gd name="T56" fmla="*/ 30 w 27"/>
                  <a:gd name="T57" fmla="*/ 7 h 31"/>
                  <a:gd name="T58" fmla="*/ 33 w 27"/>
                  <a:gd name="T59" fmla="*/ 9 h 31"/>
                  <a:gd name="T60" fmla="*/ 37 w 27"/>
                  <a:gd name="T61" fmla="*/ 15 h 31"/>
                  <a:gd name="T62" fmla="*/ 38 w 27"/>
                  <a:gd name="T63" fmla="*/ 16 h 31"/>
                  <a:gd name="T64" fmla="*/ 42 w 27"/>
                  <a:gd name="T65" fmla="*/ 20 h 31"/>
                  <a:gd name="T66" fmla="*/ 44 w 27"/>
                  <a:gd name="T67" fmla="*/ 22 h 31"/>
                  <a:gd name="T68" fmla="*/ 44 w 27"/>
                  <a:gd name="T69" fmla="*/ 26 h 31"/>
                  <a:gd name="T70" fmla="*/ 48 w 27"/>
                  <a:gd name="T71" fmla="*/ 29 h 31"/>
                  <a:gd name="T72" fmla="*/ 49 w 27"/>
                  <a:gd name="T73" fmla="*/ 34 h 31"/>
                  <a:gd name="T74" fmla="*/ 49 w 27"/>
                  <a:gd name="T75" fmla="*/ 38 h 31"/>
                  <a:gd name="T76" fmla="*/ 54 w 27"/>
                  <a:gd name="T77" fmla="*/ 45 h 31"/>
                  <a:gd name="T78" fmla="*/ 54 w 27"/>
                  <a:gd name="T79" fmla="*/ 49 h 31"/>
                  <a:gd name="T80" fmla="*/ 54 w 27"/>
                  <a:gd name="T81" fmla="*/ 53 h 31"/>
                  <a:gd name="T82" fmla="*/ 54 w 27"/>
                  <a:gd name="T83" fmla="*/ 56 h 31"/>
                  <a:gd name="T84" fmla="*/ 49 w 27"/>
                  <a:gd name="T85" fmla="*/ 58 h 31"/>
                  <a:gd name="T86" fmla="*/ 49 w 27"/>
                  <a:gd name="T87" fmla="*/ 58 h 3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7"/>
                  <a:gd name="T133" fmla="*/ 0 h 31"/>
                  <a:gd name="T134" fmla="*/ 27 w 27"/>
                  <a:gd name="T135" fmla="*/ 31 h 31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7" h="31">
                    <a:moveTo>
                      <a:pt x="25" y="27"/>
                    </a:moveTo>
                    <a:lnTo>
                      <a:pt x="25" y="27"/>
                    </a:lnTo>
                    <a:lnTo>
                      <a:pt x="25" y="28"/>
                    </a:lnTo>
                    <a:lnTo>
                      <a:pt x="24" y="30"/>
                    </a:lnTo>
                    <a:lnTo>
                      <a:pt x="22" y="30"/>
                    </a:lnTo>
                    <a:lnTo>
                      <a:pt x="22" y="31"/>
                    </a:lnTo>
                    <a:lnTo>
                      <a:pt x="21" y="31"/>
                    </a:lnTo>
                    <a:lnTo>
                      <a:pt x="19" y="31"/>
                    </a:lnTo>
                    <a:lnTo>
                      <a:pt x="18" y="31"/>
                    </a:lnTo>
                    <a:lnTo>
                      <a:pt x="17" y="31"/>
                    </a:lnTo>
                    <a:lnTo>
                      <a:pt x="15" y="31"/>
                    </a:lnTo>
                    <a:lnTo>
                      <a:pt x="14" y="30"/>
                    </a:lnTo>
                    <a:lnTo>
                      <a:pt x="12" y="30"/>
                    </a:lnTo>
                    <a:lnTo>
                      <a:pt x="11" y="28"/>
                    </a:lnTo>
                    <a:lnTo>
                      <a:pt x="10" y="28"/>
                    </a:lnTo>
                    <a:lnTo>
                      <a:pt x="10" y="27"/>
                    </a:lnTo>
                    <a:lnTo>
                      <a:pt x="8" y="27"/>
                    </a:lnTo>
                    <a:lnTo>
                      <a:pt x="8" y="25"/>
                    </a:lnTo>
                    <a:lnTo>
                      <a:pt x="7" y="24"/>
                    </a:lnTo>
                    <a:lnTo>
                      <a:pt x="5" y="23"/>
                    </a:lnTo>
                    <a:lnTo>
                      <a:pt x="5" y="21"/>
                    </a:lnTo>
                    <a:lnTo>
                      <a:pt x="4" y="21"/>
                    </a:lnTo>
                    <a:lnTo>
                      <a:pt x="4" y="20"/>
                    </a:lnTo>
                    <a:lnTo>
                      <a:pt x="3" y="18"/>
                    </a:lnTo>
                    <a:lnTo>
                      <a:pt x="3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5" y="3"/>
                    </a:lnTo>
                    <a:lnTo>
                      <a:pt x="17" y="3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19" y="7"/>
                    </a:lnTo>
                    <a:lnTo>
                      <a:pt x="21" y="7"/>
                    </a:lnTo>
                    <a:lnTo>
                      <a:pt x="21" y="8"/>
                    </a:lnTo>
                    <a:lnTo>
                      <a:pt x="22" y="10"/>
                    </a:lnTo>
                    <a:lnTo>
                      <a:pt x="22" y="11"/>
                    </a:lnTo>
                    <a:lnTo>
                      <a:pt x="24" y="13"/>
                    </a:lnTo>
                    <a:lnTo>
                      <a:pt x="24" y="14"/>
                    </a:lnTo>
                    <a:lnTo>
                      <a:pt x="25" y="15"/>
                    </a:lnTo>
                    <a:lnTo>
                      <a:pt x="25" y="17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27" y="21"/>
                    </a:lnTo>
                    <a:lnTo>
                      <a:pt x="27" y="23"/>
                    </a:lnTo>
                    <a:lnTo>
                      <a:pt x="27" y="24"/>
                    </a:lnTo>
                    <a:lnTo>
                      <a:pt x="25" y="24"/>
                    </a:lnTo>
                    <a:lnTo>
                      <a:pt x="25" y="25"/>
                    </a:lnTo>
                    <a:lnTo>
                      <a:pt x="25" y="2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6" name="Freeform 358"/>
              <p:cNvSpPr>
                <a:spLocks/>
              </p:cNvSpPr>
              <p:nvPr/>
            </p:nvSpPr>
            <p:spPr bwMode="auto">
              <a:xfrm>
                <a:off x="3354" y="1046"/>
                <a:ext cx="44" cy="40"/>
              </a:xfrm>
              <a:custGeom>
                <a:avLst/>
                <a:gdLst>
                  <a:gd name="T0" fmla="*/ 36 w 34"/>
                  <a:gd name="T1" fmla="*/ 5 h 31"/>
                  <a:gd name="T2" fmla="*/ 44 w 34"/>
                  <a:gd name="T3" fmla="*/ 0 h 31"/>
                  <a:gd name="T4" fmla="*/ 50 w 34"/>
                  <a:gd name="T5" fmla="*/ 0 h 31"/>
                  <a:gd name="T6" fmla="*/ 52 w 34"/>
                  <a:gd name="T7" fmla="*/ 0 h 31"/>
                  <a:gd name="T8" fmla="*/ 58 w 34"/>
                  <a:gd name="T9" fmla="*/ 5 h 31"/>
                  <a:gd name="T10" fmla="*/ 61 w 34"/>
                  <a:gd name="T11" fmla="*/ 5 h 31"/>
                  <a:gd name="T12" fmla="*/ 65 w 34"/>
                  <a:gd name="T13" fmla="*/ 6 h 31"/>
                  <a:gd name="T14" fmla="*/ 67 w 34"/>
                  <a:gd name="T15" fmla="*/ 10 h 31"/>
                  <a:gd name="T16" fmla="*/ 72 w 34"/>
                  <a:gd name="T17" fmla="*/ 13 h 31"/>
                  <a:gd name="T18" fmla="*/ 72 w 34"/>
                  <a:gd name="T19" fmla="*/ 15 h 31"/>
                  <a:gd name="T20" fmla="*/ 72 w 34"/>
                  <a:gd name="T21" fmla="*/ 22 h 31"/>
                  <a:gd name="T22" fmla="*/ 74 w 34"/>
                  <a:gd name="T23" fmla="*/ 25 h 31"/>
                  <a:gd name="T24" fmla="*/ 74 w 34"/>
                  <a:gd name="T25" fmla="*/ 28 h 31"/>
                  <a:gd name="T26" fmla="*/ 74 w 34"/>
                  <a:gd name="T27" fmla="*/ 30 h 31"/>
                  <a:gd name="T28" fmla="*/ 74 w 34"/>
                  <a:gd name="T29" fmla="*/ 35 h 31"/>
                  <a:gd name="T30" fmla="*/ 72 w 34"/>
                  <a:gd name="T31" fmla="*/ 36 h 31"/>
                  <a:gd name="T32" fmla="*/ 72 w 34"/>
                  <a:gd name="T33" fmla="*/ 44 h 31"/>
                  <a:gd name="T34" fmla="*/ 72 w 34"/>
                  <a:gd name="T35" fmla="*/ 45 h 31"/>
                  <a:gd name="T36" fmla="*/ 67 w 34"/>
                  <a:gd name="T37" fmla="*/ 52 h 31"/>
                  <a:gd name="T38" fmla="*/ 65 w 34"/>
                  <a:gd name="T39" fmla="*/ 57 h 31"/>
                  <a:gd name="T40" fmla="*/ 61 w 34"/>
                  <a:gd name="T41" fmla="*/ 57 h 31"/>
                  <a:gd name="T42" fmla="*/ 58 w 34"/>
                  <a:gd name="T43" fmla="*/ 58 h 31"/>
                  <a:gd name="T44" fmla="*/ 53 w 34"/>
                  <a:gd name="T45" fmla="*/ 59 h 31"/>
                  <a:gd name="T46" fmla="*/ 50 w 34"/>
                  <a:gd name="T47" fmla="*/ 65 h 31"/>
                  <a:gd name="T48" fmla="*/ 45 w 34"/>
                  <a:gd name="T49" fmla="*/ 65 h 31"/>
                  <a:gd name="T50" fmla="*/ 39 w 34"/>
                  <a:gd name="T51" fmla="*/ 65 h 31"/>
                  <a:gd name="T52" fmla="*/ 35 w 34"/>
                  <a:gd name="T53" fmla="*/ 67 h 31"/>
                  <a:gd name="T54" fmla="*/ 30 w 34"/>
                  <a:gd name="T55" fmla="*/ 67 h 31"/>
                  <a:gd name="T56" fmla="*/ 22 w 34"/>
                  <a:gd name="T57" fmla="*/ 67 h 31"/>
                  <a:gd name="T58" fmla="*/ 21 w 34"/>
                  <a:gd name="T59" fmla="*/ 67 h 31"/>
                  <a:gd name="T60" fmla="*/ 13 w 34"/>
                  <a:gd name="T61" fmla="*/ 65 h 31"/>
                  <a:gd name="T62" fmla="*/ 6 w 34"/>
                  <a:gd name="T63" fmla="*/ 59 h 31"/>
                  <a:gd name="T64" fmla="*/ 5 w 34"/>
                  <a:gd name="T65" fmla="*/ 57 h 31"/>
                  <a:gd name="T66" fmla="*/ 0 w 34"/>
                  <a:gd name="T67" fmla="*/ 50 h 31"/>
                  <a:gd name="T68" fmla="*/ 0 w 34"/>
                  <a:gd name="T69" fmla="*/ 44 h 31"/>
                  <a:gd name="T70" fmla="*/ 0 w 34"/>
                  <a:gd name="T71" fmla="*/ 36 h 31"/>
                  <a:gd name="T72" fmla="*/ 0 w 34"/>
                  <a:gd name="T73" fmla="*/ 28 h 31"/>
                  <a:gd name="T74" fmla="*/ 5 w 34"/>
                  <a:gd name="T75" fmla="*/ 22 h 31"/>
                  <a:gd name="T76" fmla="*/ 8 w 34"/>
                  <a:gd name="T77" fmla="*/ 15 h 31"/>
                  <a:gd name="T78" fmla="*/ 13 w 34"/>
                  <a:gd name="T79" fmla="*/ 13 h 31"/>
                  <a:gd name="T80" fmla="*/ 21 w 34"/>
                  <a:gd name="T81" fmla="*/ 10 h 31"/>
                  <a:gd name="T82" fmla="*/ 21 w 34"/>
                  <a:gd name="T83" fmla="*/ 10 h 31"/>
                  <a:gd name="T84" fmla="*/ 22 w 34"/>
                  <a:gd name="T85" fmla="*/ 6 h 31"/>
                  <a:gd name="T86" fmla="*/ 23 w 34"/>
                  <a:gd name="T87" fmla="*/ 6 h 31"/>
                  <a:gd name="T88" fmla="*/ 36 w 34"/>
                  <a:gd name="T89" fmla="*/ 5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1"/>
                  <a:gd name="T137" fmla="*/ 34 w 34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1">
                    <a:moveTo>
                      <a:pt x="17" y="2"/>
                    </a:moveTo>
                    <a:lnTo>
                      <a:pt x="17" y="2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6"/>
                    </a:lnTo>
                    <a:lnTo>
                      <a:pt x="28" y="26"/>
                    </a:lnTo>
                    <a:lnTo>
                      <a:pt x="27" y="27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30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1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7" name="Freeform 359"/>
              <p:cNvSpPr>
                <a:spLocks/>
              </p:cNvSpPr>
              <p:nvPr/>
            </p:nvSpPr>
            <p:spPr bwMode="auto">
              <a:xfrm>
                <a:off x="3430" y="983"/>
                <a:ext cx="14" cy="44"/>
              </a:xfrm>
              <a:custGeom>
                <a:avLst/>
                <a:gdLst>
                  <a:gd name="T0" fmla="*/ 20 w 10"/>
                  <a:gd name="T1" fmla="*/ 0 h 34"/>
                  <a:gd name="T2" fmla="*/ 25 w 10"/>
                  <a:gd name="T3" fmla="*/ 5 h 34"/>
                  <a:gd name="T4" fmla="*/ 28 w 10"/>
                  <a:gd name="T5" fmla="*/ 6 h 34"/>
                  <a:gd name="T6" fmla="*/ 28 w 10"/>
                  <a:gd name="T7" fmla="*/ 10 h 34"/>
                  <a:gd name="T8" fmla="*/ 28 w 10"/>
                  <a:gd name="T9" fmla="*/ 21 h 34"/>
                  <a:gd name="T10" fmla="*/ 28 w 10"/>
                  <a:gd name="T11" fmla="*/ 27 h 34"/>
                  <a:gd name="T12" fmla="*/ 28 w 10"/>
                  <a:gd name="T13" fmla="*/ 28 h 34"/>
                  <a:gd name="T14" fmla="*/ 28 w 10"/>
                  <a:gd name="T15" fmla="*/ 35 h 34"/>
                  <a:gd name="T16" fmla="*/ 28 w 10"/>
                  <a:gd name="T17" fmla="*/ 41 h 34"/>
                  <a:gd name="T18" fmla="*/ 28 w 10"/>
                  <a:gd name="T19" fmla="*/ 47 h 34"/>
                  <a:gd name="T20" fmla="*/ 28 w 10"/>
                  <a:gd name="T21" fmla="*/ 52 h 34"/>
                  <a:gd name="T22" fmla="*/ 25 w 10"/>
                  <a:gd name="T23" fmla="*/ 58 h 34"/>
                  <a:gd name="T24" fmla="*/ 25 w 10"/>
                  <a:gd name="T25" fmla="*/ 65 h 34"/>
                  <a:gd name="T26" fmla="*/ 25 w 10"/>
                  <a:gd name="T27" fmla="*/ 67 h 34"/>
                  <a:gd name="T28" fmla="*/ 20 w 10"/>
                  <a:gd name="T29" fmla="*/ 72 h 34"/>
                  <a:gd name="T30" fmla="*/ 15 w 10"/>
                  <a:gd name="T31" fmla="*/ 74 h 34"/>
                  <a:gd name="T32" fmla="*/ 14 w 10"/>
                  <a:gd name="T33" fmla="*/ 74 h 34"/>
                  <a:gd name="T34" fmla="*/ 8 w 10"/>
                  <a:gd name="T35" fmla="*/ 74 h 34"/>
                  <a:gd name="T36" fmla="*/ 6 w 10"/>
                  <a:gd name="T37" fmla="*/ 72 h 34"/>
                  <a:gd name="T38" fmla="*/ 6 w 10"/>
                  <a:gd name="T39" fmla="*/ 67 h 34"/>
                  <a:gd name="T40" fmla="*/ 0 w 10"/>
                  <a:gd name="T41" fmla="*/ 65 h 34"/>
                  <a:gd name="T42" fmla="*/ 0 w 10"/>
                  <a:gd name="T43" fmla="*/ 63 h 34"/>
                  <a:gd name="T44" fmla="*/ 0 w 10"/>
                  <a:gd name="T45" fmla="*/ 58 h 34"/>
                  <a:gd name="T46" fmla="*/ 0 w 10"/>
                  <a:gd name="T47" fmla="*/ 52 h 34"/>
                  <a:gd name="T48" fmla="*/ 6 w 10"/>
                  <a:gd name="T49" fmla="*/ 50 h 34"/>
                  <a:gd name="T50" fmla="*/ 6 w 10"/>
                  <a:gd name="T51" fmla="*/ 47 h 34"/>
                  <a:gd name="T52" fmla="*/ 6 w 10"/>
                  <a:gd name="T53" fmla="*/ 41 h 34"/>
                  <a:gd name="T54" fmla="*/ 8 w 10"/>
                  <a:gd name="T55" fmla="*/ 35 h 34"/>
                  <a:gd name="T56" fmla="*/ 8 w 10"/>
                  <a:gd name="T57" fmla="*/ 28 h 34"/>
                  <a:gd name="T58" fmla="*/ 8 w 10"/>
                  <a:gd name="T59" fmla="*/ 22 h 34"/>
                  <a:gd name="T60" fmla="*/ 8 w 10"/>
                  <a:gd name="T61" fmla="*/ 16 h 34"/>
                  <a:gd name="T62" fmla="*/ 14 w 10"/>
                  <a:gd name="T63" fmla="*/ 13 h 34"/>
                  <a:gd name="T64" fmla="*/ 14 w 10"/>
                  <a:gd name="T65" fmla="*/ 6 h 34"/>
                  <a:gd name="T66" fmla="*/ 14 w 10"/>
                  <a:gd name="T67" fmla="*/ 6 h 34"/>
                  <a:gd name="T68" fmla="*/ 15 w 10"/>
                  <a:gd name="T69" fmla="*/ 5 h 34"/>
                  <a:gd name="T70" fmla="*/ 15 w 10"/>
                  <a:gd name="T71" fmla="*/ 5 h 3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0"/>
                  <a:gd name="T109" fmla="*/ 0 h 34"/>
                  <a:gd name="T110" fmla="*/ 10 w 10"/>
                  <a:gd name="T111" fmla="*/ 34 h 3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0" h="34">
                    <a:moveTo>
                      <a:pt x="7" y="2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0" y="10"/>
                    </a:lnTo>
                    <a:lnTo>
                      <a:pt x="10" y="12"/>
                    </a:lnTo>
                    <a:lnTo>
                      <a:pt x="10" y="13"/>
                    </a:lnTo>
                    <a:lnTo>
                      <a:pt x="10" y="14"/>
                    </a:lnTo>
                    <a:lnTo>
                      <a:pt x="10" y="16"/>
                    </a:lnTo>
                    <a:lnTo>
                      <a:pt x="10" y="17"/>
                    </a:lnTo>
                    <a:lnTo>
                      <a:pt x="10" y="19"/>
                    </a:lnTo>
                    <a:lnTo>
                      <a:pt x="10" y="20"/>
                    </a:lnTo>
                    <a:lnTo>
                      <a:pt x="10" y="22"/>
                    </a:lnTo>
                    <a:lnTo>
                      <a:pt x="10" y="23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9" y="27"/>
                    </a:lnTo>
                    <a:lnTo>
                      <a:pt x="9" y="29"/>
                    </a:lnTo>
                    <a:lnTo>
                      <a:pt x="9" y="30"/>
                    </a:lnTo>
                    <a:lnTo>
                      <a:pt x="9" y="31"/>
                    </a:lnTo>
                    <a:lnTo>
                      <a:pt x="7" y="33"/>
                    </a:lnTo>
                    <a:lnTo>
                      <a:pt x="7" y="34"/>
                    </a:lnTo>
                    <a:lnTo>
                      <a:pt x="6" y="34"/>
                    </a:lnTo>
                    <a:lnTo>
                      <a:pt x="5" y="34"/>
                    </a:lnTo>
                    <a:lnTo>
                      <a:pt x="3" y="34"/>
                    </a:lnTo>
                    <a:lnTo>
                      <a:pt x="2" y="33"/>
                    </a:lnTo>
                    <a:lnTo>
                      <a:pt x="2" y="31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5" y="6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5" y="2"/>
                    </a:lnTo>
                    <a:lnTo>
                      <a:pt x="6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8" name="Freeform 360"/>
              <p:cNvSpPr>
                <a:spLocks/>
              </p:cNvSpPr>
              <p:nvPr/>
            </p:nvSpPr>
            <p:spPr bwMode="auto">
              <a:xfrm>
                <a:off x="3433" y="941"/>
                <a:ext cx="11" cy="45"/>
              </a:xfrm>
              <a:custGeom>
                <a:avLst/>
                <a:gdLst>
                  <a:gd name="T0" fmla="*/ 14 w 8"/>
                  <a:gd name="T1" fmla="*/ 0 h 35"/>
                  <a:gd name="T2" fmla="*/ 14 w 8"/>
                  <a:gd name="T3" fmla="*/ 0 h 35"/>
                  <a:gd name="T4" fmla="*/ 14 w 8"/>
                  <a:gd name="T5" fmla="*/ 0 h 35"/>
                  <a:gd name="T6" fmla="*/ 19 w 8"/>
                  <a:gd name="T7" fmla="*/ 0 h 35"/>
                  <a:gd name="T8" fmla="*/ 19 w 8"/>
                  <a:gd name="T9" fmla="*/ 1 h 35"/>
                  <a:gd name="T10" fmla="*/ 19 w 8"/>
                  <a:gd name="T11" fmla="*/ 1 h 35"/>
                  <a:gd name="T12" fmla="*/ 21 w 8"/>
                  <a:gd name="T13" fmla="*/ 5 h 35"/>
                  <a:gd name="T14" fmla="*/ 21 w 8"/>
                  <a:gd name="T15" fmla="*/ 10 h 35"/>
                  <a:gd name="T16" fmla="*/ 21 w 8"/>
                  <a:gd name="T17" fmla="*/ 15 h 35"/>
                  <a:gd name="T18" fmla="*/ 21 w 8"/>
                  <a:gd name="T19" fmla="*/ 19 h 35"/>
                  <a:gd name="T20" fmla="*/ 21 w 8"/>
                  <a:gd name="T21" fmla="*/ 30 h 35"/>
                  <a:gd name="T22" fmla="*/ 21 w 8"/>
                  <a:gd name="T23" fmla="*/ 39 h 35"/>
                  <a:gd name="T24" fmla="*/ 21 w 8"/>
                  <a:gd name="T25" fmla="*/ 54 h 35"/>
                  <a:gd name="T26" fmla="*/ 19 w 8"/>
                  <a:gd name="T27" fmla="*/ 62 h 35"/>
                  <a:gd name="T28" fmla="*/ 19 w 8"/>
                  <a:gd name="T29" fmla="*/ 66 h 35"/>
                  <a:gd name="T30" fmla="*/ 19 w 8"/>
                  <a:gd name="T31" fmla="*/ 68 h 35"/>
                  <a:gd name="T32" fmla="*/ 14 w 8"/>
                  <a:gd name="T33" fmla="*/ 75 h 35"/>
                  <a:gd name="T34" fmla="*/ 11 w 8"/>
                  <a:gd name="T35" fmla="*/ 75 h 35"/>
                  <a:gd name="T36" fmla="*/ 11 w 8"/>
                  <a:gd name="T37" fmla="*/ 75 h 35"/>
                  <a:gd name="T38" fmla="*/ 8 w 8"/>
                  <a:gd name="T39" fmla="*/ 75 h 35"/>
                  <a:gd name="T40" fmla="*/ 1 w 8"/>
                  <a:gd name="T41" fmla="*/ 75 h 35"/>
                  <a:gd name="T42" fmla="*/ 1 w 8"/>
                  <a:gd name="T43" fmla="*/ 69 h 35"/>
                  <a:gd name="T44" fmla="*/ 0 w 8"/>
                  <a:gd name="T45" fmla="*/ 68 h 35"/>
                  <a:gd name="T46" fmla="*/ 0 w 8"/>
                  <a:gd name="T47" fmla="*/ 66 h 35"/>
                  <a:gd name="T48" fmla="*/ 0 w 8"/>
                  <a:gd name="T49" fmla="*/ 62 h 35"/>
                  <a:gd name="T50" fmla="*/ 0 w 8"/>
                  <a:gd name="T51" fmla="*/ 59 h 35"/>
                  <a:gd name="T52" fmla="*/ 0 w 8"/>
                  <a:gd name="T53" fmla="*/ 53 h 35"/>
                  <a:gd name="T54" fmla="*/ 1 w 8"/>
                  <a:gd name="T55" fmla="*/ 46 h 35"/>
                  <a:gd name="T56" fmla="*/ 1 w 8"/>
                  <a:gd name="T57" fmla="*/ 40 h 35"/>
                  <a:gd name="T58" fmla="*/ 8 w 8"/>
                  <a:gd name="T59" fmla="*/ 31 h 35"/>
                  <a:gd name="T60" fmla="*/ 8 w 8"/>
                  <a:gd name="T61" fmla="*/ 24 h 35"/>
                  <a:gd name="T62" fmla="*/ 8 w 8"/>
                  <a:gd name="T63" fmla="*/ 17 h 35"/>
                  <a:gd name="T64" fmla="*/ 8 w 8"/>
                  <a:gd name="T65" fmla="*/ 15 h 35"/>
                  <a:gd name="T66" fmla="*/ 8 w 8"/>
                  <a:gd name="T67" fmla="*/ 5 h 35"/>
                  <a:gd name="T68" fmla="*/ 8 w 8"/>
                  <a:gd name="T69" fmla="*/ 1 h 35"/>
                  <a:gd name="T70" fmla="*/ 11 w 8"/>
                  <a:gd name="T71" fmla="*/ 0 h 35"/>
                  <a:gd name="T72" fmla="*/ 11 w 8"/>
                  <a:gd name="T73" fmla="*/ 0 h 3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"/>
                  <a:gd name="T112" fmla="*/ 0 h 35"/>
                  <a:gd name="T113" fmla="*/ 8 w 8"/>
                  <a:gd name="T114" fmla="*/ 35 h 3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" h="35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9"/>
                    </a:lnTo>
                    <a:lnTo>
                      <a:pt x="8" y="12"/>
                    </a:lnTo>
                    <a:lnTo>
                      <a:pt x="8" y="14"/>
                    </a:lnTo>
                    <a:lnTo>
                      <a:pt x="8" y="15"/>
                    </a:lnTo>
                    <a:lnTo>
                      <a:pt x="8" y="18"/>
                    </a:lnTo>
                    <a:lnTo>
                      <a:pt x="8" y="19"/>
                    </a:lnTo>
                    <a:lnTo>
                      <a:pt x="8" y="26"/>
                    </a:lnTo>
                    <a:lnTo>
                      <a:pt x="8" y="28"/>
                    </a:lnTo>
                    <a:lnTo>
                      <a:pt x="7" y="29"/>
                    </a:lnTo>
                    <a:lnTo>
                      <a:pt x="7" y="31"/>
                    </a:lnTo>
                    <a:lnTo>
                      <a:pt x="7" y="32"/>
                    </a:lnTo>
                    <a:lnTo>
                      <a:pt x="5" y="33"/>
                    </a:lnTo>
                    <a:lnTo>
                      <a:pt x="5" y="35"/>
                    </a:lnTo>
                    <a:lnTo>
                      <a:pt x="4" y="35"/>
                    </a:lnTo>
                    <a:lnTo>
                      <a:pt x="3" y="35"/>
                    </a:lnTo>
                    <a:lnTo>
                      <a:pt x="1" y="35"/>
                    </a:lnTo>
                    <a:lnTo>
                      <a:pt x="1" y="33"/>
                    </a:lnTo>
                    <a:lnTo>
                      <a:pt x="0" y="33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1" y="22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3" y="12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39" name="Freeform 361"/>
              <p:cNvSpPr>
                <a:spLocks/>
              </p:cNvSpPr>
              <p:nvPr/>
            </p:nvSpPr>
            <p:spPr bwMode="auto">
              <a:xfrm>
                <a:off x="3433" y="1027"/>
                <a:ext cx="11" cy="40"/>
              </a:xfrm>
              <a:custGeom>
                <a:avLst/>
                <a:gdLst>
                  <a:gd name="T0" fmla="*/ 20 w 7"/>
                  <a:gd name="T1" fmla="*/ 0 h 31"/>
                  <a:gd name="T2" fmla="*/ 20 w 7"/>
                  <a:gd name="T3" fmla="*/ 0 h 31"/>
                  <a:gd name="T4" fmla="*/ 20 w 7"/>
                  <a:gd name="T5" fmla="*/ 0 h 31"/>
                  <a:gd name="T6" fmla="*/ 27 w 7"/>
                  <a:gd name="T7" fmla="*/ 5 h 31"/>
                  <a:gd name="T8" fmla="*/ 27 w 7"/>
                  <a:gd name="T9" fmla="*/ 5 h 31"/>
                  <a:gd name="T10" fmla="*/ 27 w 7"/>
                  <a:gd name="T11" fmla="*/ 5 h 31"/>
                  <a:gd name="T12" fmla="*/ 27 w 7"/>
                  <a:gd name="T13" fmla="*/ 6 h 31"/>
                  <a:gd name="T14" fmla="*/ 27 w 7"/>
                  <a:gd name="T15" fmla="*/ 8 h 31"/>
                  <a:gd name="T16" fmla="*/ 27 w 7"/>
                  <a:gd name="T17" fmla="*/ 15 h 31"/>
                  <a:gd name="T18" fmla="*/ 27 w 7"/>
                  <a:gd name="T19" fmla="*/ 22 h 31"/>
                  <a:gd name="T20" fmla="*/ 27 w 7"/>
                  <a:gd name="T21" fmla="*/ 23 h 31"/>
                  <a:gd name="T22" fmla="*/ 27 w 7"/>
                  <a:gd name="T23" fmla="*/ 30 h 31"/>
                  <a:gd name="T24" fmla="*/ 27 w 7"/>
                  <a:gd name="T25" fmla="*/ 36 h 31"/>
                  <a:gd name="T26" fmla="*/ 27 w 7"/>
                  <a:gd name="T27" fmla="*/ 44 h 31"/>
                  <a:gd name="T28" fmla="*/ 27 w 7"/>
                  <a:gd name="T29" fmla="*/ 50 h 31"/>
                  <a:gd name="T30" fmla="*/ 20 w 7"/>
                  <a:gd name="T31" fmla="*/ 57 h 31"/>
                  <a:gd name="T32" fmla="*/ 20 w 7"/>
                  <a:gd name="T33" fmla="*/ 59 h 31"/>
                  <a:gd name="T34" fmla="*/ 20 w 7"/>
                  <a:gd name="T35" fmla="*/ 65 h 31"/>
                  <a:gd name="T36" fmla="*/ 14 w 7"/>
                  <a:gd name="T37" fmla="*/ 67 h 31"/>
                  <a:gd name="T38" fmla="*/ 14 w 7"/>
                  <a:gd name="T39" fmla="*/ 67 h 31"/>
                  <a:gd name="T40" fmla="*/ 13 w 7"/>
                  <a:gd name="T41" fmla="*/ 67 h 31"/>
                  <a:gd name="T42" fmla="*/ 13 w 7"/>
                  <a:gd name="T43" fmla="*/ 67 h 31"/>
                  <a:gd name="T44" fmla="*/ 13 w 7"/>
                  <a:gd name="T45" fmla="*/ 67 h 31"/>
                  <a:gd name="T46" fmla="*/ 5 w 7"/>
                  <a:gd name="T47" fmla="*/ 67 h 31"/>
                  <a:gd name="T48" fmla="*/ 5 w 7"/>
                  <a:gd name="T49" fmla="*/ 67 h 31"/>
                  <a:gd name="T50" fmla="*/ 0 w 7"/>
                  <a:gd name="T51" fmla="*/ 65 h 31"/>
                  <a:gd name="T52" fmla="*/ 0 w 7"/>
                  <a:gd name="T53" fmla="*/ 59 h 31"/>
                  <a:gd name="T54" fmla="*/ 0 w 7"/>
                  <a:gd name="T55" fmla="*/ 58 h 31"/>
                  <a:gd name="T56" fmla="*/ 0 w 7"/>
                  <a:gd name="T57" fmla="*/ 52 h 31"/>
                  <a:gd name="T58" fmla="*/ 0 w 7"/>
                  <a:gd name="T59" fmla="*/ 45 h 31"/>
                  <a:gd name="T60" fmla="*/ 5 w 7"/>
                  <a:gd name="T61" fmla="*/ 41 h 31"/>
                  <a:gd name="T62" fmla="*/ 5 w 7"/>
                  <a:gd name="T63" fmla="*/ 35 h 31"/>
                  <a:gd name="T64" fmla="*/ 5 w 7"/>
                  <a:gd name="T65" fmla="*/ 28 h 31"/>
                  <a:gd name="T66" fmla="*/ 13 w 7"/>
                  <a:gd name="T67" fmla="*/ 22 h 31"/>
                  <a:gd name="T68" fmla="*/ 13 w 7"/>
                  <a:gd name="T69" fmla="*/ 15 h 31"/>
                  <a:gd name="T70" fmla="*/ 13 w 7"/>
                  <a:gd name="T71" fmla="*/ 8 h 31"/>
                  <a:gd name="T72" fmla="*/ 13 w 7"/>
                  <a:gd name="T73" fmla="*/ 6 h 31"/>
                  <a:gd name="T74" fmla="*/ 14 w 7"/>
                  <a:gd name="T75" fmla="*/ 5 h 31"/>
                  <a:gd name="T76" fmla="*/ 14 w 7"/>
                  <a:gd name="T77" fmla="*/ 5 h 31"/>
                  <a:gd name="T78" fmla="*/ 14 w 7"/>
                  <a:gd name="T79" fmla="*/ 5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0" name="Freeform 362"/>
              <p:cNvSpPr>
                <a:spLocks/>
              </p:cNvSpPr>
              <p:nvPr/>
            </p:nvSpPr>
            <p:spPr bwMode="auto">
              <a:xfrm>
                <a:off x="3354" y="1005"/>
                <a:ext cx="44" cy="41"/>
              </a:xfrm>
              <a:custGeom>
                <a:avLst/>
                <a:gdLst>
                  <a:gd name="T0" fmla="*/ 36 w 34"/>
                  <a:gd name="T1" fmla="*/ 0 h 31"/>
                  <a:gd name="T2" fmla="*/ 44 w 34"/>
                  <a:gd name="T3" fmla="*/ 0 h 31"/>
                  <a:gd name="T4" fmla="*/ 50 w 34"/>
                  <a:gd name="T5" fmla="*/ 0 h 31"/>
                  <a:gd name="T6" fmla="*/ 52 w 34"/>
                  <a:gd name="T7" fmla="*/ 0 h 31"/>
                  <a:gd name="T8" fmla="*/ 58 w 34"/>
                  <a:gd name="T9" fmla="*/ 0 h 31"/>
                  <a:gd name="T10" fmla="*/ 61 w 34"/>
                  <a:gd name="T11" fmla="*/ 5 h 31"/>
                  <a:gd name="T12" fmla="*/ 65 w 34"/>
                  <a:gd name="T13" fmla="*/ 7 h 31"/>
                  <a:gd name="T14" fmla="*/ 67 w 34"/>
                  <a:gd name="T15" fmla="*/ 7 h 31"/>
                  <a:gd name="T16" fmla="*/ 72 w 34"/>
                  <a:gd name="T17" fmla="*/ 12 h 31"/>
                  <a:gd name="T18" fmla="*/ 72 w 34"/>
                  <a:gd name="T19" fmla="*/ 16 h 31"/>
                  <a:gd name="T20" fmla="*/ 72 w 34"/>
                  <a:gd name="T21" fmla="*/ 21 h 31"/>
                  <a:gd name="T22" fmla="*/ 74 w 34"/>
                  <a:gd name="T23" fmla="*/ 28 h 31"/>
                  <a:gd name="T24" fmla="*/ 74 w 34"/>
                  <a:gd name="T25" fmla="*/ 29 h 31"/>
                  <a:gd name="T26" fmla="*/ 74 w 34"/>
                  <a:gd name="T27" fmla="*/ 33 h 31"/>
                  <a:gd name="T28" fmla="*/ 74 w 34"/>
                  <a:gd name="T29" fmla="*/ 37 h 31"/>
                  <a:gd name="T30" fmla="*/ 72 w 34"/>
                  <a:gd name="T31" fmla="*/ 38 h 31"/>
                  <a:gd name="T32" fmla="*/ 72 w 34"/>
                  <a:gd name="T33" fmla="*/ 44 h 31"/>
                  <a:gd name="T34" fmla="*/ 72 w 34"/>
                  <a:gd name="T35" fmla="*/ 49 h 31"/>
                  <a:gd name="T36" fmla="*/ 67 w 34"/>
                  <a:gd name="T37" fmla="*/ 53 h 31"/>
                  <a:gd name="T38" fmla="*/ 65 w 34"/>
                  <a:gd name="T39" fmla="*/ 56 h 31"/>
                  <a:gd name="T40" fmla="*/ 61 w 34"/>
                  <a:gd name="T41" fmla="*/ 60 h 31"/>
                  <a:gd name="T42" fmla="*/ 58 w 34"/>
                  <a:gd name="T43" fmla="*/ 63 h 31"/>
                  <a:gd name="T44" fmla="*/ 53 w 34"/>
                  <a:gd name="T45" fmla="*/ 65 h 31"/>
                  <a:gd name="T46" fmla="*/ 50 w 34"/>
                  <a:gd name="T47" fmla="*/ 65 h 31"/>
                  <a:gd name="T48" fmla="*/ 45 w 34"/>
                  <a:gd name="T49" fmla="*/ 70 h 31"/>
                  <a:gd name="T50" fmla="*/ 39 w 34"/>
                  <a:gd name="T51" fmla="*/ 70 h 31"/>
                  <a:gd name="T52" fmla="*/ 35 w 34"/>
                  <a:gd name="T53" fmla="*/ 70 h 31"/>
                  <a:gd name="T54" fmla="*/ 30 w 34"/>
                  <a:gd name="T55" fmla="*/ 71 h 31"/>
                  <a:gd name="T56" fmla="*/ 22 w 34"/>
                  <a:gd name="T57" fmla="*/ 71 h 31"/>
                  <a:gd name="T58" fmla="*/ 21 w 34"/>
                  <a:gd name="T59" fmla="*/ 71 h 31"/>
                  <a:gd name="T60" fmla="*/ 13 w 34"/>
                  <a:gd name="T61" fmla="*/ 70 h 31"/>
                  <a:gd name="T62" fmla="*/ 6 w 34"/>
                  <a:gd name="T63" fmla="*/ 65 h 31"/>
                  <a:gd name="T64" fmla="*/ 5 w 34"/>
                  <a:gd name="T65" fmla="*/ 60 h 31"/>
                  <a:gd name="T66" fmla="*/ 0 w 34"/>
                  <a:gd name="T67" fmla="*/ 53 h 31"/>
                  <a:gd name="T68" fmla="*/ 0 w 34"/>
                  <a:gd name="T69" fmla="*/ 45 h 31"/>
                  <a:gd name="T70" fmla="*/ 0 w 34"/>
                  <a:gd name="T71" fmla="*/ 37 h 31"/>
                  <a:gd name="T72" fmla="*/ 0 w 34"/>
                  <a:gd name="T73" fmla="*/ 29 h 31"/>
                  <a:gd name="T74" fmla="*/ 5 w 34"/>
                  <a:gd name="T75" fmla="*/ 22 h 31"/>
                  <a:gd name="T76" fmla="*/ 8 w 34"/>
                  <a:gd name="T77" fmla="*/ 16 h 31"/>
                  <a:gd name="T78" fmla="*/ 13 w 34"/>
                  <a:gd name="T79" fmla="*/ 15 h 31"/>
                  <a:gd name="T80" fmla="*/ 21 w 34"/>
                  <a:gd name="T81" fmla="*/ 12 h 31"/>
                  <a:gd name="T82" fmla="*/ 21 w 34"/>
                  <a:gd name="T83" fmla="*/ 7 h 31"/>
                  <a:gd name="T84" fmla="*/ 22 w 34"/>
                  <a:gd name="T85" fmla="*/ 7 h 31"/>
                  <a:gd name="T86" fmla="*/ 23 w 34"/>
                  <a:gd name="T87" fmla="*/ 7 h 31"/>
                  <a:gd name="T88" fmla="*/ 36 w 34"/>
                  <a:gd name="T89" fmla="*/ 5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1"/>
                  <a:gd name="T137" fmla="*/ 34 w 34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1">
                    <a:moveTo>
                      <a:pt x="17" y="2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7" y="2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6"/>
                    </a:lnTo>
                    <a:lnTo>
                      <a:pt x="28" y="26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1" name="Freeform 363"/>
              <p:cNvSpPr>
                <a:spLocks/>
              </p:cNvSpPr>
              <p:nvPr/>
            </p:nvSpPr>
            <p:spPr bwMode="auto">
              <a:xfrm>
                <a:off x="3354" y="1130"/>
                <a:ext cx="44" cy="38"/>
              </a:xfrm>
              <a:custGeom>
                <a:avLst/>
                <a:gdLst>
                  <a:gd name="T0" fmla="*/ 36 w 34"/>
                  <a:gd name="T1" fmla="*/ 0 h 31"/>
                  <a:gd name="T2" fmla="*/ 44 w 34"/>
                  <a:gd name="T3" fmla="*/ 0 h 31"/>
                  <a:gd name="T4" fmla="*/ 50 w 34"/>
                  <a:gd name="T5" fmla="*/ 0 h 31"/>
                  <a:gd name="T6" fmla="*/ 52 w 34"/>
                  <a:gd name="T7" fmla="*/ 0 h 31"/>
                  <a:gd name="T8" fmla="*/ 58 w 34"/>
                  <a:gd name="T9" fmla="*/ 0 h 31"/>
                  <a:gd name="T10" fmla="*/ 61 w 34"/>
                  <a:gd name="T11" fmla="*/ 1 h 31"/>
                  <a:gd name="T12" fmla="*/ 65 w 34"/>
                  <a:gd name="T13" fmla="*/ 1 h 31"/>
                  <a:gd name="T14" fmla="*/ 67 w 34"/>
                  <a:gd name="T15" fmla="*/ 6 h 31"/>
                  <a:gd name="T16" fmla="*/ 72 w 34"/>
                  <a:gd name="T17" fmla="*/ 7 h 31"/>
                  <a:gd name="T18" fmla="*/ 72 w 34"/>
                  <a:gd name="T19" fmla="*/ 13 h 31"/>
                  <a:gd name="T20" fmla="*/ 72 w 34"/>
                  <a:gd name="T21" fmla="*/ 15 h 31"/>
                  <a:gd name="T22" fmla="*/ 74 w 34"/>
                  <a:gd name="T23" fmla="*/ 20 h 31"/>
                  <a:gd name="T24" fmla="*/ 74 w 34"/>
                  <a:gd name="T25" fmla="*/ 22 h 31"/>
                  <a:gd name="T26" fmla="*/ 74 w 34"/>
                  <a:gd name="T27" fmla="*/ 26 h 31"/>
                  <a:gd name="T28" fmla="*/ 74 w 34"/>
                  <a:gd name="T29" fmla="*/ 27 h 31"/>
                  <a:gd name="T30" fmla="*/ 72 w 34"/>
                  <a:gd name="T31" fmla="*/ 32 h 31"/>
                  <a:gd name="T32" fmla="*/ 72 w 34"/>
                  <a:gd name="T33" fmla="*/ 33 h 31"/>
                  <a:gd name="T34" fmla="*/ 72 w 34"/>
                  <a:gd name="T35" fmla="*/ 39 h 31"/>
                  <a:gd name="T36" fmla="*/ 67 w 34"/>
                  <a:gd name="T37" fmla="*/ 40 h 31"/>
                  <a:gd name="T38" fmla="*/ 65 w 34"/>
                  <a:gd name="T39" fmla="*/ 44 h 31"/>
                  <a:gd name="T40" fmla="*/ 61 w 34"/>
                  <a:gd name="T41" fmla="*/ 47 h 31"/>
                  <a:gd name="T42" fmla="*/ 58 w 34"/>
                  <a:gd name="T43" fmla="*/ 48 h 31"/>
                  <a:gd name="T44" fmla="*/ 53 w 34"/>
                  <a:gd name="T45" fmla="*/ 51 h 31"/>
                  <a:gd name="T46" fmla="*/ 50 w 34"/>
                  <a:gd name="T47" fmla="*/ 51 h 31"/>
                  <a:gd name="T48" fmla="*/ 45 w 34"/>
                  <a:gd name="T49" fmla="*/ 51 h 31"/>
                  <a:gd name="T50" fmla="*/ 39 w 34"/>
                  <a:gd name="T51" fmla="*/ 54 h 31"/>
                  <a:gd name="T52" fmla="*/ 35 w 34"/>
                  <a:gd name="T53" fmla="*/ 54 h 31"/>
                  <a:gd name="T54" fmla="*/ 30 w 34"/>
                  <a:gd name="T55" fmla="*/ 58 h 31"/>
                  <a:gd name="T56" fmla="*/ 22 w 34"/>
                  <a:gd name="T57" fmla="*/ 58 h 31"/>
                  <a:gd name="T58" fmla="*/ 21 w 34"/>
                  <a:gd name="T59" fmla="*/ 58 h 31"/>
                  <a:gd name="T60" fmla="*/ 13 w 34"/>
                  <a:gd name="T61" fmla="*/ 54 h 31"/>
                  <a:gd name="T62" fmla="*/ 6 w 34"/>
                  <a:gd name="T63" fmla="*/ 51 h 31"/>
                  <a:gd name="T64" fmla="*/ 5 w 34"/>
                  <a:gd name="T65" fmla="*/ 47 h 31"/>
                  <a:gd name="T66" fmla="*/ 0 w 34"/>
                  <a:gd name="T67" fmla="*/ 40 h 31"/>
                  <a:gd name="T68" fmla="*/ 0 w 34"/>
                  <a:gd name="T69" fmla="*/ 34 h 31"/>
                  <a:gd name="T70" fmla="*/ 0 w 34"/>
                  <a:gd name="T71" fmla="*/ 27 h 31"/>
                  <a:gd name="T72" fmla="*/ 0 w 34"/>
                  <a:gd name="T73" fmla="*/ 22 h 31"/>
                  <a:gd name="T74" fmla="*/ 5 w 34"/>
                  <a:gd name="T75" fmla="*/ 18 h 31"/>
                  <a:gd name="T76" fmla="*/ 8 w 34"/>
                  <a:gd name="T77" fmla="*/ 13 h 31"/>
                  <a:gd name="T78" fmla="*/ 13 w 34"/>
                  <a:gd name="T79" fmla="*/ 7 h 31"/>
                  <a:gd name="T80" fmla="*/ 21 w 34"/>
                  <a:gd name="T81" fmla="*/ 7 h 31"/>
                  <a:gd name="T82" fmla="*/ 21 w 34"/>
                  <a:gd name="T83" fmla="*/ 6 h 31"/>
                  <a:gd name="T84" fmla="*/ 22 w 34"/>
                  <a:gd name="T85" fmla="*/ 6 h 31"/>
                  <a:gd name="T86" fmla="*/ 23 w 34"/>
                  <a:gd name="T87" fmla="*/ 1 h 31"/>
                  <a:gd name="T88" fmla="*/ 36 w 34"/>
                  <a:gd name="T89" fmla="*/ 0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1"/>
                  <a:gd name="T137" fmla="*/ 34 w 34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1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4" y="15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2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5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29"/>
                    </a:lnTo>
                    <a:lnTo>
                      <a:pt x="18" y="29"/>
                    </a:lnTo>
                    <a:lnTo>
                      <a:pt x="17" y="29"/>
                    </a:lnTo>
                    <a:lnTo>
                      <a:pt x="16" y="29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29"/>
                    </a:lnTo>
                    <a:lnTo>
                      <a:pt x="6" y="29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3" y="26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2" name="Freeform 364"/>
              <p:cNvSpPr>
                <a:spLocks/>
              </p:cNvSpPr>
              <p:nvPr/>
            </p:nvSpPr>
            <p:spPr bwMode="auto">
              <a:xfrm>
                <a:off x="3354" y="1089"/>
                <a:ext cx="44" cy="35"/>
              </a:xfrm>
              <a:custGeom>
                <a:avLst/>
                <a:gdLst>
                  <a:gd name="T0" fmla="*/ 36 w 34"/>
                  <a:gd name="T1" fmla="*/ 0 h 29"/>
                  <a:gd name="T2" fmla="*/ 44 w 34"/>
                  <a:gd name="T3" fmla="*/ 0 h 29"/>
                  <a:gd name="T4" fmla="*/ 50 w 34"/>
                  <a:gd name="T5" fmla="*/ 0 h 29"/>
                  <a:gd name="T6" fmla="*/ 52 w 34"/>
                  <a:gd name="T7" fmla="*/ 0 h 29"/>
                  <a:gd name="T8" fmla="*/ 58 w 34"/>
                  <a:gd name="T9" fmla="*/ 0 h 29"/>
                  <a:gd name="T10" fmla="*/ 61 w 34"/>
                  <a:gd name="T11" fmla="*/ 0 h 29"/>
                  <a:gd name="T12" fmla="*/ 65 w 34"/>
                  <a:gd name="T13" fmla="*/ 1 h 29"/>
                  <a:gd name="T14" fmla="*/ 67 w 34"/>
                  <a:gd name="T15" fmla="*/ 6 h 29"/>
                  <a:gd name="T16" fmla="*/ 72 w 34"/>
                  <a:gd name="T17" fmla="*/ 7 h 29"/>
                  <a:gd name="T18" fmla="*/ 72 w 34"/>
                  <a:gd name="T19" fmla="*/ 8 h 29"/>
                  <a:gd name="T20" fmla="*/ 72 w 34"/>
                  <a:gd name="T21" fmla="*/ 14 h 29"/>
                  <a:gd name="T22" fmla="*/ 74 w 34"/>
                  <a:gd name="T23" fmla="*/ 19 h 29"/>
                  <a:gd name="T24" fmla="*/ 74 w 34"/>
                  <a:gd name="T25" fmla="*/ 21 h 29"/>
                  <a:gd name="T26" fmla="*/ 74 w 34"/>
                  <a:gd name="T27" fmla="*/ 25 h 29"/>
                  <a:gd name="T28" fmla="*/ 74 w 34"/>
                  <a:gd name="T29" fmla="*/ 25 h 29"/>
                  <a:gd name="T30" fmla="*/ 72 w 34"/>
                  <a:gd name="T31" fmla="*/ 27 h 29"/>
                  <a:gd name="T32" fmla="*/ 72 w 34"/>
                  <a:gd name="T33" fmla="*/ 33 h 29"/>
                  <a:gd name="T34" fmla="*/ 72 w 34"/>
                  <a:gd name="T35" fmla="*/ 36 h 29"/>
                  <a:gd name="T36" fmla="*/ 67 w 34"/>
                  <a:gd name="T37" fmla="*/ 40 h 29"/>
                  <a:gd name="T38" fmla="*/ 65 w 34"/>
                  <a:gd name="T39" fmla="*/ 42 h 29"/>
                  <a:gd name="T40" fmla="*/ 61 w 34"/>
                  <a:gd name="T41" fmla="*/ 43 h 29"/>
                  <a:gd name="T42" fmla="*/ 58 w 34"/>
                  <a:gd name="T43" fmla="*/ 45 h 29"/>
                  <a:gd name="T44" fmla="*/ 53 w 34"/>
                  <a:gd name="T45" fmla="*/ 45 h 29"/>
                  <a:gd name="T46" fmla="*/ 50 w 34"/>
                  <a:gd name="T47" fmla="*/ 49 h 29"/>
                  <a:gd name="T48" fmla="*/ 45 w 34"/>
                  <a:gd name="T49" fmla="*/ 49 h 29"/>
                  <a:gd name="T50" fmla="*/ 39 w 34"/>
                  <a:gd name="T51" fmla="*/ 51 h 29"/>
                  <a:gd name="T52" fmla="*/ 35 w 34"/>
                  <a:gd name="T53" fmla="*/ 51 h 29"/>
                  <a:gd name="T54" fmla="*/ 30 w 34"/>
                  <a:gd name="T55" fmla="*/ 51 h 29"/>
                  <a:gd name="T56" fmla="*/ 22 w 34"/>
                  <a:gd name="T57" fmla="*/ 51 h 29"/>
                  <a:gd name="T58" fmla="*/ 21 w 34"/>
                  <a:gd name="T59" fmla="*/ 51 h 29"/>
                  <a:gd name="T60" fmla="*/ 13 w 34"/>
                  <a:gd name="T61" fmla="*/ 51 h 29"/>
                  <a:gd name="T62" fmla="*/ 6 w 34"/>
                  <a:gd name="T63" fmla="*/ 45 h 29"/>
                  <a:gd name="T64" fmla="*/ 5 w 34"/>
                  <a:gd name="T65" fmla="*/ 43 h 29"/>
                  <a:gd name="T66" fmla="*/ 0 w 34"/>
                  <a:gd name="T67" fmla="*/ 40 h 29"/>
                  <a:gd name="T68" fmla="*/ 0 w 34"/>
                  <a:gd name="T69" fmla="*/ 33 h 29"/>
                  <a:gd name="T70" fmla="*/ 0 w 34"/>
                  <a:gd name="T71" fmla="*/ 27 h 29"/>
                  <a:gd name="T72" fmla="*/ 0 w 34"/>
                  <a:gd name="T73" fmla="*/ 19 h 29"/>
                  <a:gd name="T74" fmla="*/ 5 w 34"/>
                  <a:gd name="T75" fmla="*/ 14 h 29"/>
                  <a:gd name="T76" fmla="*/ 8 w 34"/>
                  <a:gd name="T77" fmla="*/ 12 h 29"/>
                  <a:gd name="T78" fmla="*/ 13 w 34"/>
                  <a:gd name="T79" fmla="*/ 7 h 29"/>
                  <a:gd name="T80" fmla="*/ 21 w 34"/>
                  <a:gd name="T81" fmla="*/ 6 h 29"/>
                  <a:gd name="T82" fmla="*/ 21 w 34"/>
                  <a:gd name="T83" fmla="*/ 6 h 29"/>
                  <a:gd name="T84" fmla="*/ 22 w 34"/>
                  <a:gd name="T85" fmla="*/ 6 h 29"/>
                  <a:gd name="T86" fmla="*/ 23 w 34"/>
                  <a:gd name="T87" fmla="*/ 1 h 29"/>
                  <a:gd name="T88" fmla="*/ 36 w 34"/>
                  <a:gd name="T89" fmla="*/ 0 h 2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29"/>
                  <a:gd name="T137" fmla="*/ 34 w 34"/>
                  <a:gd name="T138" fmla="*/ 29 h 29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29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3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3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31" y="22"/>
                    </a:lnTo>
                    <a:lnTo>
                      <a:pt x="30" y="24"/>
                    </a:lnTo>
                    <a:lnTo>
                      <a:pt x="28" y="25"/>
                    </a:lnTo>
                    <a:lnTo>
                      <a:pt x="27" y="25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28"/>
                    </a:lnTo>
                    <a:lnTo>
                      <a:pt x="18" y="29"/>
                    </a:lnTo>
                    <a:lnTo>
                      <a:pt x="17" y="29"/>
                    </a:lnTo>
                    <a:lnTo>
                      <a:pt x="16" y="29"/>
                    </a:lnTo>
                    <a:lnTo>
                      <a:pt x="14" y="29"/>
                    </a:lnTo>
                    <a:lnTo>
                      <a:pt x="11" y="29"/>
                    </a:lnTo>
                    <a:lnTo>
                      <a:pt x="10" y="29"/>
                    </a:lnTo>
                    <a:lnTo>
                      <a:pt x="9" y="29"/>
                    </a:lnTo>
                    <a:lnTo>
                      <a:pt x="7" y="29"/>
                    </a:lnTo>
                    <a:lnTo>
                      <a:pt x="6" y="29"/>
                    </a:lnTo>
                    <a:lnTo>
                      <a:pt x="4" y="28"/>
                    </a:lnTo>
                    <a:lnTo>
                      <a:pt x="3" y="26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2" y="10"/>
                    </a:lnTo>
                    <a:lnTo>
                      <a:pt x="2" y="8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3" name="Freeform 365"/>
              <p:cNvSpPr>
                <a:spLocks/>
              </p:cNvSpPr>
              <p:nvPr/>
            </p:nvSpPr>
            <p:spPr bwMode="auto">
              <a:xfrm>
                <a:off x="3354" y="1208"/>
                <a:ext cx="44" cy="41"/>
              </a:xfrm>
              <a:custGeom>
                <a:avLst/>
                <a:gdLst>
                  <a:gd name="T0" fmla="*/ 36 w 34"/>
                  <a:gd name="T1" fmla="*/ 1 h 31"/>
                  <a:gd name="T2" fmla="*/ 44 w 34"/>
                  <a:gd name="T3" fmla="*/ 1 h 31"/>
                  <a:gd name="T4" fmla="*/ 50 w 34"/>
                  <a:gd name="T5" fmla="*/ 0 h 31"/>
                  <a:gd name="T6" fmla="*/ 52 w 34"/>
                  <a:gd name="T7" fmla="*/ 0 h 31"/>
                  <a:gd name="T8" fmla="*/ 58 w 34"/>
                  <a:gd name="T9" fmla="*/ 1 h 31"/>
                  <a:gd name="T10" fmla="*/ 61 w 34"/>
                  <a:gd name="T11" fmla="*/ 1 h 31"/>
                  <a:gd name="T12" fmla="*/ 65 w 34"/>
                  <a:gd name="T13" fmla="*/ 5 h 31"/>
                  <a:gd name="T14" fmla="*/ 67 w 34"/>
                  <a:gd name="T15" fmla="*/ 9 h 31"/>
                  <a:gd name="T16" fmla="*/ 72 w 34"/>
                  <a:gd name="T17" fmla="*/ 12 h 31"/>
                  <a:gd name="T18" fmla="*/ 72 w 34"/>
                  <a:gd name="T19" fmla="*/ 16 h 31"/>
                  <a:gd name="T20" fmla="*/ 72 w 34"/>
                  <a:gd name="T21" fmla="*/ 22 h 31"/>
                  <a:gd name="T22" fmla="*/ 74 w 34"/>
                  <a:gd name="T23" fmla="*/ 26 h 31"/>
                  <a:gd name="T24" fmla="*/ 74 w 34"/>
                  <a:gd name="T25" fmla="*/ 33 h 31"/>
                  <a:gd name="T26" fmla="*/ 74 w 34"/>
                  <a:gd name="T27" fmla="*/ 33 h 31"/>
                  <a:gd name="T28" fmla="*/ 74 w 34"/>
                  <a:gd name="T29" fmla="*/ 34 h 31"/>
                  <a:gd name="T30" fmla="*/ 72 w 34"/>
                  <a:gd name="T31" fmla="*/ 38 h 31"/>
                  <a:gd name="T32" fmla="*/ 72 w 34"/>
                  <a:gd name="T33" fmla="*/ 44 h 31"/>
                  <a:gd name="T34" fmla="*/ 72 w 34"/>
                  <a:gd name="T35" fmla="*/ 49 h 31"/>
                  <a:gd name="T36" fmla="*/ 67 w 34"/>
                  <a:gd name="T37" fmla="*/ 56 h 31"/>
                  <a:gd name="T38" fmla="*/ 65 w 34"/>
                  <a:gd name="T39" fmla="*/ 58 h 31"/>
                  <a:gd name="T40" fmla="*/ 61 w 34"/>
                  <a:gd name="T41" fmla="*/ 60 h 31"/>
                  <a:gd name="T42" fmla="*/ 58 w 34"/>
                  <a:gd name="T43" fmla="*/ 60 h 31"/>
                  <a:gd name="T44" fmla="*/ 53 w 34"/>
                  <a:gd name="T45" fmla="*/ 65 h 31"/>
                  <a:gd name="T46" fmla="*/ 50 w 34"/>
                  <a:gd name="T47" fmla="*/ 66 h 31"/>
                  <a:gd name="T48" fmla="*/ 45 w 34"/>
                  <a:gd name="T49" fmla="*/ 66 h 31"/>
                  <a:gd name="T50" fmla="*/ 39 w 34"/>
                  <a:gd name="T51" fmla="*/ 66 h 31"/>
                  <a:gd name="T52" fmla="*/ 35 w 34"/>
                  <a:gd name="T53" fmla="*/ 71 h 31"/>
                  <a:gd name="T54" fmla="*/ 30 w 34"/>
                  <a:gd name="T55" fmla="*/ 71 h 31"/>
                  <a:gd name="T56" fmla="*/ 22 w 34"/>
                  <a:gd name="T57" fmla="*/ 71 h 31"/>
                  <a:gd name="T58" fmla="*/ 21 w 34"/>
                  <a:gd name="T59" fmla="*/ 71 h 31"/>
                  <a:gd name="T60" fmla="*/ 13 w 34"/>
                  <a:gd name="T61" fmla="*/ 71 h 31"/>
                  <a:gd name="T62" fmla="*/ 6 w 34"/>
                  <a:gd name="T63" fmla="*/ 65 h 31"/>
                  <a:gd name="T64" fmla="*/ 5 w 34"/>
                  <a:gd name="T65" fmla="*/ 58 h 31"/>
                  <a:gd name="T66" fmla="*/ 0 w 34"/>
                  <a:gd name="T67" fmla="*/ 50 h 31"/>
                  <a:gd name="T68" fmla="*/ 0 w 34"/>
                  <a:gd name="T69" fmla="*/ 44 h 31"/>
                  <a:gd name="T70" fmla="*/ 0 w 34"/>
                  <a:gd name="T71" fmla="*/ 38 h 31"/>
                  <a:gd name="T72" fmla="*/ 0 w 34"/>
                  <a:gd name="T73" fmla="*/ 28 h 31"/>
                  <a:gd name="T74" fmla="*/ 5 w 34"/>
                  <a:gd name="T75" fmla="*/ 22 h 31"/>
                  <a:gd name="T76" fmla="*/ 8 w 34"/>
                  <a:gd name="T77" fmla="*/ 16 h 31"/>
                  <a:gd name="T78" fmla="*/ 13 w 34"/>
                  <a:gd name="T79" fmla="*/ 12 h 31"/>
                  <a:gd name="T80" fmla="*/ 21 w 34"/>
                  <a:gd name="T81" fmla="*/ 9 h 31"/>
                  <a:gd name="T82" fmla="*/ 21 w 34"/>
                  <a:gd name="T83" fmla="*/ 9 h 31"/>
                  <a:gd name="T84" fmla="*/ 22 w 34"/>
                  <a:gd name="T85" fmla="*/ 5 h 31"/>
                  <a:gd name="T86" fmla="*/ 23 w 34"/>
                  <a:gd name="T87" fmla="*/ 5 h 31"/>
                  <a:gd name="T88" fmla="*/ 36 w 34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1"/>
                  <a:gd name="T137" fmla="*/ 34 w 34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1">
                    <a:moveTo>
                      <a:pt x="17" y="1"/>
                    </a:moveTo>
                    <a:lnTo>
                      <a:pt x="17" y="1"/>
                    </a:lnTo>
                    <a:lnTo>
                      <a:pt x="18" y="1"/>
                    </a:lnTo>
                    <a:lnTo>
                      <a:pt x="20" y="1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1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2"/>
                    </a:lnTo>
                    <a:lnTo>
                      <a:pt x="31" y="2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10"/>
                    </a:lnTo>
                    <a:lnTo>
                      <a:pt x="33" y="11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4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2"/>
                    </a:lnTo>
                    <a:lnTo>
                      <a:pt x="31" y="24"/>
                    </a:lnTo>
                    <a:lnTo>
                      <a:pt x="30" y="25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8" y="29"/>
                    </a:lnTo>
                    <a:lnTo>
                      <a:pt x="17" y="31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3" y="28"/>
                    </a:lnTo>
                    <a:lnTo>
                      <a:pt x="3" y="26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1" y="2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4" name="Freeform 366"/>
              <p:cNvSpPr>
                <a:spLocks/>
              </p:cNvSpPr>
              <p:nvPr/>
            </p:nvSpPr>
            <p:spPr bwMode="auto">
              <a:xfrm>
                <a:off x="3354" y="1168"/>
                <a:ext cx="44" cy="40"/>
              </a:xfrm>
              <a:custGeom>
                <a:avLst/>
                <a:gdLst>
                  <a:gd name="T0" fmla="*/ 36 w 34"/>
                  <a:gd name="T1" fmla="*/ 1 h 31"/>
                  <a:gd name="T2" fmla="*/ 44 w 34"/>
                  <a:gd name="T3" fmla="*/ 0 h 31"/>
                  <a:gd name="T4" fmla="*/ 50 w 34"/>
                  <a:gd name="T5" fmla="*/ 0 h 31"/>
                  <a:gd name="T6" fmla="*/ 52 w 34"/>
                  <a:gd name="T7" fmla="*/ 0 h 31"/>
                  <a:gd name="T8" fmla="*/ 58 w 34"/>
                  <a:gd name="T9" fmla="*/ 0 h 31"/>
                  <a:gd name="T10" fmla="*/ 61 w 34"/>
                  <a:gd name="T11" fmla="*/ 1 h 31"/>
                  <a:gd name="T12" fmla="*/ 65 w 34"/>
                  <a:gd name="T13" fmla="*/ 6 h 31"/>
                  <a:gd name="T14" fmla="*/ 67 w 34"/>
                  <a:gd name="T15" fmla="*/ 8 h 31"/>
                  <a:gd name="T16" fmla="*/ 72 w 34"/>
                  <a:gd name="T17" fmla="*/ 10 h 31"/>
                  <a:gd name="T18" fmla="*/ 72 w 34"/>
                  <a:gd name="T19" fmla="*/ 15 h 31"/>
                  <a:gd name="T20" fmla="*/ 72 w 34"/>
                  <a:gd name="T21" fmla="*/ 17 h 31"/>
                  <a:gd name="T22" fmla="*/ 74 w 34"/>
                  <a:gd name="T23" fmla="*/ 23 h 31"/>
                  <a:gd name="T24" fmla="*/ 74 w 34"/>
                  <a:gd name="T25" fmla="*/ 25 h 31"/>
                  <a:gd name="T26" fmla="*/ 74 w 34"/>
                  <a:gd name="T27" fmla="*/ 30 h 31"/>
                  <a:gd name="T28" fmla="*/ 74 w 34"/>
                  <a:gd name="T29" fmla="*/ 32 h 31"/>
                  <a:gd name="T30" fmla="*/ 72 w 34"/>
                  <a:gd name="T31" fmla="*/ 36 h 31"/>
                  <a:gd name="T32" fmla="*/ 72 w 34"/>
                  <a:gd name="T33" fmla="*/ 41 h 31"/>
                  <a:gd name="T34" fmla="*/ 72 w 34"/>
                  <a:gd name="T35" fmla="*/ 45 h 31"/>
                  <a:gd name="T36" fmla="*/ 67 w 34"/>
                  <a:gd name="T37" fmla="*/ 52 h 31"/>
                  <a:gd name="T38" fmla="*/ 65 w 34"/>
                  <a:gd name="T39" fmla="*/ 53 h 31"/>
                  <a:gd name="T40" fmla="*/ 61 w 34"/>
                  <a:gd name="T41" fmla="*/ 53 h 31"/>
                  <a:gd name="T42" fmla="*/ 58 w 34"/>
                  <a:gd name="T43" fmla="*/ 57 h 31"/>
                  <a:gd name="T44" fmla="*/ 53 w 34"/>
                  <a:gd name="T45" fmla="*/ 59 h 31"/>
                  <a:gd name="T46" fmla="*/ 50 w 34"/>
                  <a:gd name="T47" fmla="*/ 59 h 31"/>
                  <a:gd name="T48" fmla="*/ 45 w 34"/>
                  <a:gd name="T49" fmla="*/ 62 h 31"/>
                  <a:gd name="T50" fmla="*/ 39 w 34"/>
                  <a:gd name="T51" fmla="*/ 62 h 31"/>
                  <a:gd name="T52" fmla="*/ 35 w 34"/>
                  <a:gd name="T53" fmla="*/ 67 h 31"/>
                  <a:gd name="T54" fmla="*/ 30 w 34"/>
                  <a:gd name="T55" fmla="*/ 67 h 31"/>
                  <a:gd name="T56" fmla="*/ 22 w 34"/>
                  <a:gd name="T57" fmla="*/ 67 h 31"/>
                  <a:gd name="T58" fmla="*/ 21 w 34"/>
                  <a:gd name="T59" fmla="*/ 67 h 31"/>
                  <a:gd name="T60" fmla="*/ 13 w 34"/>
                  <a:gd name="T61" fmla="*/ 62 h 31"/>
                  <a:gd name="T62" fmla="*/ 6 w 34"/>
                  <a:gd name="T63" fmla="*/ 59 h 31"/>
                  <a:gd name="T64" fmla="*/ 5 w 34"/>
                  <a:gd name="T65" fmla="*/ 53 h 31"/>
                  <a:gd name="T66" fmla="*/ 0 w 34"/>
                  <a:gd name="T67" fmla="*/ 46 h 31"/>
                  <a:gd name="T68" fmla="*/ 0 w 34"/>
                  <a:gd name="T69" fmla="*/ 41 h 31"/>
                  <a:gd name="T70" fmla="*/ 0 w 34"/>
                  <a:gd name="T71" fmla="*/ 36 h 31"/>
                  <a:gd name="T72" fmla="*/ 0 w 34"/>
                  <a:gd name="T73" fmla="*/ 25 h 31"/>
                  <a:gd name="T74" fmla="*/ 5 w 34"/>
                  <a:gd name="T75" fmla="*/ 22 h 31"/>
                  <a:gd name="T76" fmla="*/ 8 w 34"/>
                  <a:gd name="T77" fmla="*/ 15 h 31"/>
                  <a:gd name="T78" fmla="*/ 13 w 34"/>
                  <a:gd name="T79" fmla="*/ 10 h 31"/>
                  <a:gd name="T80" fmla="*/ 21 w 34"/>
                  <a:gd name="T81" fmla="*/ 8 h 31"/>
                  <a:gd name="T82" fmla="*/ 21 w 34"/>
                  <a:gd name="T83" fmla="*/ 6 h 31"/>
                  <a:gd name="T84" fmla="*/ 22 w 34"/>
                  <a:gd name="T85" fmla="*/ 6 h 31"/>
                  <a:gd name="T86" fmla="*/ 23 w 34"/>
                  <a:gd name="T87" fmla="*/ 6 h 31"/>
                  <a:gd name="T88" fmla="*/ 36 w 34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1"/>
                  <a:gd name="T137" fmla="*/ 34 w 34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1">
                    <a:moveTo>
                      <a:pt x="17" y="1"/>
                    </a:moveTo>
                    <a:lnTo>
                      <a:pt x="17" y="1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5"/>
                    </a:lnTo>
                    <a:lnTo>
                      <a:pt x="33" y="7"/>
                    </a:lnTo>
                    <a:lnTo>
                      <a:pt x="33" y="8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4" y="15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1" y="22"/>
                    </a:lnTo>
                    <a:lnTo>
                      <a:pt x="31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6"/>
                    </a:lnTo>
                    <a:lnTo>
                      <a:pt x="25" y="26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8" y="29"/>
                    </a:lnTo>
                    <a:lnTo>
                      <a:pt x="17" y="29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29"/>
                    </a:lnTo>
                    <a:lnTo>
                      <a:pt x="4" y="29"/>
                    </a:lnTo>
                    <a:lnTo>
                      <a:pt x="3" y="28"/>
                    </a:lnTo>
                    <a:lnTo>
                      <a:pt x="3" y="26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8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6" y="5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5" name="Freeform 367"/>
              <p:cNvSpPr>
                <a:spLocks/>
              </p:cNvSpPr>
              <p:nvPr/>
            </p:nvSpPr>
            <p:spPr bwMode="auto">
              <a:xfrm>
                <a:off x="3354" y="1289"/>
                <a:ext cx="44" cy="41"/>
              </a:xfrm>
              <a:custGeom>
                <a:avLst/>
                <a:gdLst>
                  <a:gd name="T0" fmla="*/ 36 w 34"/>
                  <a:gd name="T1" fmla="*/ 0 h 31"/>
                  <a:gd name="T2" fmla="*/ 44 w 34"/>
                  <a:gd name="T3" fmla="*/ 0 h 31"/>
                  <a:gd name="T4" fmla="*/ 50 w 34"/>
                  <a:gd name="T5" fmla="*/ 0 h 31"/>
                  <a:gd name="T6" fmla="*/ 52 w 34"/>
                  <a:gd name="T7" fmla="*/ 0 h 31"/>
                  <a:gd name="T8" fmla="*/ 58 w 34"/>
                  <a:gd name="T9" fmla="*/ 0 h 31"/>
                  <a:gd name="T10" fmla="*/ 61 w 34"/>
                  <a:gd name="T11" fmla="*/ 1 h 31"/>
                  <a:gd name="T12" fmla="*/ 65 w 34"/>
                  <a:gd name="T13" fmla="*/ 7 h 31"/>
                  <a:gd name="T14" fmla="*/ 67 w 34"/>
                  <a:gd name="T15" fmla="*/ 7 h 31"/>
                  <a:gd name="T16" fmla="*/ 72 w 34"/>
                  <a:gd name="T17" fmla="*/ 9 h 31"/>
                  <a:gd name="T18" fmla="*/ 72 w 34"/>
                  <a:gd name="T19" fmla="*/ 16 h 31"/>
                  <a:gd name="T20" fmla="*/ 72 w 34"/>
                  <a:gd name="T21" fmla="*/ 21 h 31"/>
                  <a:gd name="T22" fmla="*/ 74 w 34"/>
                  <a:gd name="T23" fmla="*/ 26 h 31"/>
                  <a:gd name="T24" fmla="*/ 74 w 34"/>
                  <a:gd name="T25" fmla="*/ 29 h 31"/>
                  <a:gd name="T26" fmla="*/ 74 w 34"/>
                  <a:gd name="T27" fmla="*/ 33 h 31"/>
                  <a:gd name="T28" fmla="*/ 74 w 34"/>
                  <a:gd name="T29" fmla="*/ 37 h 31"/>
                  <a:gd name="T30" fmla="*/ 72 w 34"/>
                  <a:gd name="T31" fmla="*/ 38 h 31"/>
                  <a:gd name="T32" fmla="*/ 72 w 34"/>
                  <a:gd name="T33" fmla="*/ 42 h 31"/>
                  <a:gd name="T34" fmla="*/ 72 w 34"/>
                  <a:gd name="T35" fmla="*/ 49 h 31"/>
                  <a:gd name="T36" fmla="*/ 67 w 34"/>
                  <a:gd name="T37" fmla="*/ 53 h 31"/>
                  <a:gd name="T38" fmla="*/ 65 w 34"/>
                  <a:gd name="T39" fmla="*/ 56 h 31"/>
                  <a:gd name="T40" fmla="*/ 61 w 34"/>
                  <a:gd name="T41" fmla="*/ 58 h 31"/>
                  <a:gd name="T42" fmla="*/ 58 w 34"/>
                  <a:gd name="T43" fmla="*/ 63 h 31"/>
                  <a:gd name="T44" fmla="*/ 53 w 34"/>
                  <a:gd name="T45" fmla="*/ 65 h 31"/>
                  <a:gd name="T46" fmla="*/ 50 w 34"/>
                  <a:gd name="T47" fmla="*/ 65 h 31"/>
                  <a:gd name="T48" fmla="*/ 45 w 34"/>
                  <a:gd name="T49" fmla="*/ 70 h 31"/>
                  <a:gd name="T50" fmla="*/ 39 w 34"/>
                  <a:gd name="T51" fmla="*/ 70 h 31"/>
                  <a:gd name="T52" fmla="*/ 35 w 34"/>
                  <a:gd name="T53" fmla="*/ 70 h 31"/>
                  <a:gd name="T54" fmla="*/ 30 w 34"/>
                  <a:gd name="T55" fmla="*/ 71 h 31"/>
                  <a:gd name="T56" fmla="*/ 22 w 34"/>
                  <a:gd name="T57" fmla="*/ 71 h 31"/>
                  <a:gd name="T58" fmla="*/ 21 w 34"/>
                  <a:gd name="T59" fmla="*/ 71 h 31"/>
                  <a:gd name="T60" fmla="*/ 13 w 34"/>
                  <a:gd name="T61" fmla="*/ 70 h 31"/>
                  <a:gd name="T62" fmla="*/ 6 w 34"/>
                  <a:gd name="T63" fmla="*/ 65 h 31"/>
                  <a:gd name="T64" fmla="*/ 5 w 34"/>
                  <a:gd name="T65" fmla="*/ 58 h 31"/>
                  <a:gd name="T66" fmla="*/ 0 w 34"/>
                  <a:gd name="T67" fmla="*/ 53 h 31"/>
                  <a:gd name="T68" fmla="*/ 0 w 34"/>
                  <a:gd name="T69" fmla="*/ 45 h 31"/>
                  <a:gd name="T70" fmla="*/ 0 w 34"/>
                  <a:gd name="T71" fmla="*/ 38 h 31"/>
                  <a:gd name="T72" fmla="*/ 0 w 34"/>
                  <a:gd name="T73" fmla="*/ 29 h 31"/>
                  <a:gd name="T74" fmla="*/ 5 w 34"/>
                  <a:gd name="T75" fmla="*/ 22 h 31"/>
                  <a:gd name="T76" fmla="*/ 8 w 34"/>
                  <a:gd name="T77" fmla="*/ 16 h 31"/>
                  <a:gd name="T78" fmla="*/ 13 w 34"/>
                  <a:gd name="T79" fmla="*/ 15 h 31"/>
                  <a:gd name="T80" fmla="*/ 21 w 34"/>
                  <a:gd name="T81" fmla="*/ 9 h 31"/>
                  <a:gd name="T82" fmla="*/ 21 w 34"/>
                  <a:gd name="T83" fmla="*/ 7 h 31"/>
                  <a:gd name="T84" fmla="*/ 22 w 34"/>
                  <a:gd name="T85" fmla="*/ 7 h 31"/>
                  <a:gd name="T86" fmla="*/ 23 w 34"/>
                  <a:gd name="T87" fmla="*/ 7 h 31"/>
                  <a:gd name="T88" fmla="*/ 28 w 34"/>
                  <a:gd name="T89" fmla="*/ 1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1"/>
                  <a:gd name="T137" fmla="*/ 34 w 34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1">
                    <a:moveTo>
                      <a:pt x="17" y="1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3" y="1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6" name="Freeform 368"/>
              <p:cNvSpPr>
                <a:spLocks/>
              </p:cNvSpPr>
              <p:nvPr/>
            </p:nvSpPr>
            <p:spPr bwMode="auto">
              <a:xfrm>
                <a:off x="3354" y="1249"/>
                <a:ext cx="44" cy="40"/>
              </a:xfrm>
              <a:custGeom>
                <a:avLst/>
                <a:gdLst>
                  <a:gd name="T0" fmla="*/ 36 w 34"/>
                  <a:gd name="T1" fmla="*/ 0 h 31"/>
                  <a:gd name="T2" fmla="*/ 44 w 34"/>
                  <a:gd name="T3" fmla="*/ 0 h 31"/>
                  <a:gd name="T4" fmla="*/ 50 w 34"/>
                  <a:gd name="T5" fmla="*/ 0 h 31"/>
                  <a:gd name="T6" fmla="*/ 52 w 34"/>
                  <a:gd name="T7" fmla="*/ 0 h 31"/>
                  <a:gd name="T8" fmla="*/ 58 w 34"/>
                  <a:gd name="T9" fmla="*/ 0 h 31"/>
                  <a:gd name="T10" fmla="*/ 61 w 34"/>
                  <a:gd name="T11" fmla="*/ 1 h 31"/>
                  <a:gd name="T12" fmla="*/ 65 w 34"/>
                  <a:gd name="T13" fmla="*/ 1 h 31"/>
                  <a:gd name="T14" fmla="*/ 67 w 34"/>
                  <a:gd name="T15" fmla="*/ 6 h 31"/>
                  <a:gd name="T16" fmla="*/ 72 w 34"/>
                  <a:gd name="T17" fmla="*/ 8 h 31"/>
                  <a:gd name="T18" fmla="*/ 72 w 34"/>
                  <a:gd name="T19" fmla="*/ 15 h 31"/>
                  <a:gd name="T20" fmla="*/ 72 w 34"/>
                  <a:gd name="T21" fmla="*/ 19 h 31"/>
                  <a:gd name="T22" fmla="*/ 74 w 34"/>
                  <a:gd name="T23" fmla="*/ 23 h 31"/>
                  <a:gd name="T24" fmla="*/ 74 w 34"/>
                  <a:gd name="T25" fmla="*/ 28 h 31"/>
                  <a:gd name="T26" fmla="*/ 74 w 34"/>
                  <a:gd name="T27" fmla="*/ 30 h 31"/>
                  <a:gd name="T28" fmla="*/ 74 w 34"/>
                  <a:gd name="T29" fmla="*/ 35 h 31"/>
                  <a:gd name="T30" fmla="*/ 72 w 34"/>
                  <a:gd name="T31" fmla="*/ 36 h 31"/>
                  <a:gd name="T32" fmla="*/ 72 w 34"/>
                  <a:gd name="T33" fmla="*/ 39 h 31"/>
                  <a:gd name="T34" fmla="*/ 72 w 34"/>
                  <a:gd name="T35" fmla="*/ 45 h 31"/>
                  <a:gd name="T36" fmla="*/ 67 w 34"/>
                  <a:gd name="T37" fmla="*/ 50 h 31"/>
                  <a:gd name="T38" fmla="*/ 65 w 34"/>
                  <a:gd name="T39" fmla="*/ 52 h 31"/>
                  <a:gd name="T40" fmla="*/ 61 w 34"/>
                  <a:gd name="T41" fmla="*/ 53 h 31"/>
                  <a:gd name="T42" fmla="*/ 58 w 34"/>
                  <a:gd name="T43" fmla="*/ 58 h 31"/>
                  <a:gd name="T44" fmla="*/ 53 w 34"/>
                  <a:gd name="T45" fmla="*/ 58 h 31"/>
                  <a:gd name="T46" fmla="*/ 50 w 34"/>
                  <a:gd name="T47" fmla="*/ 59 h 31"/>
                  <a:gd name="T48" fmla="*/ 45 w 34"/>
                  <a:gd name="T49" fmla="*/ 59 h 31"/>
                  <a:gd name="T50" fmla="*/ 39 w 34"/>
                  <a:gd name="T51" fmla="*/ 65 h 31"/>
                  <a:gd name="T52" fmla="*/ 35 w 34"/>
                  <a:gd name="T53" fmla="*/ 65 h 31"/>
                  <a:gd name="T54" fmla="*/ 30 w 34"/>
                  <a:gd name="T55" fmla="*/ 65 h 31"/>
                  <a:gd name="T56" fmla="*/ 22 w 34"/>
                  <a:gd name="T57" fmla="*/ 67 h 31"/>
                  <a:gd name="T58" fmla="*/ 21 w 34"/>
                  <a:gd name="T59" fmla="*/ 65 h 31"/>
                  <a:gd name="T60" fmla="*/ 13 w 34"/>
                  <a:gd name="T61" fmla="*/ 65 h 31"/>
                  <a:gd name="T62" fmla="*/ 6 w 34"/>
                  <a:gd name="T63" fmla="*/ 59 h 31"/>
                  <a:gd name="T64" fmla="*/ 5 w 34"/>
                  <a:gd name="T65" fmla="*/ 53 h 31"/>
                  <a:gd name="T66" fmla="*/ 0 w 34"/>
                  <a:gd name="T67" fmla="*/ 50 h 31"/>
                  <a:gd name="T68" fmla="*/ 0 w 34"/>
                  <a:gd name="T69" fmla="*/ 44 h 31"/>
                  <a:gd name="T70" fmla="*/ 0 w 34"/>
                  <a:gd name="T71" fmla="*/ 35 h 31"/>
                  <a:gd name="T72" fmla="*/ 0 w 34"/>
                  <a:gd name="T73" fmla="*/ 28 h 31"/>
                  <a:gd name="T74" fmla="*/ 5 w 34"/>
                  <a:gd name="T75" fmla="*/ 19 h 31"/>
                  <a:gd name="T76" fmla="*/ 8 w 34"/>
                  <a:gd name="T77" fmla="*/ 15 h 31"/>
                  <a:gd name="T78" fmla="*/ 13 w 34"/>
                  <a:gd name="T79" fmla="*/ 8 h 31"/>
                  <a:gd name="T80" fmla="*/ 21 w 34"/>
                  <a:gd name="T81" fmla="*/ 8 h 31"/>
                  <a:gd name="T82" fmla="*/ 21 w 34"/>
                  <a:gd name="T83" fmla="*/ 6 h 31"/>
                  <a:gd name="T84" fmla="*/ 22 w 34"/>
                  <a:gd name="T85" fmla="*/ 6 h 31"/>
                  <a:gd name="T86" fmla="*/ 23 w 34"/>
                  <a:gd name="T87" fmla="*/ 1 h 31"/>
                  <a:gd name="T88" fmla="*/ 36 w 34"/>
                  <a:gd name="T89" fmla="*/ 0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1"/>
                  <a:gd name="T137" fmla="*/ 34 w 34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1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4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5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4" y="28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4" y="30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0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28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3" y="7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7" name="Freeform 369"/>
              <p:cNvSpPr>
                <a:spLocks/>
              </p:cNvSpPr>
              <p:nvPr/>
            </p:nvSpPr>
            <p:spPr bwMode="auto">
              <a:xfrm>
                <a:off x="3354" y="1371"/>
                <a:ext cx="44" cy="38"/>
              </a:xfrm>
              <a:custGeom>
                <a:avLst/>
                <a:gdLst>
                  <a:gd name="T0" fmla="*/ 36 w 34"/>
                  <a:gd name="T1" fmla="*/ 0 h 30"/>
                  <a:gd name="T2" fmla="*/ 44 w 34"/>
                  <a:gd name="T3" fmla="*/ 0 h 30"/>
                  <a:gd name="T4" fmla="*/ 50 w 34"/>
                  <a:gd name="T5" fmla="*/ 0 h 30"/>
                  <a:gd name="T6" fmla="*/ 52 w 34"/>
                  <a:gd name="T7" fmla="*/ 0 h 30"/>
                  <a:gd name="T8" fmla="*/ 58 w 34"/>
                  <a:gd name="T9" fmla="*/ 0 h 30"/>
                  <a:gd name="T10" fmla="*/ 61 w 34"/>
                  <a:gd name="T11" fmla="*/ 0 h 30"/>
                  <a:gd name="T12" fmla="*/ 65 w 34"/>
                  <a:gd name="T13" fmla="*/ 5 h 30"/>
                  <a:gd name="T14" fmla="*/ 67 w 34"/>
                  <a:gd name="T15" fmla="*/ 6 h 30"/>
                  <a:gd name="T16" fmla="*/ 72 w 34"/>
                  <a:gd name="T17" fmla="*/ 10 h 30"/>
                  <a:gd name="T18" fmla="*/ 72 w 34"/>
                  <a:gd name="T19" fmla="*/ 13 h 30"/>
                  <a:gd name="T20" fmla="*/ 72 w 34"/>
                  <a:gd name="T21" fmla="*/ 18 h 30"/>
                  <a:gd name="T22" fmla="*/ 74 w 34"/>
                  <a:gd name="T23" fmla="*/ 24 h 30"/>
                  <a:gd name="T24" fmla="*/ 74 w 34"/>
                  <a:gd name="T25" fmla="*/ 25 h 30"/>
                  <a:gd name="T26" fmla="*/ 74 w 34"/>
                  <a:gd name="T27" fmla="*/ 30 h 30"/>
                  <a:gd name="T28" fmla="*/ 74 w 34"/>
                  <a:gd name="T29" fmla="*/ 32 h 30"/>
                  <a:gd name="T30" fmla="*/ 72 w 34"/>
                  <a:gd name="T31" fmla="*/ 32 h 30"/>
                  <a:gd name="T32" fmla="*/ 72 w 34"/>
                  <a:gd name="T33" fmla="*/ 38 h 30"/>
                  <a:gd name="T34" fmla="*/ 72 w 34"/>
                  <a:gd name="T35" fmla="*/ 44 h 30"/>
                  <a:gd name="T36" fmla="*/ 67 w 34"/>
                  <a:gd name="T37" fmla="*/ 47 h 30"/>
                  <a:gd name="T38" fmla="*/ 65 w 34"/>
                  <a:gd name="T39" fmla="*/ 48 h 30"/>
                  <a:gd name="T40" fmla="*/ 61 w 34"/>
                  <a:gd name="T41" fmla="*/ 53 h 30"/>
                  <a:gd name="T42" fmla="*/ 58 w 34"/>
                  <a:gd name="T43" fmla="*/ 54 h 30"/>
                  <a:gd name="T44" fmla="*/ 53 w 34"/>
                  <a:gd name="T45" fmla="*/ 54 h 30"/>
                  <a:gd name="T46" fmla="*/ 50 w 34"/>
                  <a:gd name="T47" fmla="*/ 60 h 30"/>
                  <a:gd name="T48" fmla="*/ 45 w 34"/>
                  <a:gd name="T49" fmla="*/ 60 h 30"/>
                  <a:gd name="T50" fmla="*/ 39 w 34"/>
                  <a:gd name="T51" fmla="*/ 61 h 30"/>
                  <a:gd name="T52" fmla="*/ 35 w 34"/>
                  <a:gd name="T53" fmla="*/ 61 h 30"/>
                  <a:gd name="T54" fmla="*/ 30 w 34"/>
                  <a:gd name="T55" fmla="*/ 61 h 30"/>
                  <a:gd name="T56" fmla="*/ 22 w 34"/>
                  <a:gd name="T57" fmla="*/ 61 h 30"/>
                  <a:gd name="T58" fmla="*/ 21 w 34"/>
                  <a:gd name="T59" fmla="*/ 61 h 30"/>
                  <a:gd name="T60" fmla="*/ 13 w 34"/>
                  <a:gd name="T61" fmla="*/ 61 h 30"/>
                  <a:gd name="T62" fmla="*/ 6 w 34"/>
                  <a:gd name="T63" fmla="*/ 54 h 30"/>
                  <a:gd name="T64" fmla="*/ 5 w 34"/>
                  <a:gd name="T65" fmla="*/ 53 h 30"/>
                  <a:gd name="T66" fmla="*/ 0 w 34"/>
                  <a:gd name="T67" fmla="*/ 47 h 30"/>
                  <a:gd name="T68" fmla="*/ 0 w 34"/>
                  <a:gd name="T69" fmla="*/ 38 h 30"/>
                  <a:gd name="T70" fmla="*/ 0 w 34"/>
                  <a:gd name="T71" fmla="*/ 32 h 30"/>
                  <a:gd name="T72" fmla="*/ 0 w 34"/>
                  <a:gd name="T73" fmla="*/ 24 h 30"/>
                  <a:gd name="T74" fmla="*/ 5 w 34"/>
                  <a:gd name="T75" fmla="*/ 18 h 30"/>
                  <a:gd name="T76" fmla="*/ 8 w 34"/>
                  <a:gd name="T77" fmla="*/ 16 h 30"/>
                  <a:gd name="T78" fmla="*/ 13 w 34"/>
                  <a:gd name="T79" fmla="*/ 10 h 30"/>
                  <a:gd name="T80" fmla="*/ 21 w 34"/>
                  <a:gd name="T81" fmla="*/ 6 h 30"/>
                  <a:gd name="T82" fmla="*/ 21 w 34"/>
                  <a:gd name="T83" fmla="*/ 6 h 30"/>
                  <a:gd name="T84" fmla="*/ 22 w 34"/>
                  <a:gd name="T85" fmla="*/ 6 h 30"/>
                  <a:gd name="T86" fmla="*/ 23 w 34"/>
                  <a:gd name="T87" fmla="*/ 5 h 30"/>
                  <a:gd name="T88" fmla="*/ 36 w 34"/>
                  <a:gd name="T89" fmla="*/ 0 h 3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0"/>
                  <a:gd name="T137" fmla="*/ 34 w 34"/>
                  <a:gd name="T138" fmla="*/ 30 h 3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0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30" y="2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6"/>
                    </a:lnTo>
                    <a:lnTo>
                      <a:pt x="33" y="8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4" y="15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2"/>
                    </a:lnTo>
                    <a:lnTo>
                      <a:pt x="31" y="22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4" y="29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0" y="29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29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2" y="10"/>
                    </a:lnTo>
                    <a:lnTo>
                      <a:pt x="2" y="9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5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8" name="Freeform 370"/>
              <p:cNvSpPr>
                <a:spLocks/>
              </p:cNvSpPr>
              <p:nvPr/>
            </p:nvSpPr>
            <p:spPr bwMode="auto">
              <a:xfrm>
                <a:off x="3354" y="1330"/>
                <a:ext cx="44" cy="41"/>
              </a:xfrm>
              <a:custGeom>
                <a:avLst/>
                <a:gdLst>
                  <a:gd name="T0" fmla="*/ 36 w 34"/>
                  <a:gd name="T1" fmla="*/ 1 h 31"/>
                  <a:gd name="T2" fmla="*/ 44 w 34"/>
                  <a:gd name="T3" fmla="*/ 0 h 31"/>
                  <a:gd name="T4" fmla="*/ 50 w 34"/>
                  <a:gd name="T5" fmla="*/ 0 h 31"/>
                  <a:gd name="T6" fmla="*/ 52 w 34"/>
                  <a:gd name="T7" fmla="*/ 0 h 31"/>
                  <a:gd name="T8" fmla="*/ 58 w 34"/>
                  <a:gd name="T9" fmla="*/ 1 h 31"/>
                  <a:gd name="T10" fmla="*/ 61 w 34"/>
                  <a:gd name="T11" fmla="*/ 1 h 31"/>
                  <a:gd name="T12" fmla="*/ 65 w 34"/>
                  <a:gd name="T13" fmla="*/ 7 h 31"/>
                  <a:gd name="T14" fmla="*/ 67 w 34"/>
                  <a:gd name="T15" fmla="*/ 9 h 31"/>
                  <a:gd name="T16" fmla="*/ 72 w 34"/>
                  <a:gd name="T17" fmla="*/ 15 h 31"/>
                  <a:gd name="T18" fmla="*/ 72 w 34"/>
                  <a:gd name="T19" fmla="*/ 16 h 31"/>
                  <a:gd name="T20" fmla="*/ 72 w 34"/>
                  <a:gd name="T21" fmla="*/ 22 h 31"/>
                  <a:gd name="T22" fmla="*/ 74 w 34"/>
                  <a:gd name="T23" fmla="*/ 26 h 31"/>
                  <a:gd name="T24" fmla="*/ 74 w 34"/>
                  <a:gd name="T25" fmla="*/ 29 h 31"/>
                  <a:gd name="T26" fmla="*/ 74 w 34"/>
                  <a:gd name="T27" fmla="*/ 33 h 31"/>
                  <a:gd name="T28" fmla="*/ 74 w 34"/>
                  <a:gd name="T29" fmla="*/ 37 h 31"/>
                  <a:gd name="T30" fmla="*/ 72 w 34"/>
                  <a:gd name="T31" fmla="*/ 38 h 31"/>
                  <a:gd name="T32" fmla="*/ 72 w 34"/>
                  <a:gd name="T33" fmla="*/ 45 h 31"/>
                  <a:gd name="T34" fmla="*/ 72 w 34"/>
                  <a:gd name="T35" fmla="*/ 49 h 31"/>
                  <a:gd name="T36" fmla="*/ 67 w 34"/>
                  <a:gd name="T37" fmla="*/ 56 h 31"/>
                  <a:gd name="T38" fmla="*/ 65 w 34"/>
                  <a:gd name="T39" fmla="*/ 58 h 31"/>
                  <a:gd name="T40" fmla="*/ 61 w 34"/>
                  <a:gd name="T41" fmla="*/ 58 h 31"/>
                  <a:gd name="T42" fmla="*/ 58 w 34"/>
                  <a:gd name="T43" fmla="*/ 63 h 31"/>
                  <a:gd name="T44" fmla="*/ 53 w 34"/>
                  <a:gd name="T45" fmla="*/ 65 h 31"/>
                  <a:gd name="T46" fmla="*/ 50 w 34"/>
                  <a:gd name="T47" fmla="*/ 70 h 31"/>
                  <a:gd name="T48" fmla="*/ 45 w 34"/>
                  <a:gd name="T49" fmla="*/ 70 h 31"/>
                  <a:gd name="T50" fmla="*/ 39 w 34"/>
                  <a:gd name="T51" fmla="*/ 70 h 31"/>
                  <a:gd name="T52" fmla="*/ 35 w 34"/>
                  <a:gd name="T53" fmla="*/ 71 h 31"/>
                  <a:gd name="T54" fmla="*/ 30 w 34"/>
                  <a:gd name="T55" fmla="*/ 71 h 31"/>
                  <a:gd name="T56" fmla="*/ 22 w 34"/>
                  <a:gd name="T57" fmla="*/ 71 h 31"/>
                  <a:gd name="T58" fmla="*/ 21 w 34"/>
                  <a:gd name="T59" fmla="*/ 71 h 31"/>
                  <a:gd name="T60" fmla="*/ 13 w 34"/>
                  <a:gd name="T61" fmla="*/ 70 h 31"/>
                  <a:gd name="T62" fmla="*/ 6 w 34"/>
                  <a:gd name="T63" fmla="*/ 65 h 31"/>
                  <a:gd name="T64" fmla="*/ 5 w 34"/>
                  <a:gd name="T65" fmla="*/ 58 h 31"/>
                  <a:gd name="T66" fmla="*/ 0 w 34"/>
                  <a:gd name="T67" fmla="*/ 53 h 31"/>
                  <a:gd name="T68" fmla="*/ 0 w 34"/>
                  <a:gd name="T69" fmla="*/ 45 h 31"/>
                  <a:gd name="T70" fmla="*/ 0 w 34"/>
                  <a:gd name="T71" fmla="*/ 38 h 31"/>
                  <a:gd name="T72" fmla="*/ 0 w 34"/>
                  <a:gd name="T73" fmla="*/ 29 h 31"/>
                  <a:gd name="T74" fmla="*/ 5 w 34"/>
                  <a:gd name="T75" fmla="*/ 22 h 31"/>
                  <a:gd name="T76" fmla="*/ 8 w 34"/>
                  <a:gd name="T77" fmla="*/ 16 h 31"/>
                  <a:gd name="T78" fmla="*/ 13 w 34"/>
                  <a:gd name="T79" fmla="*/ 15 h 31"/>
                  <a:gd name="T80" fmla="*/ 21 w 34"/>
                  <a:gd name="T81" fmla="*/ 9 h 31"/>
                  <a:gd name="T82" fmla="*/ 21 w 34"/>
                  <a:gd name="T83" fmla="*/ 9 h 31"/>
                  <a:gd name="T84" fmla="*/ 22 w 34"/>
                  <a:gd name="T85" fmla="*/ 7 h 31"/>
                  <a:gd name="T86" fmla="*/ 23 w 34"/>
                  <a:gd name="T87" fmla="*/ 7 h 31"/>
                  <a:gd name="T88" fmla="*/ 28 w 34"/>
                  <a:gd name="T89" fmla="*/ 7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1"/>
                  <a:gd name="T137" fmla="*/ 34 w 34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1">
                    <a:moveTo>
                      <a:pt x="17" y="1"/>
                    </a:moveTo>
                    <a:lnTo>
                      <a:pt x="17" y="1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1"/>
                    </a:lnTo>
                    <a:lnTo>
                      <a:pt x="28" y="1"/>
                    </a:lnTo>
                    <a:lnTo>
                      <a:pt x="30" y="1"/>
                    </a:lnTo>
                    <a:lnTo>
                      <a:pt x="30" y="3"/>
                    </a:lnTo>
                    <a:lnTo>
                      <a:pt x="31" y="3"/>
                    </a:lnTo>
                    <a:lnTo>
                      <a:pt x="31" y="4"/>
                    </a:lnTo>
                    <a:lnTo>
                      <a:pt x="33" y="6"/>
                    </a:lnTo>
                    <a:lnTo>
                      <a:pt x="33" y="7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1"/>
                    </a:lnTo>
                    <a:lnTo>
                      <a:pt x="34" y="13"/>
                    </a:lnTo>
                    <a:lnTo>
                      <a:pt x="34" y="14"/>
                    </a:lnTo>
                    <a:lnTo>
                      <a:pt x="34" y="16"/>
                    </a:lnTo>
                    <a:lnTo>
                      <a:pt x="33" y="17"/>
                    </a:lnTo>
                    <a:lnTo>
                      <a:pt x="33" y="18"/>
                    </a:lnTo>
                    <a:lnTo>
                      <a:pt x="33" y="20"/>
                    </a:lnTo>
                    <a:lnTo>
                      <a:pt x="33" y="21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5"/>
                    </a:lnTo>
                    <a:lnTo>
                      <a:pt x="28" y="25"/>
                    </a:lnTo>
                    <a:lnTo>
                      <a:pt x="27" y="27"/>
                    </a:lnTo>
                    <a:lnTo>
                      <a:pt x="25" y="28"/>
                    </a:lnTo>
                    <a:lnTo>
                      <a:pt x="24" y="28"/>
                    </a:lnTo>
                    <a:lnTo>
                      <a:pt x="23" y="30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1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1"/>
                    </a:lnTo>
                    <a:lnTo>
                      <a:pt x="6" y="30"/>
                    </a:lnTo>
                    <a:lnTo>
                      <a:pt x="4" y="30"/>
                    </a:lnTo>
                    <a:lnTo>
                      <a:pt x="3" y="28"/>
                    </a:lnTo>
                    <a:lnTo>
                      <a:pt x="3" y="27"/>
                    </a:lnTo>
                    <a:lnTo>
                      <a:pt x="2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7" y="1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49" name="Freeform 371"/>
              <p:cNvSpPr>
                <a:spLocks/>
              </p:cNvSpPr>
              <p:nvPr/>
            </p:nvSpPr>
            <p:spPr bwMode="auto">
              <a:xfrm>
                <a:off x="3354" y="1411"/>
                <a:ext cx="44" cy="41"/>
              </a:xfrm>
              <a:custGeom>
                <a:avLst/>
                <a:gdLst>
                  <a:gd name="T0" fmla="*/ 36 w 34"/>
                  <a:gd name="T1" fmla="*/ 0 h 31"/>
                  <a:gd name="T2" fmla="*/ 44 w 34"/>
                  <a:gd name="T3" fmla="*/ 0 h 31"/>
                  <a:gd name="T4" fmla="*/ 50 w 34"/>
                  <a:gd name="T5" fmla="*/ 0 h 31"/>
                  <a:gd name="T6" fmla="*/ 52 w 34"/>
                  <a:gd name="T7" fmla="*/ 0 h 31"/>
                  <a:gd name="T8" fmla="*/ 58 w 34"/>
                  <a:gd name="T9" fmla="*/ 0 h 31"/>
                  <a:gd name="T10" fmla="*/ 61 w 34"/>
                  <a:gd name="T11" fmla="*/ 5 h 31"/>
                  <a:gd name="T12" fmla="*/ 65 w 34"/>
                  <a:gd name="T13" fmla="*/ 5 h 31"/>
                  <a:gd name="T14" fmla="*/ 67 w 34"/>
                  <a:gd name="T15" fmla="*/ 7 h 31"/>
                  <a:gd name="T16" fmla="*/ 72 w 34"/>
                  <a:gd name="T17" fmla="*/ 12 h 31"/>
                  <a:gd name="T18" fmla="*/ 72 w 34"/>
                  <a:gd name="T19" fmla="*/ 20 h 31"/>
                  <a:gd name="T20" fmla="*/ 72 w 34"/>
                  <a:gd name="T21" fmla="*/ 21 h 31"/>
                  <a:gd name="T22" fmla="*/ 74 w 34"/>
                  <a:gd name="T23" fmla="*/ 28 h 31"/>
                  <a:gd name="T24" fmla="*/ 74 w 34"/>
                  <a:gd name="T25" fmla="*/ 29 h 31"/>
                  <a:gd name="T26" fmla="*/ 74 w 34"/>
                  <a:gd name="T27" fmla="*/ 34 h 31"/>
                  <a:gd name="T28" fmla="*/ 74 w 34"/>
                  <a:gd name="T29" fmla="*/ 37 h 31"/>
                  <a:gd name="T30" fmla="*/ 72 w 34"/>
                  <a:gd name="T31" fmla="*/ 38 h 31"/>
                  <a:gd name="T32" fmla="*/ 72 w 34"/>
                  <a:gd name="T33" fmla="*/ 44 h 31"/>
                  <a:gd name="T34" fmla="*/ 72 w 34"/>
                  <a:gd name="T35" fmla="*/ 50 h 31"/>
                  <a:gd name="T36" fmla="*/ 67 w 34"/>
                  <a:gd name="T37" fmla="*/ 53 h 31"/>
                  <a:gd name="T38" fmla="*/ 65 w 34"/>
                  <a:gd name="T39" fmla="*/ 56 h 31"/>
                  <a:gd name="T40" fmla="*/ 61 w 34"/>
                  <a:gd name="T41" fmla="*/ 60 h 31"/>
                  <a:gd name="T42" fmla="*/ 58 w 34"/>
                  <a:gd name="T43" fmla="*/ 63 h 31"/>
                  <a:gd name="T44" fmla="*/ 53 w 34"/>
                  <a:gd name="T45" fmla="*/ 66 h 31"/>
                  <a:gd name="T46" fmla="*/ 50 w 34"/>
                  <a:gd name="T47" fmla="*/ 66 h 31"/>
                  <a:gd name="T48" fmla="*/ 45 w 34"/>
                  <a:gd name="T49" fmla="*/ 70 h 31"/>
                  <a:gd name="T50" fmla="*/ 39 w 34"/>
                  <a:gd name="T51" fmla="*/ 70 h 31"/>
                  <a:gd name="T52" fmla="*/ 35 w 34"/>
                  <a:gd name="T53" fmla="*/ 70 h 31"/>
                  <a:gd name="T54" fmla="*/ 30 w 34"/>
                  <a:gd name="T55" fmla="*/ 71 h 31"/>
                  <a:gd name="T56" fmla="*/ 22 w 34"/>
                  <a:gd name="T57" fmla="*/ 71 h 31"/>
                  <a:gd name="T58" fmla="*/ 21 w 34"/>
                  <a:gd name="T59" fmla="*/ 71 h 31"/>
                  <a:gd name="T60" fmla="*/ 13 w 34"/>
                  <a:gd name="T61" fmla="*/ 70 h 31"/>
                  <a:gd name="T62" fmla="*/ 6 w 34"/>
                  <a:gd name="T63" fmla="*/ 66 h 31"/>
                  <a:gd name="T64" fmla="*/ 5 w 34"/>
                  <a:gd name="T65" fmla="*/ 60 h 31"/>
                  <a:gd name="T66" fmla="*/ 0 w 34"/>
                  <a:gd name="T67" fmla="*/ 53 h 31"/>
                  <a:gd name="T68" fmla="*/ 0 w 34"/>
                  <a:gd name="T69" fmla="*/ 45 h 31"/>
                  <a:gd name="T70" fmla="*/ 0 w 34"/>
                  <a:gd name="T71" fmla="*/ 37 h 31"/>
                  <a:gd name="T72" fmla="*/ 0 w 34"/>
                  <a:gd name="T73" fmla="*/ 29 h 31"/>
                  <a:gd name="T74" fmla="*/ 5 w 34"/>
                  <a:gd name="T75" fmla="*/ 22 h 31"/>
                  <a:gd name="T76" fmla="*/ 8 w 34"/>
                  <a:gd name="T77" fmla="*/ 20 h 31"/>
                  <a:gd name="T78" fmla="*/ 13 w 34"/>
                  <a:gd name="T79" fmla="*/ 15 h 31"/>
                  <a:gd name="T80" fmla="*/ 21 w 34"/>
                  <a:gd name="T81" fmla="*/ 12 h 31"/>
                  <a:gd name="T82" fmla="*/ 21 w 34"/>
                  <a:gd name="T83" fmla="*/ 7 h 31"/>
                  <a:gd name="T84" fmla="*/ 22 w 34"/>
                  <a:gd name="T85" fmla="*/ 7 h 31"/>
                  <a:gd name="T86" fmla="*/ 23 w 34"/>
                  <a:gd name="T87" fmla="*/ 7 h 31"/>
                  <a:gd name="T88" fmla="*/ 36 w 34"/>
                  <a:gd name="T89" fmla="*/ 0 h 3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4"/>
                  <a:gd name="T136" fmla="*/ 0 h 31"/>
                  <a:gd name="T137" fmla="*/ 34 w 34"/>
                  <a:gd name="T138" fmla="*/ 31 h 3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4" h="31">
                    <a:moveTo>
                      <a:pt x="17" y="0"/>
                    </a:move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4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2"/>
                    </a:lnTo>
                    <a:lnTo>
                      <a:pt x="30" y="2"/>
                    </a:lnTo>
                    <a:lnTo>
                      <a:pt x="31" y="3"/>
                    </a:lnTo>
                    <a:lnTo>
                      <a:pt x="31" y="5"/>
                    </a:lnTo>
                    <a:lnTo>
                      <a:pt x="33" y="5"/>
                    </a:lnTo>
                    <a:lnTo>
                      <a:pt x="33" y="6"/>
                    </a:lnTo>
                    <a:lnTo>
                      <a:pt x="33" y="8"/>
                    </a:lnTo>
                    <a:lnTo>
                      <a:pt x="33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4" y="13"/>
                    </a:lnTo>
                    <a:lnTo>
                      <a:pt x="34" y="15"/>
                    </a:lnTo>
                    <a:lnTo>
                      <a:pt x="34" y="16"/>
                    </a:lnTo>
                    <a:lnTo>
                      <a:pt x="33" y="16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33" y="20"/>
                    </a:lnTo>
                    <a:lnTo>
                      <a:pt x="33" y="22"/>
                    </a:lnTo>
                    <a:lnTo>
                      <a:pt x="31" y="23"/>
                    </a:lnTo>
                    <a:lnTo>
                      <a:pt x="31" y="24"/>
                    </a:lnTo>
                    <a:lnTo>
                      <a:pt x="30" y="24"/>
                    </a:lnTo>
                    <a:lnTo>
                      <a:pt x="30" y="26"/>
                    </a:lnTo>
                    <a:lnTo>
                      <a:pt x="28" y="26"/>
                    </a:lnTo>
                    <a:lnTo>
                      <a:pt x="27" y="26"/>
                    </a:lnTo>
                    <a:lnTo>
                      <a:pt x="27" y="27"/>
                    </a:lnTo>
                    <a:lnTo>
                      <a:pt x="25" y="27"/>
                    </a:lnTo>
                    <a:lnTo>
                      <a:pt x="25" y="29"/>
                    </a:lnTo>
                    <a:lnTo>
                      <a:pt x="24" y="29"/>
                    </a:lnTo>
                    <a:lnTo>
                      <a:pt x="23" y="29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0" y="30"/>
                    </a:lnTo>
                    <a:lnTo>
                      <a:pt x="18" y="30"/>
                    </a:lnTo>
                    <a:lnTo>
                      <a:pt x="17" y="30"/>
                    </a:lnTo>
                    <a:lnTo>
                      <a:pt x="16" y="30"/>
                    </a:lnTo>
                    <a:lnTo>
                      <a:pt x="16" y="31"/>
                    </a:lnTo>
                    <a:lnTo>
                      <a:pt x="14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9" y="31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4" y="29"/>
                    </a:lnTo>
                    <a:lnTo>
                      <a:pt x="3" y="29"/>
                    </a:lnTo>
                    <a:lnTo>
                      <a:pt x="3" y="27"/>
                    </a:lnTo>
                    <a:lnTo>
                      <a:pt x="2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2" y="12"/>
                    </a:lnTo>
                    <a:lnTo>
                      <a:pt x="2" y="10"/>
                    </a:lnTo>
                    <a:lnTo>
                      <a:pt x="3" y="9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6" y="6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0" name="Freeform 372"/>
              <p:cNvSpPr>
                <a:spLocks/>
              </p:cNvSpPr>
              <p:nvPr/>
            </p:nvSpPr>
            <p:spPr bwMode="auto">
              <a:xfrm>
                <a:off x="3398" y="1020"/>
                <a:ext cx="35" cy="43"/>
              </a:xfrm>
              <a:custGeom>
                <a:avLst/>
                <a:gdLst>
                  <a:gd name="T0" fmla="*/ 0 w 27"/>
                  <a:gd name="T1" fmla="*/ 51 h 32"/>
                  <a:gd name="T2" fmla="*/ 1 w 27"/>
                  <a:gd name="T3" fmla="*/ 43 h 32"/>
                  <a:gd name="T4" fmla="*/ 6 w 27"/>
                  <a:gd name="T5" fmla="*/ 36 h 32"/>
                  <a:gd name="T6" fmla="*/ 8 w 27"/>
                  <a:gd name="T7" fmla="*/ 30 h 32"/>
                  <a:gd name="T8" fmla="*/ 8 w 27"/>
                  <a:gd name="T9" fmla="*/ 27 h 32"/>
                  <a:gd name="T10" fmla="*/ 13 w 27"/>
                  <a:gd name="T11" fmla="*/ 20 h 32"/>
                  <a:gd name="T12" fmla="*/ 16 w 27"/>
                  <a:gd name="T13" fmla="*/ 20 h 32"/>
                  <a:gd name="T14" fmla="*/ 17 w 27"/>
                  <a:gd name="T15" fmla="*/ 16 h 32"/>
                  <a:gd name="T16" fmla="*/ 22 w 27"/>
                  <a:gd name="T17" fmla="*/ 12 h 32"/>
                  <a:gd name="T18" fmla="*/ 23 w 27"/>
                  <a:gd name="T19" fmla="*/ 9 h 32"/>
                  <a:gd name="T20" fmla="*/ 29 w 27"/>
                  <a:gd name="T21" fmla="*/ 5 h 32"/>
                  <a:gd name="T22" fmla="*/ 30 w 27"/>
                  <a:gd name="T23" fmla="*/ 1 h 32"/>
                  <a:gd name="T24" fmla="*/ 38 w 27"/>
                  <a:gd name="T25" fmla="*/ 0 h 32"/>
                  <a:gd name="T26" fmla="*/ 44 w 27"/>
                  <a:gd name="T27" fmla="*/ 0 h 32"/>
                  <a:gd name="T28" fmla="*/ 45 w 27"/>
                  <a:gd name="T29" fmla="*/ 1 h 32"/>
                  <a:gd name="T30" fmla="*/ 49 w 27"/>
                  <a:gd name="T31" fmla="*/ 1 h 32"/>
                  <a:gd name="T32" fmla="*/ 52 w 27"/>
                  <a:gd name="T33" fmla="*/ 5 h 32"/>
                  <a:gd name="T34" fmla="*/ 53 w 27"/>
                  <a:gd name="T35" fmla="*/ 12 h 32"/>
                  <a:gd name="T36" fmla="*/ 58 w 27"/>
                  <a:gd name="T37" fmla="*/ 20 h 32"/>
                  <a:gd name="T38" fmla="*/ 58 w 27"/>
                  <a:gd name="T39" fmla="*/ 27 h 32"/>
                  <a:gd name="T40" fmla="*/ 53 w 27"/>
                  <a:gd name="T41" fmla="*/ 35 h 32"/>
                  <a:gd name="T42" fmla="*/ 52 w 27"/>
                  <a:gd name="T43" fmla="*/ 40 h 32"/>
                  <a:gd name="T44" fmla="*/ 52 w 27"/>
                  <a:gd name="T45" fmla="*/ 47 h 32"/>
                  <a:gd name="T46" fmla="*/ 49 w 27"/>
                  <a:gd name="T47" fmla="*/ 54 h 32"/>
                  <a:gd name="T48" fmla="*/ 44 w 27"/>
                  <a:gd name="T49" fmla="*/ 58 h 32"/>
                  <a:gd name="T50" fmla="*/ 39 w 27"/>
                  <a:gd name="T51" fmla="*/ 63 h 32"/>
                  <a:gd name="T52" fmla="*/ 38 w 27"/>
                  <a:gd name="T53" fmla="*/ 69 h 32"/>
                  <a:gd name="T54" fmla="*/ 30 w 27"/>
                  <a:gd name="T55" fmla="*/ 75 h 32"/>
                  <a:gd name="T56" fmla="*/ 29 w 27"/>
                  <a:gd name="T57" fmla="*/ 75 h 32"/>
                  <a:gd name="T58" fmla="*/ 22 w 27"/>
                  <a:gd name="T59" fmla="*/ 78 h 32"/>
                  <a:gd name="T60" fmla="*/ 17 w 27"/>
                  <a:gd name="T61" fmla="*/ 78 h 32"/>
                  <a:gd name="T62" fmla="*/ 16 w 27"/>
                  <a:gd name="T63" fmla="*/ 78 h 32"/>
                  <a:gd name="T64" fmla="*/ 13 w 27"/>
                  <a:gd name="T65" fmla="*/ 78 h 32"/>
                  <a:gd name="T66" fmla="*/ 8 w 27"/>
                  <a:gd name="T67" fmla="*/ 75 h 32"/>
                  <a:gd name="T68" fmla="*/ 6 w 27"/>
                  <a:gd name="T69" fmla="*/ 70 h 32"/>
                  <a:gd name="T70" fmla="*/ 1 w 27"/>
                  <a:gd name="T71" fmla="*/ 69 h 32"/>
                  <a:gd name="T72" fmla="*/ 1 w 27"/>
                  <a:gd name="T73" fmla="*/ 63 h 32"/>
                  <a:gd name="T74" fmla="*/ 1 w 27"/>
                  <a:gd name="T75" fmla="*/ 62 h 32"/>
                  <a:gd name="T76" fmla="*/ 1 w 27"/>
                  <a:gd name="T77" fmla="*/ 62 h 32"/>
                  <a:gd name="T78" fmla="*/ 0 w 27"/>
                  <a:gd name="T79" fmla="*/ 58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2"/>
                  <a:gd name="T122" fmla="*/ 27 w 27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2">
                    <a:moveTo>
                      <a:pt x="0" y="24"/>
                    </a:moveTo>
                    <a:lnTo>
                      <a:pt x="0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6" y="9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2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4"/>
                    </a:lnTo>
                    <a:lnTo>
                      <a:pt x="20" y="24"/>
                    </a:lnTo>
                    <a:lnTo>
                      <a:pt x="20" y="25"/>
                    </a:lnTo>
                    <a:lnTo>
                      <a:pt x="18" y="26"/>
                    </a:lnTo>
                    <a:lnTo>
                      <a:pt x="17" y="28"/>
                    </a:lnTo>
                    <a:lnTo>
                      <a:pt x="15" y="29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1" y="32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1" name="Freeform 373"/>
              <p:cNvSpPr>
                <a:spLocks/>
              </p:cNvSpPr>
              <p:nvPr/>
            </p:nvSpPr>
            <p:spPr bwMode="auto">
              <a:xfrm>
                <a:off x="3398" y="1063"/>
                <a:ext cx="35" cy="41"/>
              </a:xfrm>
              <a:custGeom>
                <a:avLst/>
                <a:gdLst>
                  <a:gd name="T0" fmla="*/ 0 w 27"/>
                  <a:gd name="T1" fmla="*/ 45 h 32"/>
                  <a:gd name="T2" fmla="*/ 1 w 27"/>
                  <a:gd name="T3" fmla="*/ 37 h 32"/>
                  <a:gd name="T4" fmla="*/ 6 w 27"/>
                  <a:gd name="T5" fmla="*/ 31 h 32"/>
                  <a:gd name="T6" fmla="*/ 8 w 27"/>
                  <a:gd name="T7" fmla="*/ 28 h 32"/>
                  <a:gd name="T8" fmla="*/ 8 w 27"/>
                  <a:gd name="T9" fmla="*/ 22 h 32"/>
                  <a:gd name="T10" fmla="*/ 13 w 27"/>
                  <a:gd name="T11" fmla="*/ 17 h 32"/>
                  <a:gd name="T12" fmla="*/ 16 w 27"/>
                  <a:gd name="T13" fmla="*/ 15 h 32"/>
                  <a:gd name="T14" fmla="*/ 17 w 27"/>
                  <a:gd name="T15" fmla="*/ 13 h 32"/>
                  <a:gd name="T16" fmla="*/ 22 w 27"/>
                  <a:gd name="T17" fmla="*/ 8 h 32"/>
                  <a:gd name="T18" fmla="*/ 23 w 27"/>
                  <a:gd name="T19" fmla="*/ 6 h 32"/>
                  <a:gd name="T20" fmla="*/ 29 w 27"/>
                  <a:gd name="T21" fmla="*/ 1 h 32"/>
                  <a:gd name="T22" fmla="*/ 30 w 27"/>
                  <a:gd name="T23" fmla="*/ 1 h 32"/>
                  <a:gd name="T24" fmla="*/ 38 w 27"/>
                  <a:gd name="T25" fmla="*/ 0 h 32"/>
                  <a:gd name="T26" fmla="*/ 44 w 27"/>
                  <a:gd name="T27" fmla="*/ 0 h 32"/>
                  <a:gd name="T28" fmla="*/ 45 w 27"/>
                  <a:gd name="T29" fmla="*/ 0 h 32"/>
                  <a:gd name="T30" fmla="*/ 49 w 27"/>
                  <a:gd name="T31" fmla="*/ 1 h 32"/>
                  <a:gd name="T32" fmla="*/ 52 w 27"/>
                  <a:gd name="T33" fmla="*/ 6 h 32"/>
                  <a:gd name="T34" fmla="*/ 53 w 27"/>
                  <a:gd name="T35" fmla="*/ 13 h 32"/>
                  <a:gd name="T36" fmla="*/ 58 w 27"/>
                  <a:gd name="T37" fmla="*/ 15 h 32"/>
                  <a:gd name="T38" fmla="*/ 58 w 27"/>
                  <a:gd name="T39" fmla="*/ 23 h 32"/>
                  <a:gd name="T40" fmla="*/ 53 w 27"/>
                  <a:gd name="T41" fmla="*/ 29 h 32"/>
                  <a:gd name="T42" fmla="*/ 52 w 27"/>
                  <a:gd name="T43" fmla="*/ 36 h 32"/>
                  <a:gd name="T44" fmla="*/ 52 w 27"/>
                  <a:gd name="T45" fmla="*/ 42 h 32"/>
                  <a:gd name="T46" fmla="*/ 49 w 27"/>
                  <a:gd name="T47" fmla="*/ 47 h 32"/>
                  <a:gd name="T48" fmla="*/ 44 w 27"/>
                  <a:gd name="T49" fmla="*/ 51 h 32"/>
                  <a:gd name="T50" fmla="*/ 39 w 27"/>
                  <a:gd name="T51" fmla="*/ 58 h 32"/>
                  <a:gd name="T52" fmla="*/ 38 w 27"/>
                  <a:gd name="T53" fmla="*/ 59 h 32"/>
                  <a:gd name="T54" fmla="*/ 30 w 27"/>
                  <a:gd name="T55" fmla="*/ 63 h 32"/>
                  <a:gd name="T56" fmla="*/ 29 w 27"/>
                  <a:gd name="T57" fmla="*/ 65 h 32"/>
                  <a:gd name="T58" fmla="*/ 22 w 27"/>
                  <a:gd name="T59" fmla="*/ 65 h 32"/>
                  <a:gd name="T60" fmla="*/ 17 w 27"/>
                  <a:gd name="T61" fmla="*/ 68 h 32"/>
                  <a:gd name="T62" fmla="*/ 16 w 27"/>
                  <a:gd name="T63" fmla="*/ 65 h 32"/>
                  <a:gd name="T64" fmla="*/ 13 w 27"/>
                  <a:gd name="T65" fmla="*/ 65 h 32"/>
                  <a:gd name="T66" fmla="*/ 8 w 27"/>
                  <a:gd name="T67" fmla="*/ 65 h 32"/>
                  <a:gd name="T68" fmla="*/ 6 w 27"/>
                  <a:gd name="T69" fmla="*/ 63 h 32"/>
                  <a:gd name="T70" fmla="*/ 1 w 27"/>
                  <a:gd name="T71" fmla="*/ 59 h 32"/>
                  <a:gd name="T72" fmla="*/ 1 w 27"/>
                  <a:gd name="T73" fmla="*/ 58 h 32"/>
                  <a:gd name="T74" fmla="*/ 1 w 27"/>
                  <a:gd name="T75" fmla="*/ 53 h 32"/>
                  <a:gd name="T76" fmla="*/ 1 w 27"/>
                  <a:gd name="T77" fmla="*/ 51 h 32"/>
                  <a:gd name="T78" fmla="*/ 0 w 27"/>
                  <a:gd name="T79" fmla="*/ 47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2"/>
                  <a:gd name="T122" fmla="*/ 27 w 27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2">
                    <a:moveTo>
                      <a:pt x="0" y="23"/>
                    </a:moveTo>
                    <a:lnTo>
                      <a:pt x="0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3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4" y="3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7" y="7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1" y="23"/>
                    </a:lnTo>
                    <a:lnTo>
                      <a:pt x="20" y="24"/>
                    </a:lnTo>
                    <a:lnTo>
                      <a:pt x="20" y="25"/>
                    </a:lnTo>
                    <a:lnTo>
                      <a:pt x="18" y="27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30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2" name="Freeform 374"/>
              <p:cNvSpPr>
                <a:spLocks/>
              </p:cNvSpPr>
              <p:nvPr/>
            </p:nvSpPr>
            <p:spPr bwMode="auto">
              <a:xfrm>
                <a:off x="3398" y="1104"/>
                <a:ext cx="35" cy="41"/>
              </a:xfrm>
              <a:custGeom>
                <a:avLst/>
                <a:gdLst>
                  <a:gd name="T0" fmla="*/ 0 w 27"/>
                  <a:gd name="T1" fmla="*/ 50 h 31"/>
                  <a:gd name="T2" fmla="*/ 1 w 27"/>
                  <a:gd name="T3" fmla="*/ 44 h 31"/>
                  <a:gd name="T4" fmla="*/ 6 w 27"/>
                  <a:gd name="T5" fmla="*/ 33 h 31"/>
                  <a:gd name="T6" fmla="*/ 8 w 27"/>
                  <a:gd name="T7" fmla="*/ 28 h 31"/>
                  <a:gd name="T8" fmla="*/ 8 w 27"/>
                  <a:gd name="T9" fmla="*/ 22 h 31"/>
                  <a:gd name="T10" fmla="*/ 13 w 27"/>
                  <a:gd name="T11" fmla="*/ 21 h 31"/>
                  <a:gd name="T12" fmla="*/ 16 w 27"/>
                  <a:gd name="T13" fmla="*/ 16 h 31"/>
                  <a:gd name="T14" fmla="*/ 17 w 27"/>
                  <a:gd name="T15" fmla="*/ 15 h 31"/>
                  <a:gd name="T16" fmla="*/ 22 w 27"/>
                  <a:gd name="T17" fmla="*/ 12 h 31"/>
                  <a:gd name="T18" fmla="*/ 23 w 27"/>
                  <a:gd name="T19" fmla="*/ 7 h 31"/>
                  <a:gd name="T20" fmla="*/ 29 w 27"/>
                  <a:gd name="T21" fmla="*/ 5 h 31"/>
                  <a:gd name="T22" fmla="*/ 30 w 27"/>
                  <a:gd name="T23" fmla="*/ 0 h 31"/>
                  <a:gd name="T24" fmla="*/ 38 w 27"/>
                  <a:gd name="T25" fmla="*/ 0 h 31"/>
                  <a:gd name="T26" fmla="*/ 44 w 27"/>
                  <a:gd name="T27" fmla="*/ 0 h 31"/>
                  <a:gd name="T28" fmla="*/ 45 w 27"/>
                  <a:gd name="T29" fmla="*/ 0 h 31"/>
                  <a:gd name="T30" fmla="*/ 49 w 27"/>
                  <a:gd name="T31" fmla="*/ 5 h 31"/>
                  <a:gd name="T32" fmla="*/ 52 w 27"/>
                  <a:gd name="T33" fmla="*/ 7 h 31"/>
                  <a:gd name="T34" fmla="*/ 53 w 27"/>
                  <a:gd name="T35" fmla="*/ 12 h 31"/>
                  <a:gd name="T36" fmla="*/ 58 w 27"/>
                  <a:gd name="T37" fmla="*/ 16 h 31"/>
                  <a:gd name="T38" fmla="*/ 58 w 27"/>
                  <a:gd name="T39" fmla="*/ 22 h 31"/>
                  <a:gd name="T40" fmla="*/ 53 w 27"/>
                  <a:gd name="T41" fmla="*/ 29 h 31"/>
                  <a:gd name="T42" fmla="*/ 52 w 27"/>
                  <a:gd name="T43" fmla="*/ 38 h 31"/>
                  <a:gd name="T44" fmla="*/ 52 w 27"/>
                  <a:gd name="T45" fmla="*/ 45 h 31"/>
                  <a:gd name="T46" fmla="*/ 49 w 27"/>
                  <a:gd name="T47" fmla="*/ 50 h 31"/>
                  <a:gd name="T48" fmla="*/ 44 w 27"/>
                  <a:gd name="T49" fmla="*/ 56 h 31"/>
                  <a:gd name="T50" fmla="*/ 39 w 27"/>
                  <a:gd name="T51" fmla="*/ 60 h 31"/>
                  <a:gd name="T52" fmla="*/ 38 w 27"/>
                  <a:gd name="T53" fmla="*/ 66 h 31"/>
                  <a:gd name="T54" fmla="*/ 30 w 27"/>
                  <a:gd name="T55" fmla="*/ 70 h 31"/>
                  <a:gd name="T56" fmla="*/ 29 w 27"/>
                  <a:gd name="T57" fmla="*/ 71 h 31"/>
                  <a:gd name="T58" fmla="*/ 22 w 27"/>
                  <a:gd name="T59" fmla="*/ 71 h 31"/>
                  <a:gd name="T60" fmla="*/ 17 w 27"/>
                  <a:gd name="T61" fmla="*/ 71 h 31"/>
                  <a:gd name="T62" fmla="*/ 16 w 27"/>
                  <a:gd name="T63" fmla="*/ 71 h 31"/>
                  <a:gd name="T64" fmla="*/ 13 w 27"/>
                  <a:gd name="T65" fmla="*/ 71 h 31"/>
                  <a:gd name="T66" fmla="*/ 8 w 27"/>
                  <a:gd name="T67" fmla="*/ 70 h 31"/>
                  <a:gd name="T68" fmla="*/ 6 w 27"/>
                  <a:gd name="T69" fmla="*/ 70 h 31"/>
                  <a:gd name="T70" fmla="*/ 1 w 27"/>
                  <a:gd name="T71" fmla="*/ 63 h 31"/>
                  <a:gd name="T72" fmla="*/ 1 w 27"/>
                  <a:gd name="T73" fmla="*/ 60 h 31"/>
                  <a:gd name="T74" fmla="*/ 1 w 27"/>
                  <a:gd name="T75" fmla="*/ 60 h 31"/>
                  <a:gd name="T76" fmla="*/ 1 w 27"/>
                  <a:gd name="T77" fmla="*/ 56 h 31"/>
                  <a:gd name="T78" fmla="*/ 0 w 27"/>
                  <a:gd name="T79" fmla="*/ 53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1"/>
                  <a:gd name="T122" fmla="*/ 27 w 2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1">
                    <a:moveTo>
                      <a:pt x="0" y="23"/>
                    </a:moveTo>
                    <a:lnTo>
                      <a:pt x="0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6" y="9"/>
                    </a:lnTo>
                    <a:lnTo>
                      <a:pt x="7" y="7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11" y="3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7" y="7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5" y="12"/>
                    </a:lnTo>
                    <a:lnTo>
                      <a:pt x="25" y="13"/>
                    </a:lnTo>
                    <a:lnTo>
                      <a:pt x="25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1" y="23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18" y="26"/>
                    </a:lnTo>
                    <a:lnTo>
                      <a:pt x="17" y="27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3" y="30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4" y="30"/>
                    </a:lnTo>
                    <a:lnTo>
                      <a:pt x="3" y="30"/>
                    </a:lnTo>
                    <a:lnTo>
                      <a:pt x="3" y="29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3" name="Freeform 375"/>
              <p:cNvSpPr>
                <a:spLocks/>
              </p:cNvSpPr>
              <p:nvPr/>
            </p:nvSpPr>
            <p:spPr bwMode="auto">
              <a:xfrm>
                <a:off x="3398" y="1145"/>
                <a:ext cx="35" cy="42"/>
              </a:xfrm>
              <a:custGeom>
                <a:avLst/>
                <a:gdLst>
                  <a:gd name="T0" fmla="*/ 0 w 27"/>
                  <a:gd name="T1" fmla="*/ 46 h 33"/>
                  <a:gd name="T2" fmla="*/ 1 w 27"/>
                  <a:gd name="T3" fmla="*/ 39 h 33"/>
                  <a:gd name="T4" fmla="*/ 6 w 27"/>
                  <a:gd name="T5" fmla="*/ 32 h 33"/>
                  <a:gd name="T6" fmla="*/ 8 w 27"/>
                  <a:gd name="T7" fmla="*/ 28 h 33"/>
                  <a:gd name="T8" fmla="*/ 8 w 27"/>
                  <a:gd name="T9" fmla="*/ 22 h 33"/>
                  <a:gd name="T10" fmla="*/ 13 w 27"/>
                  <a:gd name="T11" fmla="*/ 18 h 33"/>
                  <a:gd name="T12" fmla="*/ 16 w 27"/>
                  <a:gd name="T13" fmla="*/ 14 h 33"/>
                  <a:gd name="T14" fmla="*/ 17 w 27"/>
                  <a:gd name="T15" fmla="*/ 14 h 33"/>
                  <a:gd name="T16" fmla="*/ 22 w 27"/>
                  <a:gd name="T17" fmla="*/ 10 h 33"/>
                  <a:gd name="T18" fmla="*/ 23 w 27"/>
                  <a:gd name="T19" fmla="*/ 6 h 33"/>
                  <a:gd name="T20" fmla="*/ 29 w 27"/>
                  <a:gd name="T21" fmla="*/ 6 h 33"/>
                  <a:gd name="T22" fmla="*/ 30 w 27"/>
                  <a:gd name="T23" fmla="*/ 5 h 33"/>
                  <a:gd name="T24" fmla="*/ 38 w 27"/>
                  <a:gd name="T25" fmla="*/ 0 h 33"/>
                  <a:gd name="T26" fmla="*/ 44 w 27"/>
                  <a:gd name="T27" fmla="*/ 0 h 33"/>
                  <a:gd name="T28" fmla="*/ 45 w 27"/>
                  <a:gd name="T29" fmla="*/ 0 h 33"/>
                  <a:gd name="T30" fmla="*/ 49 w 27"/>
                  <a:gd name="T31" fmla="*/ 5 h 33"/>
                  <a:gd name="T32" fmla="*/ 52 w 27"/>
                  <a:gd name="T33" fmla="*/ 6 h 33"/>
                  <a:gd name="T34" fmla="*/ 53 w 27"/>
                  <a:gd name="T35" fmla="*/ 13 h 33"/>
                  <a:gd name="T36" fmla="*/ 58 w 27"/>
                  <a:gd name="T37" fmla="*/ 18 h 33"/>
                  <a:gd name="T38" fmla="*/ 58 w 27"/>
                  <a:gd name="T39" fmla="*/ 24 h 33"/>
                  <a:gd name="T40" fmla="*/ 53 w 27"/>
                  <a:gd name="T41" fmla="*/ 29 h 33"/>
                  <a:gd name="T42" fmla="*/ 52 w 27"/>
                  <a:gd name="T43" fmla="*/ 36 h 33"/>
                  <a:gd name="T44" fmla="*/ 52 w 27"/>
                  <a:gd name="T45" fmla="*/ 41 h 33"/>
                  <a:gd name="T46" fmla="*/ 49 w 27"/>
                  <a:gd name="T47" fmla="*/ 47 h 33"/>
                  <a:gd name="T48" fmla="*/ 44 w 27"/>
                  <a:gd name="T49" fmla="*/ 50 h 33"/>
                  <a:gd name="T50" fmla="*/ 39 w 27"/>
                  <a:gd name="T51" fmla="*/ 55 h 33"/>
                  <a:gd name="T52" fmla="*/ 38 w 27"/>
                  <a:gd name="T53" fmla="*/ 60 h 33"/>
                  <a:gd name="T54" fmla="*/ 30 w 27"/>
                  <a:gd name="T55" fmla="*/ 61 h 33"/>
                  <a:gd name="T56" fmla="*/ 29 w 27"/>
                  <a:gd name="T57" fmla="*/ 64 h 33"/>
                  <a:gd name="T58" fmla="*/ 22 w 27"/>
                  <a:gd name="T59" fmla="*/ 67 h 33"/>
                  <a:gd name="T60" fmla="*/ 17 w 27"/>
                  <a:gd name="T61" fmla="*/ 67 h 33"/>
                  <a:gd name="T62" fmla="*/ 16 w 27"/>
                  <a:gd name="T63" fmla="*/ 67 h 33"/>
                  <a:gd name="T64" fmla="*/ 13 w 27"/>
                  <a:gd name="T65" fmla="*/ 64 h 33"/>
                  <a:gd name="T66" fmla="*/ 8 w 27"/>
                  <a:gd name="T67" fmla="*/ 64 h 33"/>
                  <a:gd name="T68" fmla="*/ 6 w 27"/>
                  <a:gd name="T69" fmla="*/ 61 h 33"/>
                  <a:gd name="T70" fmla="*/ 1 w 27"/>
                  <a:gd name="T71" fmla="*/ 60 h 33"/>
                  <a:gd name="T72" fmla="*/ 1 w 27"/>
                  <a:gd name="T73" fmla="*/ 55 h 33"/>
                  <a:gd name="T74" fmla="*/ 1 w 27"/>
                  <a:gd name="T75" fmla="*/ 53 h 33"/>
                  <a:gd name="T76" fmla="*/ 1 w 27"/>
                  <a:gd name="T77" fmla="*/ 50 h 33"/>
                  <a:gd name="T78" fmla="*/ 0 w 27"/>
                  <a:gd name="T79" fmla="*/ 50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3"/>
                  <a:gd name="T122" fmla="*/ 27 w 27"/>
                  <a:gd name="T123" fmla="*/ 33 h 3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3">
                    <a:moveTo>
                      <a:pt x="0" y="23"/>
                    </a:moveTo>
                    <a:lnTo>
                      <a:pt x="0" y="22"/>
                    </a:lnTo>
                    <a:lnTo>
                      <a:pt x="1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4" y="13"/>
                    </a:lnTo>
                    <a:lnTo>
                      <a:pt x="4" y="12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10" y="5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2"/>
                    </a:lnTo>
                    <a:lnTo>
                      <a:pt x="15" y="2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2"/>
                    </a:lnTo>
                    <a:lnTo>
                      <a:pt x="24" y="3"/>
                    </a:lnTo>
                    <a:lnTo>
                      <a:pt x="25" y="5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2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5" y="16"/>
                    </a:lnTo>
                    <a:lnTo>
                      <a:pt x="24" y="17"/>
                    </a:lnTo>
                    <a:lnTo>
                      <a:pt x="24" y="19"/>
                    </a:lnTo>
                    <a:lnTo>
                      <a:pt x="24" y="20"/>
                    </a:lnTo>
                    <a:lnTo>
                      <a:pt x="22" y="22"/>
                    </a:lnTo>
                    <a:lnTo>
                      <a:pt x="22" y="23"/>
                    </a:lnTo>
                    <a:lnTo>
                      <a:pt x="21" y="24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18" y="27"/>
                    </a:lnTo>
                    <a:lnTo>
                      <a:pt x="17" y="29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3" y="31"/>
                    </a:lnTo>
                    <a:lnTo>
                      <a:pt x="11" y="33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29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4" name="Freeform 376"/>
              <p:cNvSpPr>
                <a:spLocks/>
              </p:cNvSpPr>
              <p:nvPr/>
            </p:nvSpPr>
            <p:spPr bwMode="auto">
              <a:xfrm>
                <a:off x="3398" y="1187"/>
                <a:ext cx="35" cy="40"/>
              </a:xfrm>
              <a:custGeom>
                <a:avLst/>
                <a:gdLst>
                  <a:gd name="T0" fmla="*/ 0 w 27"/>
                  <a:gd name="T1" fmla="*/ 41 h 32"/>
                  <a:gd name="T2" fmla="*/ 1 w 27"/>
                  <a:gd name="T3" fmla="*/ 36 h 32"/>
                  <a:gd name="T4" fmla="*/ 6 w 27"/>
                  <a:gd name="T5" fmla="*/ 30 h 32"/>
                  <a:gd name="T6" fmla="*/ 8 w 27"/>
                  <a:gd name="T7" fmla="*/ 24 h 32"/>
                  <a:gd name="T8" fmla="*/ 8 w 27"/>
                  <a:gd name="T9" fmla="*/ 20 h 32"/>
                  <a:gd name="T10" fmla="*/ 13 w 27"/>
                  <a:gd name="T11" fmla="*/ 16 h 32"/>
                  <a:gd name="T12" fmla="*/ 16 w 27"/>
                  <a:gd name="T13" fmla="*/ 14 h 32"/>
                  <a:gd name="T14" fmla="*/ 17 w 27"/>
                  <a:gd name="T15" fmla="*/ 10 h 32"/>
                  <a:gd name="T16" fmla="*/ 22 w 27"/>
                  <a:gd name="T17" fmla="*/ 8 h 32"/>
                  <a:gd name="T18" fmla="*/ 23 w 27"/>
                  <a:gd name="T19" fmla="*/ 6 h 32"/>
                  <a:gd name="T20" fmla="*/ 29 w 27"/>
                  <a:gd name="T21" fmla="*/ 1 h 32"/>
                  <a:gd name="T22" fmla="*/ 30 w 27"/>
                  <a:gd name="T23" fmla="*/ 0 h 32"/>
                  <a:gd name="T24" fmla="*/ 38 w 27"/>
                  <a:gd name="T25" fmla="*/ 0 h 32"/>
                  <a:gd name="T26" fmla="*/ 44 w 27"/>
                  <a:gd name="T27" fmla="*/ 0 h 32"/>
                  <a:gd name="T28" fmla="*/ 45 w 27"/>
                  <a:gd name="T29" fmla="*/ 0 h 32"/>
                  <a:gd name="T30" fmla="*/ 49 w 27"/>
                  <a:gd name="T31" fmla="*/ 1 h 32"/>
                  <a:gd name="T32" fmla="*/ 52 w 27"/>
                  <a:gd name="T33" fmla="*/ 6 h 32"/>
                  <a:gd name="T34" fmla="*/ 53 w 27"/>
                  <a:gd name="T35" fmla="*/ 10 h 32"/>
                  <a:gd name="T36" fmla="*/ 58 w 27"/>
                  <a:gd name="T37" fmla="*/ 14 h 32"/>
                  <a:gd name="T38" fmla="*/ 58 w 27"/>
                  <a:gd name="T39" fmla="*/ 23 h 32"/>
                  <a:gd name="T40" fmla="*/ 53 w 27"/>
                  <a:gd name="T41" fmla="*/ 29 h 32"/>
                  <a:gd name="T42" fmla="*/ 52 w 27"/>
                  <a:gd name="T43" fmla="*/ 33 h 32"/>
                  <a:gd name="T44" fmla="*/ 52 w 27"/>
                  <a:gd name="T45" fmla="*/ 38 h 32"/>
                  <a:gd name="T46" fmla="*/ 49 w 27"/>
                  <a:gd name="T47" fmla="*/ 44 h 32"/>
                  <a:gd name="T48" fmla="*/ 44 w 27"/>
                  <a:gd name="T49" fmla="*/ 48 h 32"/>
                  <a:gd name="T50" fmla="*/ 39 w 27"/>
                  <a:gd name="T51" fmla="*/ 54 h 32"/>
                  <a:gd name="T52" fmla="*/ 38 w 27"/>
                  <a:gd name="T53" fmla="*/ 55 h 32"/>
                  <a:gd name="T54" fmla="*/ 30 w 27"/>
                  <a:gd name="T55" fmla="*/ 56 h 32"/>
                  <a:gd name="T56" fmla="*/ 29 w 27"/>
                  <a:gd name="T57" fmla="*/ 61 h 32"/>
                  <a:gd name="T58" fmla="*/ 22 w 27"/>
                  <a:gd name="T59" fmla="*/ 61 h 32"/>
                  <a:gd name="T60" fmla="*/ 17 w 27"/>
                  <a:gd name="T61" fmla="*/ 63 h 32"/>
                  <a:gd name="T62" fmla="*/ 16 w 27"/>
                  <a:gd name="T63" fmla="*/ 61 h 32"/>
                  <a:gd name="T64" fmla="*/ 13 w 27"/>
                  <a:gd name="T65" fmla="*/ 61 h 32"/>
                  <a:gd name="T66" fmla="*/ 8 w 27"/>
                  <a:gd name="T67" fmla="*/ 61 h 32"/>
                  <a:gd name="T68" fmla="*/ 6 w 27"/>
                  <a:gd name="T69" fmla="*/ 56 h 32"/>
                  <a:gd name="T70" fmla="*/ 1 w 27"/>
                  <a:gd name="T71" fmla="*/ 55 h 32"/>
                  <a:gd name="T72" fmla="*/ 1 w 27"/>
                  <a:gd name="T73" fmla="*/ 54 h 32"/>
                  <a:gd name="T74" fmla="*/ 1 w 27"/>
                  <a:gd name="T75" fmla="*/ 49 h 32"/>
                  <a:gd name="T76" fmla="*/ 1 w 27"/>
                  <a:gd name="T77" fmla="*/ 48 h 32"/>
                  <a:gd name="T78" fmla="*/ 0 w 27"/>
                  <a:gd name="T79" fmla="*/ 44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2"/>
                  <a:gd name="T122" fmla="*/ 27 w 27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2">
                    <a:moveTo>
                      <a:pt x="0" y="22"/>
                    </a:moveTo>
                    <a:lnTo>
                      <a:pt x="0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5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4" y="3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7" y="7"/>
                    </a:lnTo>
                    <a:lnTo>
                      <a:pt x="27" y="8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2"/>
                    </a:lnTo>
                    <a:lnTo>
                      <a:pt x="20" y="24"/>
                    </a:lnTo>
                    <a:lnTo>
                      <a:pt x="20" y="25"/>
                    </a:lnTo>
                    <a:lnTo>
                      <a:pt x="18" y="27"/>
                    </a:lnTo>
                    <a:lnTo>
                      <a:pt x="17" y="27"/>
                    </a:lnTo>
                    <a:lnTo>
                      <a:pt x="17" y="28"/>
                    </a:lnTo>
                    <a:lnTo>
                      <a:pt x="15" y="29"/>
                    </a:lnTo>
                    <a:lnTo>
                      <a:pt x="14" y="29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5" name="Freeform 377"/>
              <p:cNvSpPr>
                <a:spLocks/>
              </p:cNvSpPr>
              <p:nvPr/>
            </p:nvSpPr>
            <p:spPr bwMode="auto">
              <a:xfrm>
                <a:off x="3398" y="1226"/>
                <a:ext cx="35" cy="42"/>
              </a:xfrm>
              <a:custGeom>
                <a:avLst/>
                <a:gdLst>
                  <a:gd name="T0" fmla="*/ 0 w 27"/>
                  <a:gd name="T1" fmla="*/ 50 h 32"/>
                  <a:gd name="T2" fmla="*/ 1 w 27"/>
                  <a:gd name="T3" fmla="*/ 43 h 32"/>
                  <a:gd name="T4" fmla="*/ 6 w 27"/>
                  <a:gd name="T5" fmla="*/ 34 h 32"/>
                  <a:gd name="T6" fmla="*/ 8 w 27"/>
                  <a:gd name="T7" fmla="*/ 28 h 32"/>
                  <a:gd name="T8" fmla="*/ 8 w 27"/>
                  <a:gd name="T9" fmla="*/ 24 h 32"/>
                  <a:gd name="T10" fmla="*/ 13 w 27"/>
                  <a:gd name="T11" fmla="*/ 22 h 32"/>
                  <a:gd name="T12" fmla="*/ 16 w 27"/>
                  <a:gd name="T13" fmla="*/ 18 h 32"/>
                  <a:gd name="T14" fmla="*/ 17 w 27"/>
                  <a:gd name="T15" fmla="*/ 16 h 32"/>
                  <a:gd name="T16" fmla="*/ 22 w 27"/>
                  <a:gd name="T17" fmla="*/ 12 h 32"/>
                  <a:gd name="T18" fmla="*/ 23 w 27"/>
                  <a:gd name="T19" fmla="*/ 9 h 32"/>
                  <a:gd name="T20" fmla="*/ 29 w 27"/>
                  <a:gd name="T21" fmla="*/ 7 h 32"/>
                  <a:gd name="T22" fmla="*/ 30 w 27"/>
                  <a:gd name="T23" fmla="*/ 1 h 32"/>
                  <a:gd name="T24" fmla="*/ 38 w 27"/>
                  <a:gd name="T25" fmla="*/ 1 h 32"/>
                  <a:gd name="T26" fmla="*/ 44 w 27"/>
                  <a:gd name="T27" fmla="*/ 0 h 32"/>
                  <a:gd name="T28" fmla="*/ 45 w 27"/>
                  <a:gd name="T29" fmla="*/ 1 h 32"/>
                  <a:gd name="T30" fmla="*/ 49 w 27"/>
                  <a:gd name="T31" fmla="*/ 1 h 32"/>
                  <a:gd name="T32" fmla="*/ 52 w 27"/>
                  <a:gd name="T33" fmla="*/ 9 h 32"/>
                  <a:gd name="T34" fmla="*/ 53 w 27"/>
                  <a:gd name="T35" fmla="*/ 12 h 32"/>
                  <a:gd name="T36" fmla="*/ 58 w 27"/>
                  <a:gd name="T37" fmla="*/ 18 h 32"/>
                  <a:gd name="T38" fmla="*/ 58 w 27"/>
                  <a:gd name="T39" fmla="*/ 24 h 32"/>
                  <a:gd name="T40" fmla="*/ 53 w 27"/>
                  <a:gd name="T41" fmla="*/ 32 h 32"/>
                  <a:gd name="T42" fmla="*/ 52 w 27"/>
                  <a:gd name="T43" fmla="*/ 42 h 32"/>
                  <a:gd name="T44" fmla="*/ 52 w 27"/>
                  <a:gd name="T45" fmla="*/ 43 h 32"/>
                  <a:gd name="T46" fmla="*/ 49 w 27"/>
                  <a:gd name="T47" fmla="*/ 50 h 32"/>
                  <a:gd name="T48" fmla="*/ 44 w 27"/>
                  <a:gd name="T49" fmla="*/ 56 h 32"/>
                  <a:gd name="T50" fmla="*/ 39 w 27"/>
                  <a:gd name="T51" fmla="*/ 60 h 32"/>
                  <a:gd name="T52" fmla="*/ 38 w 27"/>
                  <a:gd name="T53" fmla="*/ 66 h 32"/>
                  <a:gd name="T54" fmla="*/ 30 w 27"/>
                  <a:gd name="T55" fmla="*/ 71 h 32"/>
                  <a:gd name="T56" fmla="*/ 29 w 27"/>
                  <a:gd name="T57" fmla="*/ 72 h 32"/>
                  <a:gd name="T58" fmla="*/ 22 w 27"/>
                  <a:gd name="T59" fmla="*/ 72 h 32"/>
                  <a:gd name="T60" fmla="*/ 17 w 27"/>
                  <a:gd name="T61" fmla="*/ 72 h 32"/>
                  <a:gd name="T62" fmla="*/ 16 w 27"/>
                  <a:gd name="T63" fmla="*/ 72 h 32"/>
                  <a:gd name="T64" fmla="*/ 13 w 27"/>
                  <a:gd name="T65" fmla="*/ 72 h 32"/>
                  <a:gd name="T66" fmla="*/ 8 w 27"/>
                  <a:gd name="T67" fmla="*/ 71 h 32"/>
                  <a:gd name="T68" fmla="*/ 6 w 27"/>
                  <a:gd name="T69" fmla="*/ 66 h 32"/>
                  <a:gd name="T70" fmla="*/ 1 w 27"/>
                  <a:gd name="T71" fmla="*/ 64 h 32"/>
                  <a:gd name="T72" fmla="*/ 1 w 27"/>
                  <a:gd name="T73" fmla="*/ 60 h 32"/>
                  <a:gd name="T74" fmla="*/ 1 w 27"/>
                  <a:gd name="T75" fmla="*/ 60 h 32"/>
                  <a:gd name="T76" fmla="*/ 1 w 27"/>
                  <a:gd name="T77" fmla="*/ 56 h 32"/>
                  <a:gd name="T78" fmla="*/ 0 w 27"/>
                  <a:gd name="T79" fmla="*/ 55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2"/>
                  <a:gd name="T122" fmla="*/ 27 w 27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2">
                    <a:moveTo>
                      <a:pt x="0" y="24"/>
                    </a:moveTo>
                    <a:lnTo>
                      <a:pt x="0" y="22"/>
                    </a:lnTo>
                    <a:lnTo>
                      <a:pt x="1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3"/>
                    </a:lnTo>
                    <a:lnTo>
                      <a:pt x="13" y="3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1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3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4"/>
                    </a:lnTo>
                    <a:lnTo>
                      <a:pt x="20" y="25"/>
                    </a:lnTo>
                    <a:lnTo>
                      <a:pt x="20" y="27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6" name="Freeform 378"/>
              <p:cNvSpPr>
                <a:spLocks/>
              </p:cNvSpPr>
              <p:nvPr/>
            </p:nvSpPr>
            <p:spPr bwMode="auto">
              <a:xfrm>
                <a:off x="3398" y="1268"/>
                <a:ext cx="35" cy="43"/>
              </a:xfrm>
              <a:custGeom>
                <a:avLst/>
                <a:gdLst>
                  <a:gd name="T0" fmla="*/ 0 w 27"/>
                  <a:gd name="T1" fmla="*/ 46 h 33"/>
                  <a:gd name="T2" fmla="*/ 1 w 27"/>
                  <a:gd name="T3" fmla="*/ 39 h 33"/>
                  <a:gd name="T4" fmla="*/ 6 w 27"/>
                  <a:gd name="T5" fmla="*/ 35 h 33"/>
                  <a:gd name="T6" fmla="*/ 8 w 27"/>
                  <a:gd name="T7" fmla="*/ 29 h 33"/>
                  <a:gd name="T8" fmla="*/ 8 w 27"/>
                  <a:gd name="T9" fmla="*/ 22 h 33"/>
                  <a:gd name="T10" fmla="*/ 13 w 27"/>
                  <a:gd name="T11" fmla="*/ 21 h 33"/>
                  <a:gd name="T12" fmla="*/ 16 w 27"/>
                  <a:gd name="T13" fmla="*/ 16 h 33"/>
                  <a:gd name="T14" fmla="*/ 17 w 27"/>
                  <a:gd name="T15" fmla="*/ 13 h 33"/>
                  <a:gd name="T16" fmla="*/ 22 w 27"/>
                  <a:gd name="T17" fmla="*/ 9 h 33"/>
                  <a:gd name="T18" fmla="*/ 23 w 27"/>
                  <a:gd name="T19" fmla="*/ 7 h 33"/>
                  <a:gd name="T20" fmla="*/ 29 w 27"/>
                  <a:gd name="T21" fmla="*/ 5 h 33"/>
                  <a:gd name="T22" fmla="*/ 30 w 27"/>
                  <a:gd name="T23" fmla="*/ 5 h 33"/>
                  <a:gd name="T24" fmla="*/ 38 w 27"/>
                  <a:gd name="T25" fmla="*/ 0 h 33"/>
                  <a:gd name="T26" fmla="*/ 44 w 27"/>
                  <a:gd name="T27" fmla="*/ 0 h 33"/>
                  <a:gd name="T28" fmla="*/ 45 w 27"/>
                  <a:gd name="T29" fmla="*/ 0 h 33"/>
                  <a:gd name="T30" fmla="*/ 49 w 27"/>
                  <a:gd name="T31" fmla="*/ 5 h 33"/>
                  <a:gd name="T32" fmla="*/ 52 w 27"/>
                  <a:gd name="T33" fmla="*/ 7 h 33"/>
                  <a:gd name="T34" fmla="*/ 53 w 27"/>
                  <a:gd name="T35" fmla="*/ 13 h 33"/>
                  <a:gd name="T36" fmla="*/ 58 w 27"/>
                  <a:gd name="T37" fmla="*/ 21 h 33"/>
                  <a:gd name="T38" fmla="*/ 58 w 27"/>
                  <a:gd name="T39" fmla="*/ 23 h 33"/>
                  <a:gd name="T40" fmla="*/ 53 w 27"/>
                  <a:gd name="T41" fmla="*/ 30 h 33"/>
                  <a:gd name="T42" fmla="*/ 52 w 27"/>
                  <a:gd name="T43" fmla="*/ 38 h 33"/>
                  <a:gd name="T44" fmla="*/ 52 w 27"/>
                  <a:gd name="T45" fmla="*/ 44 h 33"/>
                  <a:gd name="T46" fmla="*/ 49 w 27"/>
                  <a:gd name="T47" fmla="*/ 51 h 33"/>
                  <a:gd name="T48" fmla="*/ 44 w 27"/>
                  <a:gd name="T49" fmla="*/ 52 h 33"/>
                  <a:gd name="T50" fmla="*/ 39 w 27"/>
                  <a:gd name="T51" fmla="*/ 60 h 33"/>
                  <a:gd name="T52" fmla="*/ 38 w 27"/>
                  <a:gd name="T53" fmla="*/ 61 h 33"/>
                  <a:gd name="T54" fmla="*/ 30 w 27"/>
                  <a:gd name="T55" fmla="*/ 66 h 33"/>
                  <a:gd name="T56" fmla="*/ 29 w 27"/>
                  <a:gd name="T57" fmla="*/ 68 h 33"/>
                  <a:gd name="T58" fmla="*/ 22 w 27"/>
                  <a:gd name="T59" fmla="*/ 73 h 33"/>
                  <a:gd name="T60" fmla="*/ 17 w 27"/>
                  <a:gd name="T61" fmla="*/ 73 h 33"/>
                  <a:gd name="T62" fmla="*/ 16 w 27"/>
                  <a:gd name="T63" fmla="*/ 73 h 33"/>
                  <a:gd name="T64" fmla="*/ 13 w 27"/>
                  <a:gd name="T65" fmla="*/ 68 h 33"/>
                  <a:gd name="T66" fmla="*/ 8 w 27"/>
                  <a:gd name="T67" fmla="*/ 68 h 33"/>
                  <a:gd name="T68" fmla="*/ 6 w 27"/>
                  <a:gd name="T69" fmla="*/ 66 h 33"/>
                  <a:gd name="T70" fmla="*/ 1 w 27"/>
                  <a:gd name="T71" fmla="*/ 61 h 33"/>
                  <a:gd name="T72" fmla="*/ 1 w 27"/>
                  <a:gd name="T73" fmla="*/ 60 h 33"/>
                  <a:gd name="T74" fmla="*/ 1 w 27"/>
                  <a:gd name="T75" fmla="*/ 57 h 33"/>
                  <a:gd name="T76" fmla="*/ 1 w 27"/>
                  <a:gd name="T77" fmla="*/ 52 h 33"/>
                  <a:gd name="T78" fmla="*/ 0 w 27"/>
                  <a:gd name="T79" fmla="*/ 52 h 3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3"/>
                  <a:gd name="T122" fmla="*/ 27 w 27"/>
                  <a:gd name="T123" fmla="*/ 33 h 3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3">
                    <a:moveTo>
                      <a:pt x="0" y="23"/>
                    </a:moveTo>
                    <a:lnTo>
                      <a:pt x="0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4" y="13"/>
                    </a:lnTo>
                    <a:lnTo>
                      <a:pt x="4" y="11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10" y="4"/>
                    </a:lnTo>
                    <a:lnTo>
                      <a:pt x="11" y="3"/>
                    </a:lnTo>
                    <a:lnTo>
                      <a:pt x="13" y="2"/>
                    </a:lnTo>
                    <a:lnTo>
                      <a:pt x="14" y="2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2"/>
                    </a:lnTo>
                    <a:lnTo>
                      <a:pt x="24" y="3"/>
                    </a:lnTo>
                    <a:lnTo>
                      <a:pt x="25" y="4"/>
                    </a:lnTo>
                    <a:lnTo>
                      <a:pt x="25" y="6"/>
                    </a:lnTo>
                    <a:lnTo>
                      <a:pt x="25" y="7"/>
                    </a:lnTo>
                    <a:lnTo>
                      <a:pt x="27" y="9"/>
                    </a:lnTo>
                    <a:lnTo>
                      <a:pt x="27" y="10"/>
                    </a:lnTo>
                    <a:lnTo>
                      <a:pt x="27" y="11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5" y="16"/>
                    </a:lnTo>
                    <a:lnTo>
                      <a:pt x="24" y="17"/>
                    </a:lnTo>
                    <a:lnTo>
                      <a:pt x="24" y="18"/>
                    </a:lnTo>
                    <a:lnTo>
                      <a:pt x="24" y="20"/>
                    </a:lnTo>
                    <a:lnTo>
                      <a:pt x="22" y="21"/>
                    </a:lnTo>
                    <a:lnTo>
                      <a:pt x="22" y="23"/>
                    </a:lnTo>
                    <a:lnTo>
                      <a:pt x="21" y="23"/>
                    </a:lnTo>
                    <a:lnTo>
                      <a:pt x="20" y="24"/>
                    </a:lnTo>
                    <a:lnTo>
                      <a:pt x="20" y="26"/>
                    </a:lnTo>
                    <a:lnTo>
                      <a:pt x="18" y="27"/>
                    </a:lnTo>
                    <a:lnTo>
                      <a:pt x="17" y="28"/>
                    </a:lnTo>
                    <a:lnTo>
                      <a:pt x="15" y="30"/>
                    </a:lnTo>
                    <a:lnTo>
                      <a:pt x="14" y="30"/>
                    </a:lnTo>
                    <a:lnTo>
                      <a:pt x="13" y="31"/>
                    </a:lnTo>
                    <a:lnTo>
                      <a:pt x="11" y="33"/>
                    </a:lnTo>
                    <a:lnTo>
                      <a:pt x="10" y="33"/>
                    </a:lnTo>
                    <a:lnTo>
                      <a:pt x="8" y="33"/>
                    </a:lnTo>
                    <a:lnTo>
                      <a:pt x="7" y="33"/>
                    </a:lnTo>
                    <a:lnTo>
                      <a:pt x="6" y="33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30"/>
                    </a:lnTo>
                    <a:lnTo>
                      <a:pt x="1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1" y="24"/>
                    </a:lnTo>
                    <a:lnTo>
                      <a:pt x="0" y="24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7" name="Freeform 379"/>
              <p:cNvSpPr>
                <a:spLocks/>
              </p:cNvSpPr>
              <p:nvPr/>
            </p:nvSpPr>
            <p:spPr bwMode="auto">
              <a:xfrm>
                <a:off x="3398" y="1311"/>
                <a:ext cx="35" cy="41"/>
              </a:xfrm>
              <a:custGeom>
                <a:avLst/>
                <a:gdLst>
                  <a:gd name="T0" fmla="*/ 0 w 27"/>
                  <a:gd name="T1" fmla="*/ 49 h 31"/>
                  <a:gd name="T2" fmla="*/ 1 w 27"/>
                  <a:gd name="T3" fmla="*/ 42 h 31"/>
                  <a:gd name="T4" fmla="*/ 6 w 27"/>
                  <a:gd name="T5" fmla="*/ 34 h 31"/>
                  <a:gd name="T6" fmla="*/ 8 w 27"/>
                  <a:gd name="T7" fmla="*/ 28 h 31"/>
                  <a:gd name="T8" fmla="*/ 8 w 27"/>
                  <a:gd name="T9" fmla="*/ 21 h 31"/>
                  <a:gd name="T10" fmla="*/ 13 w 27"/>
                  <a:gd name="T11" fmla="*/ 20 h 31"/>
                  <a:gd name="T12" fmla="*/ 16 w 27"/>
                  <a:gd name="T13" fmla="*/ 16 h 31"/>
                  <a:gd name="T14" fmla="*/ 17 w 27"/>
                  <a:gd name="T15" fmla="*/ 12 h 31"/>
                  <a:gd name="T16" fmla="*/ 22 w 27"/>
                  <a:gd name="T17" fmla="*/ 9 h 31"/>
                  <a:gd name="T18" fmla="*/ 23 w 27"/>
                  <a:gd name="T19" fmla="*/ 5 h 31"/>
                  <a:gd name="T20" fmla="*/ 29 w 27"/>
                  <a:gd name="T21" fmla="*/ 1 h 31"/>
                  <a:gd name="T22" fmla="*/ 30 w 27"/>
                  <a:gd name="T23" fmla="*/ 0 h 31"/>
                  <a:gd name="T24" fmla="*/ 38 w 27"/>
                  <a:gd name="T25" fmla="*/ 0 h 31"/>
                  <a:gd name="T26" fmla="*/ 44 w 27"/>
                  <a:gd name="T27" fmla="*/ 0 h 31"/>
                  <a:gd name="T28" fmla="*/ 45 w 27"/>
                  <a:gd name="T29" fmla="*/ 0 h 31"/>
                  <a:gd name="T30" fmla="*/ 49 w 27"/>
                  <a:gd name="T31" fmla="*/ 1 h 31"/>
                  <a:gd name="T32" fmla="*/ 52 w 27"/>
                  <a:gd name="T33" fmla="*/ 5 h 31"/>
                  <a:gd name="T34" fmla="*/ 53 w 27"/>
                  <a:gd name="T35" fmla="*/ 9 h 31"/>
                  <a:gd name="T36" fmla="*/ 58 w 27"/>
                  <a:gd name="T37" fmla="*/ 16 h 31"/>
                  <a:gd name="T38" fmla="*/ 58 w 27"/>
                  <a:gd name="T39" fmla="*/ 21 h 31"/>
                  <a:gd name="T40" fmla="*/ 53 w 27"/>
                  <a:gd name="T41" fmla="*/ 33 h 31"/>
                  <a:gd name="T42" fmla="*/ 52 w 27"/>
                  <a:gd name="T43" fmla="*/ 37 h 31"/>
                  <a:gd name="T44" fmla="*/ 52 w 27"/>
                  <a:gd name="T45" fmla="*/ 44 h 31"/>
                  <a:gd name="T46" fmla="*/ 49 w 27"/>
                  <a:gd name="T47" fmla="*/ 49 h 31"/>
                  <a:gd name="T48" fmla="*/ 44 w 27"/>
                  <a:gd name="T49" fmla="*/ 56 h 31"/>
                  <a:gd name="T50" fmla="*/ 39 w 27"/>
                  <a:gd name="T51" fmla="*/ 60 h 31"/>
                  <a:gd name="T52" fmla="*/ 38 w 27"/>
                  <a:gd name="T53" fmla="*/ 65 h 31"/>
                  <a:gd name="T54" fmla="*/ 30 w 27"/>
                  <a:gd name="T55" fmla="*/ 66 h 31"/>
                  <a:gd name="T56" fmla="*/ 29 w 27"/>
                  <a:gd name="T57" fmla="*/ 71 h 31"/>
                  <a:gd name="T58" fmla="*/ 22 w 27"/>
                  <a:gd name="T59" fmla="*/ 71 h 31"/>
                  <a:gd name="T60" fmla="*/ 17 w 27"/>
                  <a:gd name="T61" fmla="*/ 71 h 31"/>
                  <a:gd name="T62" fmla="*/ 16 w 27"/>
                  <a:gd name="T63" fmla="*/ 71 h 31"/>
                  <a:gd name="T64" fmla="*/ 13 w 27"/>
                  <a:gd name="T65" fmla="*/ 71 h 31"/>
                  <a:gd name="T66" fmla="*/ 8 w 27"/>
                  <a:gd name="T67" fmla="*/ 71 h 31"/>
                  <a:gd name="T68" fmla="*/ 6 w 27"/>
                  <a:gd name="T69" fmla="*/ 66 h 31"/>
                  <a:gd name="T70" fmla="*/ 1 w 27"/>
                  <a:gd name="T71" fmla="*/ 65 h 31"/>
                  <a:gd name="T72" fmla="*/ 1 w 27"/>
                  <a:gd name="T73" fmla="*/ 60 h 31"/>
                  <a:gd name="T74" fmla="*/ 1 w 27"/>
                  <a:gd name="T75" fmla="*/ 58 h 31"/>
                  <a:gd name="T76" fmla="*/ 1 w 27"/>
                  <a:gd name="T77" fmla="*/ 56 h 31"/>
                  <a:gd name="T78" fmla="*/ 0 w 27"/>
                  <a:gd name="T79" fmla="*/ 5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1"/>
                  <a:gd name="T122" fmla="*/ 27 w 2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1">
                    <a:moveTo>
                      <a:pt x="0" y="22"/>
                    </a:moveTo>
                    <a:lnTo>
                      <a:pt x="0" y="21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4" y="9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8" y="5"/>
                    </a:lnTo>
                    <a:lnTo>
                      <a:pt x="10" y="4"/>
                    </a:lnTo>
                    <a:lnTo>
                      <a:pt x="11" y="2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4" y="2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7" y="7"/>
                    </a:lnTo>
                    <a:lnTo>
                      <a:pt x="27" y="8"/>
                    </a:lnTo>
                    <a:lnTo>
                      <a:pt x="27" y="9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1" y="22"/>
                    </a:lnTo>
                    <a:lnTo>
                      <a:pt x="20" y="24"/>
                    </a:lnTo>
                    <a:lnTo>
                      <a:pt x="20" y="25"/>
                    </a:lnTo>
                    <a:lnTo>
                      <a:pt x="18" y="26"/>
                    </a:lnTo>
                    <a:lnTo>
                      <a:pt x="17" y="26"/>
                    </a:lnTo>
                    <a:lnTo>
                      <a:pt x="17" y="28"/>
                    </a:lnTo>
                    <a:lnTo>
                      <a:pt x="15" y="28"/>
                    </a:lnTo>
                    <a:lnTo>
                      <a:pt x="14" y="29"/>
                    </a:lnTo>
                    <a:lnTo>
                      <a:pt x="13" y="31"/>
                    </a:lnTo>
                    <a:lnTo>
                      <a:pt x="11" y="31"/>
                    </a:lnTo>
                    <a:lnTo>
                      <a:pt x="10" y="31"/>
                    </a:lnTo>
                    <a:lnTo>
                      <a:pt x="8" y="31"/>
                    </a:lnTo>
                    <a:lnTo>
                      <a:pt x="7" y="31"/>
                    </a:lnTo>
                    <a:lnTo>
                      <a:pt x="6" y="31"/>
                    </a:lnTo>
                    <a:lnTo>
                      <a:pt x="4" y="31"/>
                    </a:lnTo>
                    <a:lnTo>
                      <a:pt x="3" y="29"/>
                    </a:lnTo>
                    <a:lnTo>
                      <a:pt x="3" y="28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8" name="Freeform 380"/>
              <p:cNvSpPr>
                <a:spLocks/>
              </p:cNvSpPr>
              <p:nvPr/>
            </p:nvSpPr>
            <p:spPr bwMode="auto">
              <a:xfrm>
                <a:off x="3398" y="1352"/>
                <a:ext cx="35" cy="40"/>
              </a:xfrm>
              <a:custGeom>
                <a:avLst/>
                <a:gdLst>
                  <a:gd name="T0" fmla="*/ 0 w 27"/>
                  <a:gd name="T1" fmla="*/ 44 h 32"/>
                  <a:gd name="T2" fmla="*/ 1 w 27"/>
                  <a:gd name="T3" fmla="*/ 36 h 32"/>
                  <a:gd name="T4" fmla="*/ 6 w 27"/>
                  <a:gd name="T5" fmla="*/ 30 h 32"/>
                  <a:gd name="T6" fmla="*/ 8 w 27"/>
                  <a:gd name="T7" fmla="*/ 24 h 32"/>
                  <a:gd name="T8" fmla="*/ 8 w 27"/>
                  <a:gd name="T9" fmla="*/ 23 h 32"/>
                  <a:gd name="T10" fmla="*/ 13 w 27"/>
                  <a:gd name="T11" fmla="*/ 18 h 32"/>
                  <a:gd name="T12" fmla="*/ 16 w 27"/>
                  <a:gd name="T13" fmla="*/ 16 h 32"/>
                  <a:gd name="T14" fmla="*/ 17 w 27"/>
                  <a:gd name="T15" fmla="*/ 14 h 32"/>
                  <a:gd name="T16" fmla="*/ 22 w 27"/>
                  <a:gd name="T17" fmla="*/ 10 h 32"/>
                  <a:gd name="T18" fmla="*/ 23 w 27"/>
                  <a:gd name="T19" fmla="*/ 8 h 32"/>
                  <a:gd name="T20" fmla="*/ 29 w 27"/>
                  <a:gd name="T21" fmla="*/ 5 h 32"/>
                  <a:gd name="T22" fmla="*/ 30 w 27"/>
                  <a:gd name="T23" fmla="*/ 1 h 32"/>
                  <a:gd name="T24" fmla="*/ 38 w 27"/>
                  <a:gd name="T25" fmla="*/ 1 h 32"/>
                  <a:gd name="T26" fmla="*/ 44 w 27"/>
                  <a:gd name="T27" fmla="*/ 0 h 32"/>
                  <a:gd name="T28" fmla="*/ 45 w 27"/>
                  <a:gd name="T29" fmla="*/ 1 h 32"/>
                  <a:gd name="T30" fmla="*/ 49 w 27"/>
                  <a:gd name="T31" fmla="*/ 1 h 32"/>
                  <a:gd name="T32" fmla="*/ 52 w 27"/>
                  <a:gd name="T33" fmla="*/ 8 h 32"/>
                  <a:gd name="T34" fmla="*/ 53 w 27"/>
                  <a:gd name="T35" fmla="*/ 10 h 32"/>
                  <a:gd name="T36" fmla="*/ 58 w 27"/>
                  <a:gd name="T37" fmla="*/ 16 h 32"/>
                  <a:gd name="T38" fmla="*/ 58 w 27"/>
                  <a:gd name="T39" fmla="*/ 23 h 32"/>
                  <a:gd name="T40" fmla="*/ 53 w 27"/>
                  <a:gd name="T41" fmla="*/ 29 h 32"/>
                  <a:gd name="T42" fmla="*/ 52 w 27"/>
                  <a:gd name="T43" fmla="*/ 31 h 32"/>
                  <a:gd name="T44" fmla="*/ 52 w 27"/>
                  <a:gd name="T45" fmla="*/ 38 h 32"/>
                  <a:gd name="T46" fmla="*/ 49 w 27"/>
                  <a:gd name="T47" fmla="*/ 44 h 32"/>
                  <a:gd name="T48" fmla="*/ 44 w 27"/>
                  <a:gd name="T49" fmla="*/ 49 h 32"/>
                  <a:gd name="T50" fmla="*/ 39 w 27"/>
                  <a:gd name="T51" fmla="*/ 51 h 32"/>
                  <a:gd name="T52" fmla="*/ 38 w 27"/>
                  <a:gd name="T53" fmla="*/ 56 h 32"/>
                  <a:gd name="T54" fmla="*/ 30 w 27"/>
                  <a:gd name="T55" fmla="*/ 61 h 32"/>
                  <a:gd name="T56" fmla="*/ 29 w 27"/>
                  <a:gd name="T57" fmla="*/ 63 h 32"/>
                  <a:gd name="T58" fmla="*/ 22 w 27"/>
                  <a:gd name="T59" fmla="*/ 63 h 32"/>
                  <a:gd name="T60" fmla="*/ 17 w 27"/>
                  <a:gd name="T61" fmla="*/ 63 h 32"/>
                  <a:gd name="T62" fmla="*/ 16 w 27"/>
                  <a:gd name="T63" fmla="*/ 63 h 32"/>
                  <a:gd name="T64" fmla="*/ 13 w 27"/>
                  <a:gd name="T65" fmla="*/ 63 h 32"/>
                  <a:gd name="T66" fmla="*/ 8 w 27"/>
                  <a:gd name="T67" fmla="*/ 61 h 32"/>
                  <a:gd name="T68" fmla="*/ 6 w 27"/>
                  <a:gd name="T69" fmla="*/ 56 h 32"/>
                  <a:gd name="T70" fmla="*/ 1 w 27"/>
                  <a:gd name="T71" fmla="*/ 55 h 32"/>
                  <a:gd name="T72" fmla="*/ 1 w 27"/>
                  <a:gd name="T73" fmla="*/ 51 h 32"/>
                  <a:gd name="T74" fmla="*/ 1 w 27"/>
                  <a:gd name="T75" fmla="*/ 49 h 32"/>
                  <a:gd name="T76" fmla="*/ 1 w 27"/>
                  <a:gd name="T77" fmla="*/ 49 h 32"/>
                  <a:gd name="T78" fmla="*/ 0 w 27"/>
                  <a:gd name="T79" fmla="*/ 48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2"/>
                  <a:gd name="T122" fmla="*/ 27 w 27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2">
                    <a:moveTo>
                      <a:pt x="0" y="24"/>
                    </a:moveTo>
                    <a:lnTo>
                      <a:pt x="0" y="22"/>
                    </a:lnTo>
                    <a:lnTo>
                      <a:pt x="1" y="21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1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4"/>
                    </a:lnTo>
                    <a:lnTo>
                      <a:pt x="20" y="25"/>
                    </a:lnTo>
                    <a:lnTo>
                      <a:pt x="18" y="26"/>
                    </a:lnTo>
                    <a:lnTo>
                      <a:pt x="17" y="28"/>
                    </a:lnTo>
                    <a:lnTo>
                      <a:pt x="17" y="29"/>
                    </a:lnTo>
                    <a:lnTo>
                      <a:pt x="15" y="29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59" name="Freeform 381"/>
              <p:cNvSpPr>
                <a:spLocks/>
              </p:cNvSpPr>
              <p:nvPr/>
            </p:nvSpPr>
            <p:spPr bwMode="auto">
              <a:xfrm>
                <a:off x="3400" y="1390"/>
                <a:ext cx="33" cy="43"/>
              </a:xfrm>
              <a:custGeom>
                <a:avLst/>
                <a:gdLst>
                  <a:gd name="T0" fmla="*/ 0 w 26"/>
                  <a:gd name="T1" fmla="*/ 51 h 32"/>
                  <a:gd name="T2" fmla="*/ 0 w 26"/>
                  <a:gd name="T3" fmla="*/ 43 h 32"/>
                  <a:gd name="T4" fmla="*/ 5 w 26"/>
                  <a:gd name="T5" fmla="*/ 36 h 32"/>
                  <a:gd name="T6" fmla="*/ 6 w 26"/>
                  <a:gd name="T7" fmla="*/ 30 h 32"/>
                  <a:gd name="T8" fmla="*/ 10 w 26"/>
                  <a:gd name="T9" fmla="*/ 22 h 32"/>
                  <a:gd name="T10" fmla="*/ 10 w 26"/>
                  <a:gd name="T11" fmla="*/ 20 h 32"/>
                  <a:gd name="T12" fmla="*/ 13 w 26"/>
                  <a:gd name="T13" fmla="*/ 16 h 32"/>
                  <a:gd name="T14" fmla="*/ 14 w 26"/>
                  <a:gd name="T15" fmla="*/ 12 h 32"/>
                  <a:gd name="T16" fmla="*/ 18 w 26"/>
                  <a:gd name="T17" fmla="*/ 9 h 32"/>
                  <a:gd name="T18" fmla="*/ 22 w 26"/>
                  <a:gd name="T19" fmla="*/ 5 h 32"/>
                  <a:gd name="T20" fmla="*/ 24 w 26"/>
                  <a:gd name="T21" fmla="*/ 1 h 32"/>
                  <a:gd name="T22" fmla="*/ 29 w 26"/>
                  <a:gd name="T23" fmla="*/ 0 h 32"/>
                  <a:gd name="T24" fmla="*/ 32 w 26"/>
                  <a:gd name="T25" fmla="*/ 0 h 32"/>
                  <a:gd name="T26" fmla="*/ 38 w 26"/>
                  <a:gd name="T27" fmla="*/ 0 h 32"/>
                  <a:gd name="T28" fmla="*/ 41 w 26"/>
                  <a:gd name="T29" fmla="*/ 0 h 32"/>
                  <a:gd name="T30" fmla="*/ 47 w 26"/>
                  <a:gd name="T31" fmla="*/ 1 h 32"/>
                  <a:gd name="T32" fmla="*/ 48 w 26"/>
                  <a:gd name="T33" fmla="*/ 5 h 32"/>
                  <a:gd name="T34" fmla="*/ 48 w 26"/>
                  <a:gd name="T35" fmla="*/ 12 h 32"/>
                  <a:gd name="T36" fmla="*/ 53 w 26"/>
                  <a:gd name="T37" fmla="*/ 16 h 32"/>
                  <a:gd name="T38" fmla="*/ 53 w 26"/>
                  <a:gd name="T39" fmla="*/ 27 h 32"/>
                  <a:gd name="T40" fmla="*/ 48 w 26"/>
                  <a:gd name="T41" fmla="*/ 35 h 32"/>
                  <a:gd name="T42" fmla="*/ 48 w 26"/>
                  <a:gd name="T43" fmla="*/ 40 h 32"/>
                  <a:gd name="T44" fmla="*/ 47 w 26"/>
                  <a:gd name="T45" fmla="*/ 47 h 32"/>
                  <a:gd name="T46" fmla="*/ 43 w 26"/>
                  <a:gd name="T47" fmla="*/ 54 h 32"/>
                  <a:gd name="T48" fmla="*/ 41 w 26"/>
                  <a:gd name="T49" fmla="*/ 58 h 32"/>
                  <a:gd name="T50" fmla="*/ 36 w 26"/>
                  <a:gd name="T51" fmla="*/ 63 h 32"/>
                  <a:gd name="T52" fmla="*/ 32 w 26"/>
                  <a:gd name="T53" fmla="*/ 69 h 32"/>
                  <a:gd name="T54" fmla="*/ 28 w 26"/>
                  <a:gd name="T55" fmla="*/ 70 h 32"/>
                  <a:gd name="T56" fmla="*/ 24 w 26"/>
                  <a:gd name="T57" fmla="*/ 75 h 32"/>
                  <a:gd name="T58" fmla="*/ 22 w 26"/>
                  <a:gd name="T59" fmla="*/ 75 h 32"/>
                  <a:gd name="T60" fmla="*/ 18 w 26"/>
                  <a:gd name="T61" fmla="*/ 78 h 32"/>
                  <a:gd name="T62" fmla="*/ 13 w 26"/>
                  <a:gd name="T63" fmla="*/ 75 h 32"/>
                  <a:gd name="T64" fmla="*/ 10 w 26"/>
                  <a:gd name="T65" fmla="*/ 75 h 32"/>
                  <a:gd name="T66" fmla="*/ 6 w 26"/>
                  <a:gd name="T67" fmla="*/ 75 h 32"/>
                  <a:gd name="T68" fmla="*/ 5 w 26"/>
                  <a:gd name="T69" fmla="*/ 70 h 32"/>
                  <a:gd name="T70" fmla="*/ 0 w 26"/>
                  <a:gd name="T71" fmla="*/ 69 h 32"/>
                  <a:gd name="T72" fmla="*/ 0 w 26"/>
                  <a:gd name="T73" fmla="*/ 63 h 32"/>
                  <a:gd name="T74" fmla="*/ 0 w 26"/>
                  <a:gd name="T75" fmla="*/ 62 h 32"/>
                  <a:gd name="T76" fmla="*/ 0 w 26"/>
                  <a:gd name="T77" fmla="*/ 58 h 32"/>
                  <a:gd name="T78" fmla="*/ 0 w 26"/>
                  <a:gd name="T79" fmla="*/ 54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6"/>
                  <a:gd name="T121" fmla="*/ 0 h 32"/>
                  <a:gd name="T122" fmla="*/ 26 w 26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6" h="32">
                    <a:moveTo>
                      <a:pt x="0" y="22"/>
                    </a:moveTo>
                    <a:lnTo>
                      <a:pt x="0" y="21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2" y="15"/>
                    </a:lnTo>
                    <a:lnTo>
                      <a:pt x="2" y="14"/>
                    </a:lnTo>
                    <a:lnTo>
                      <a:pt x="3" y="12"/>
                    </a:lnTo>
                    <a:lnTo>
                      <a:pt x="3" y="11"/>
                    </a:lnTo>
                    <a:lnTo>
                      <a:pt x="5" y="9"/>
                    </a:lnTo>
                    <a:lnTo>
                      <a:pt x="5" y="8"/>
                    </a:lnTo>
                    <a:lnTo>
                      <a:pt x="6" y="8"/>
                    </a:lnTo>
                    <a:lnTo>
                      <a:pt x="6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1"/>
                    </a:lnTo>
                    <a:lnTo>
                      <a:pt x="13" y="1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3" y="1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4" y="5"/>
                    </a:lnTo>
                    <a:lnTo>
                      <a:pt x="26" y="5"/>
                    </a:lnTo>
                    <a:lnTo>
                      <a:pt x="26" y="7"/>
                    </a:lnTo>
                    <a:lnTo>
                      <a:pt x="26" y="8"/>
                    </a:lnTo>
                    <a:lnTo>
                      <a:pt x="26" y="11"/>
                    </a:lnTo>
                    <a:lnTo>
                      <a:pt x="26" y="12"/>
                    </a:lnTo>
                    <a:lnTo>
                      <a:pt x="24" y="14"/>
                    </a:lnTo>
                    <a:lnTo>
                      <a:pt x="24" y="15"/>
                    </a:lnTo>
                    <a:lnTo>
                      <a:pt x="24" y="16"/>
                    </a:lnTo>
                    <a:lnTo>
                      <a:pt x="23" y="18"/>
                    </a:lnTo>
                    <a:lnTo>
                      <a:pt x="23" y="19"/>
                    </a:lnTo>
                    <a:lnTo>
                      <a:pt x="21" y="21"/>
                    </a:lnTo>
                    <a:lnTo>
                      <a:pt x="21" y="22"/>
                    </a:lnTo>
                    <a:lnTo>
                      <a:pt x="20" y="22"/>
                    </a:lnTo>
                    <a:lnTo>
                      <a:pt x="20" y="24"/>
                    </a:lnTo>
                    <a:lnTo>
                      <a:pt x="19" y="25"/>
                    </a:lnTo>
                    <a:lnTo>
                      <a:pt x="17" y="26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3" y="29"/>
                    </a:lnTo>
                    <a:lnTo>
                      <a:pt x="12" y="31"/>
                    </a:lnTo>
                    <a:lnTo>
                      <a:pt x="10" y="31"/>
                    </a:lnTo>
                    <a:lnTo>
                      <a:pt x="9" y="32"/>
                    </a:lnTo>
                    <a:lnTo>
                      <a:pt x="7" y="32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3" y="31"/>
                    </a:lnTo>
                    <a:lnTo>
                      <a:pt x="2" y="29"/>
                    </a:lnTo>
                    <a:lnTo>
                      <a:pt x="2" y="28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0" name="Freeform 382"/>
              <p:cNvSpPr>
                <a:spLocks/>
              </p:cNvSpPr>
              <p:nvPr/>
            </p:nvSpPr>
            <p:spPr bwMode="auto">
              <a:xfrm>
                <a:off x="3433" y="1069"/>
                <a:ext cx="11" cy="40"/>
              </a:xfrm>
              <a:custGeom>
                <a:avLst/>
                <a:gdLst>
                  <a:gd name="T0" fmla="*/ 20 w 7"/>
                  <a:gd name="T1" fmla="*/ 0 h 31"/>
                  <a:gd name="T2" fmla="*/ 20 w 7"/>
                  <a:gd name="T3" fmla="*/ 0 h 31"/>
                  <a:gd name="T4" fmla="*/ 20 w 7"/>
                  <a:gd name="T5" fmla="*/ 0 h 31"/>
                  <a:gd name="T6" fmla="*/ 27 w 7"/>
                  <a:gd name="T7" fmla="*/ 0 h 31"/>
                  <a:gd name="T8" fmla="*/ 27 w 7"/>
                  <a:gd name="T9" fmla="*/ 0 h 31"/>
                  <a:gd name="T10" fmla="*/ 27 w 7"/>
                  <a:gd name="T11" fmla="*/ 1 h 31"/>
                  <a:gd name="T12" fmla="*/ 27 w 7"/>
                  <a:gd name="T13" fmla="*/ 5 h 31"/>
                  <a:gd name="T14" fmla="*/ 27 w 7"/>
                  <a:gd name="T15" fmla="*/ 8 h 31"/>
                  <a:gd name="T16" fmla="*/ 27 w 7"/>
                  <a:gd name="T17" fmla="*/ 10 h 31"/>
                  <a:gd name="T18" fmla="*/ 27 w 7"/>
                  <a:gd name="T19" fmla="*/ 17 h 31"/>
                  <a:gd name="T20" fmla="*/ 27 w 7"/>
                  <a:gd name="T21" fmla="*/ 23 h 31"/>
                  <a:gd name="T22" fmla="*/ 27 w 7"/>
                  <a:gd name="T23" fmla="*/ 30 h 31"/>
                  <a:gd name="T24" fmla="*/ 27 w 7"/>
                  <a:gd name="T25" fmla="*/ 36 h 31"/>
                  <a:gd name="T26" fmla="*/ 27 w 7"/>
                  <a:gd name="T27" fmla="*/ 41 h 31"/>
                  <a:gd name="T28" fmla="*/ 27 w 7"/>
                  <a:gd name="T29" fmla="*/ 46 h 31"/>
                  <a:gd name="T30" fmla="*/ 20 w 7"/>
                  <a:gd name="T31" fmla="*/ 53 h 31"/>
                  <a:gd name="T32" fmla="*/ 20 w 7"/>
                  <a:gd name="T33" fmla="*/ 57 h 31"/>
                  <a:gd name="T34" fmla="*/ 20 w 7"/>
                  <a:gd name="T35" fmla="*/ 62 h 31"/>
                  <a:gd name="T36" fmla="*/ 14 w 7"/>
                  <a:gd name="T37" fmla="*/ 62 h 31"/>
                  <a:gd name="T38" fmla="*/ 14 w 7"/>
                  <a:gd name="T39" fmla="*/ 67 h 31"/>
                  <a:gd name="T40" fmla="*/ 13 w 7"/>
                  <a:gd name="T41" fmla="*/ 67 h 31"/>
                  <a:gd name="T42" fmla="*/ 13 w 7"/>
                  <a:gd name="T43" fmla="*/ 67 h 31"/>
                  <a:gd name="T44" fmla="*/ 13 w 7"/>
                  <a:gd name="T45" fmla="*/ 67 h 31"/>
                  <a:gd name="T46" fmla="*/ 5 w 7"/>
                  <a:gd name="T47" fmla="*/ 67 h 31"/>
                  <a:gd name="T48" fmla="*/ 5 w 7"/>
                  <a:gd name="T49" fmla="*/ 62 h 31"/>
                  <a:gd name="T50" fmla="*/ 0 w 7"/>
                  <a:gd name="T51" fmla="*/ 59 h 31"/>
                  <a:gd name="T52" fmla="*/ 0 w 7"/>
                  <a:gd name="T53" fmla="*/ 59 h 31"/>
                  <a:gd name="T54" fmla="*/ 0 w 7"/>
                  <a:gd name="T55" fmla="*/ 57 h 31"/>
                  <a:gd name="T56" fmla="*/ 0 w 7"/>
                  <a:gd name="T57" fmla="*/ 52 h 31"/>
                  <a:gd name="T58" fmla="*/ 0 w 7"/>
                  <a:gd name="T59" fmla="*/ 41 h 31"/>
                  <a:gd name="T60" fmla="*/ 5 w 7"/>
                  <a:gd name="T61" fmla="*/ 36 h 31"/>
                  <a:gd name="T62" fmla="*/ 5 w 7"/>
                  <a:gd name="T63" fmla="*/ 30 h 31"/>
                  <a:gd name="T64" fmla="*/ 5 w 7"/>
                  <a:gd name="T65" fmla="*/ 23 h 31"/>
                  <a:gd name="T66" fmla="*/ 13 w 7"/>
                  <a:gd name="T67" fmla="*/ 17 h 31"/>
                  <a:gd name="T68" fmla="*/ 13 w 7"/>
                  <a:gd name="T69" fmla="*/ 10 h 31"/>
                  <a:gd name="T70" fmla="*/ 13 w 7"/>
                  <a:gd name="T71" fmla="*/ 5 h 31"/>
                  <a:gd name="T72" fmla="*/ 13 w 7"/>
                  <a:gd name="T73" fmla="*/ 1 h 31"/>
                  <a:gd name="T74" fmla="*/ 13 w 7"/>
                  <a:gd name="T75" fmla="*/ 1 h 31"/>
                  <a:gd name="T76" fmla="*/ 14 w 7"/>
                  <a:gd name="T77" fmla="*/ 0 h 31"/>
                  <a:gd name="T78" fmla="*/ 14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4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9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5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5" y="29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1" y="9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3" y="1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1" name="Freeform 383"/>
              <p:cNvSpPr>
                <a:spLocks/>
              </p:cNvSpPr>
              <p:nvPr/>
            </p:nvSpPr>
            <p:spPr bwMode="auto">
              <a:xfrm>
                <a:off x="3430" y="1112"/>
                <a:ext cx="14" cy="38"/>
              </a:xfrm>
              <a:custGeom>
                <a:avLst/>
                <a:gdLst>
                  <a:gd name="T0" fmla="*/ 26 w 9"/>
                  <a:gd name="T1" fmla="*/ 0 h 31"/>
                  <a:gd name="T2" fmla="*/ 26 w 9"/>
                  <a:gd name="T3" fmla="*/ 0 h 31"/>
                  <a:gd name="T4" fmla="*/ 26 w 9"/>
                  <a:gd name="T5" fmla="*/ 0 h 31"/>
                  <a:gd name="T6" fmla="*/ 26 w 9"/>
                  <a:gd name="T7" fmla="*/ 0 h 31"/>
                  <a:gd name="T8" fmla="*/ 34 w 9"/>
                  <a:gd name="T9" fmla="*/ 0 h 31"/>
                  <a:gd name="T10" fmla="*/ 34 w 9"/>
                  <a:gd name="T11" fmla="*/ 1 h 31"/>
                  <a:gd name="T12" fmla="*/ 34 w 9"/>
                  <a:gd name="T13" fmla="*/ 6 h 31"/>
                  <a:gd name="T14" fmla="*/ 34 w 9"/>
                  <a:gd name="T15" fmla="*/ 7 h 31"/>
                  <a:gd name="T16" fmla="*/ 34 w 9"/>
                  <a:gd name="T17" fmla="*/ 11 h 31"/>
                  <a:gd name="T18" fmla="*/ 34 w 9"/>
                  <a:gd name="T19" fmla="*/ 15 h 31"/>
                  <a:gd name="T20" fmla="*/ 34 w 9"/>
                  <a:gd name="T21" fmla="*/ 20 h 31"/>
                  <a:gd name="T22" fmla="*/ 34 w 9"/>
                  <a:gd name="T23" fmla="*/ 26 h 31"/>
                  <a:gd name="T24" fmla="*/ 34 w 9"/>
                  <a:gd name="T25" fmla="*/ 32 h 31"/>
                  <a:gd name="T26" fmla="*/ 34 w 9"/>
                  <a:gd name="T27" fmla="*/ 38 h 31"/>
                  <a:gd name="T28" fmla="*/ 34 w 9"/>
                  <a:gd name="T29" fmla="*/ 42 h 31"/>
                  <a:gd name="T30" fmla="*/ 26 w 9"/>
                  <a:gd name="T31" fmla="*/ 47 h 31"/>
                  <a:gd name="T32" fmla="*/ 26 w 9"/>
                  <a:gd name="T33" fmla="*/ 51 h 31"/>
                  <a:gd name="T34" fmla="*/ 26 w 9"/>
                  <a:gd name="T35" fmla="*/ 55 h 31"/>
                  <a:gd name="T36" fmla="*/ 22 w 9"/>
                  <a:gd name="T37" fmla="*/ 55 h 31"/>
                  <a:gd name="T38" fmla="*/ 19 w 9"/>
                  <a:gd name="T39" fmla="*/ 58 h 31"/>
                  <a:gd name="T40" fmla="*/ 19 w 9"/>
                  <a:gd name="T41" fmla="*/ 58 h 31"/>
                  <a:gd name="T42" fmla="*/ 19 w 9"/>
                  <a:gd name="T43" fmla="*/ 58 h 31"/>
                  <a:gd name="T44" fmla="*/ 12 w 9"/>
                  <a:gd name="T45" fmla="*/ 58 h 31"/>
                  <a:gd name="T46" fmla="*/ 12 w 9"/>
                  <a:gd name="T47" fmla="*/ 58 h 31"/>
                  <a:gd name="T48" fmla="*/ 8 w 9"/>
                  <a:gd name="T49" fmla="*/ 55 h 31"/>
                  <a:gd name="T50" fmla="*/ 8 w 9"/>
                  <a:gd name="T51" fmla="*/ 55 h 31"/>
                  <a:gd name="T52" fmla="*/ 8 w 9"/>
                  <a:gd name="T53" fmla="*/ 51 h 31"/>
                  <a:gd name="T54" fmla="*/ 0 w 9"/>
                  <a:gd name="T55" fmla="*/ 49 h 31"/>
                  <a:gd name="T56" fmla="*/ 8 w 9"/>
                  <a:gd name="T57" fmla="*/ 44 h 31"/>
                  <a:gd name="T58" fmla="*/ 8 w 9"/>
                  <a:gd name="T59" fmla="*/ 39 h 31"/>
                  <a:gd name="T60" fmla="*/ 12 w 9"/>
                  <a:gd name="T61" fmla="*/ 32 h 31"/>
                  <a:gd name="T62" fmla="*/ 12 w 9"/>
                  <a:gd name="T63" fmla="*/ 26 h 31"/>
                  <a:gd name="T64" fmla="*/ 12 w 9"/>
                  <a:gd name="T65" fmla="*/ 20 h 31"/>
                  <a:gd name="T66" fmla="*/ 19 w 9"/>
                  <a:gd name="T67" fmla="*/ 15 h 31"/>
                  <a:gd name="T68" fmla="*/ 19 w 9"/>
                  <a:gd name="T69" fmla="*/ 11 h 31"/>
                  <a:gd name="T70" fmla="*/ 19 w 9"/>
                  <a:gd name="T71" fmla="*/ 6 h 31"/>
                  <a:gd name="T72" fmla="*/ 19 w 9"/>
                  <a:gd name="T73" fmla="*/ 1 h 31"/>
                  <a:gd name="T74" fmla="*/ 19 w 9"/>
                  <a:gd name="T75" fmla="*/ 1 h 31"/>
                  <a:gd name="T76" fmla="*/ 22 w 9"/>
                  <a:gd name="T77" fmla="*/ 0 h 31"/>
                  <a:gd name="T78" fmla="*/ 22 w 9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9"/>
                  <a:gd name="T121" fmla="*/ 0 h 31"/>
                  <a:gd name="T122" fmla="*/ 9 w 9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9" h="31">
                    <a:moveTo>
                      <a:pt x="6" y="0"/>
                    </a:moveTo>
                    <a:lnTo>
                      <a:pt x="7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9" y="8"/>
                    </a:lnTo>
                    <a:lnTo>
                      <a:pt x="9" y="10"/>
                    </a:lnTo>
                    <a:lnTo>
                      <a:pt x="9" y="11"/>
                    </a:lnTo>
                    <a:lnTo>
                      <a:pt x="9" y="13"/>
                    </a:lnTo>
                    <a:lnTo>
                      <a:pt x="9" y="14"/>
                    </a:lnTo>
                    <a:lnTo>
                      <a:pt x="9" y="16"/>
                    </a:lnTo>
                    <a:lnTo>
                      <a:pt x="9" y="17"/>
                    </a:lnTo>
                    <a:lnTo>
                      <a:pt x="9" y="18"/>
                    </a:lnTo>
                    <a:lnTo>
                      <a:pt x="9" y="20"/>
                    </a:lnTo>
                    <a:lnTo>
                      <a:pt x="9" y="21"/>
                    </a:lnTo>
                    <a:lnTo>
                      <a:pt x="9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7" y="28"/>
                    </a:lnTo>
                    <a:lnTo>
                      <a:pt x="7" y="30"/>
                    </a:lnTo>
                    <a:lnTo>
                      <a:pt x="6" y="30"/>
                    </a:lnTo>
                    <a:lnTo>
                      <a:pt x="6" y="31"/>
                    </a:lnTo>
                    <a:lnTo>
                      <a:pt x="5" y="31"/>
                    </a:lnTo>
                    <a:lnTo>
                      <a:pt x="3" y="31"/>
                    </a:lnTo>
                    <a:lnTo>
                      <a:pt x="2" y="30"/>
                    </a:lnTo>
                    <a:lnTo>
                      <a:pt x="2" y="28"/>
                    </a:lnTo>
                    <a:lnTo>
                      <a:pt x="2" y="27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2" y="24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2" y="18"/>
                    </a:lnTo>
                    <a:lnTo>
                      <a:pt x="3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5" y="8"/>
                    </a:lnTo>
                    <a:lnTo>
                      <a:pt x="5" y="7"/>
                    </a:lnTo>
                    <a:lnTo>
                      <a:pt x="5" y="6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2" name="Freeform 384"/>
              <p:cNvSpPr>
                <a:spLocks/>
              </p:cNvSpPr>
              <p:nvPr/>
            </p:nvSpPr>
            <p:spPr bwMode="auto">
              <a:xfrm>
                <a:off x="3433" y="1150"/>
                <a:ext cx="11" cy="41"/>
              </a:xfrm>
              <a:custGeom>
                <a:avLst/>
                <a:gdLst>
                  <a:gd name="T0" fmla="*/ 14 w 8"/>
                  <a:gd name="T1" fmla="*/ 0 h 31"/>
                  <a:gd name="T2" fmla="*/ 14 w 8"/>
                  <a:gd name="T3" fmla="*/ 0 h 31"/>
                  <a:gd name="T4" fmla="*/ 19 w 8"/>
                  <a:gd name="T5" fmla="*/ 0 h 31"/>
                  <a:gd name="T6" fmla="*/ 19 w 8"/>
                  <a:gd name="T7" fmla="*/ 0 h 31"/>
                  <a:gd name="T8" fmla="*/ 19 w 8"/>
                  <a:gd name="T9" fmla="*/ 0 h 31"/>
                  <a:gd name="T10" fmla="*/ 19 w 8"/>
                  <a:gd name="T11" fmla="*/ 1 h 31"/>
                  <a:gd name="T12" fmla="*/ 19 w 8"/>
                  <a:gd name="T13" fmla="*/ 7 h 31"/>
                  <a:gd name="T14" fmla="*/ 19 w 8"/>
                  <a:gd name="T15" fmla="*/ 9 h 31"/>
                  <a:gd name="T16" fmla="*/ 21 w 8"/>
                  <a:gd name="T17" fmla="*/ 15 h 31"/>
                  <a:gd name="T18" fmla="*/ 21 w 8"/>
                  <a:gd name="T19" fmla="*/ 20 h 31"/>
                  <a:gd name="T20" fmla="*/ 21 w 8"/>
                  <a:gd name="T21" fmla="*/ 26 h 31"/>
                  <a:gd name="T22" fmla="*/ 21 w 8"/>
                  <a:gd name="T23" fmla="*/ 33 h 31"/>
                  <a:gd name="T24" fmla="*/ 21 w 8"/>
                  <a:gd name="T25" fmla="*/ 38 h 31"/>
                  <a:gd name="T26" fmla="*/ 19 w 8"/>
                  <a:gd name="T27" fmla="*/ 45 h 31"/>
                  <a:gd name="T28" fmla="*/ 19 w 8"/>
                  <a:gd name="T29" fmla="*/ 53 h 31"/>
                  <a:gd name="T30" fmla="*/ 19 w 8"/>
                  <a:gd name="T31" fmla="*/ 58 h 31"/>
                  <a:gd name="T32" fmla="*/ 14 w 8"/>
                  <a:gd name="T33" fmla="*/ 63 h 31"/>
                  <a:gd name="T34" fmla="*/ 14 w 8"/>
                  <a:gd name="T35" fmla="*/ 70 h 31"/>
                  <a:gd name="T36" fmla="*/ 11 w 8"/>
                  <a:gd name="T37" fmla="*/ 70 h 31"/>
                  <a:gd name="T38" fmla="*/ 11 w 8"/>
                  <a:gd name="T39" fmla="*/ 71 h 31"/>
                  <a:gd name="T40" fmla="*/ 8 w 8"/>
                  <a:gd name="T41" fmla="*/ 71 h 31"/>
                  <a:gd name="T42" fmla="*/ 8 w 8"/>
                  <a:gd name="T43" fmla="*/ 71 h 31"/>
                  <a:gd name="T44" fmla="*/ 8 w 8"/>
                  <a:gd name="T45" fmla="*/ 71 h 31"/>
                  <a:gd name="T46" fmla="*/ 1 w 8"/>
                  <a:gd name="T47" fmla="*/ 71 h 31"/>
                  <a:gd name="T48" fmla="*/ 1 w 8"/>
                  <a:gd name="T49" fmla="*/ 70 h 31"/>
                  <a:gd name="T50" fmla="*/ 0 w 8"/>
                  <a:gd name="T51" fmla="*/ 65 h 31"/>
                  <a:gd name="T52" fmla="*/ 0 w 8"/>
                  <a:gd name="T53" fmla="*/ 63 h 31"/>
                  <a:gd name="T54" fmla="*/ 0 w 8"/>
                  <a:gd name="T55" fmla="*/ 58 h 31"/>
                  <a:gd name="T56" fmla="*/ 0 w 8"/>
                  <a:gd name="T57" fmla="*/ 56 h 31"/>
                  <a:gd name="T58" fmla="*/ 1 w 8"/>
                  <a:gd name="T59" fmla="*/ 45 h 31"/>
                  <a:gd name="T60" fmla="*/ 1 w 8"/>
                  <a:gd name="T61" fmla="*/ 38 h 31"/>
                  <a:gd name="T62" fmla="*/ 1 w 8"/>
                  <a:gd name="T63" fmla="*/ 33 h 31"/>
                  <a:gd name="T64" fmla="*/ 8 w 8"/>
                  <a:gd name="T65" fmla="*/ 26 h 31"/>
                  <a:gd name="T66" fmla="*/ 8 w 8"/>
                  <a:gd name="T67" fmla="*/ 20 h 31"/>
                  <a:gd name="T68" fmla="*/ 8 w 8"/>
                  <a:gd name="T69" fmla="*/ 15 h 31"/>
                  <a:gd name="T70" fmla="*/ 8 w 8"/>
                  <a:gd name="T71" fmla="*/ 7 h 31"/>
                  <a:gd name="T72" fmla="*/ 11 w 8"/>
                  <a:gd name="T73" fmla="*/ 1 h 31"/>
                  <a:gd name="T74" fmla="*/ 11 w 8"/>
                  <a:gd name="T75" fmla="*/ 1 h 31"/>
                  <a:gd name="T76" fmla="*/ 11 w 8"/>
                  <a:gd name="T77" fmla="*/ 0 h 31"/>
                  <a:gd name="T78" fmla="*/ 14 w 8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"/>
                  <a:gd name="T121" fmla="*/ 0 h 31"/>
                  <a:gd name="T122" fmla="*/ 8 w 8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8" y="6"/>
                    </a:lnTo>
                    <a:lnTo>
                      <a:pt x="8" y="7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8" y="11"/>
                    </a:lnTo>
                    <a:lnTo>
                      <a:pt x="8" y="13"/>
                    </a:lnTo>
                    <a:lnTo>
                      <a:pt x="8" y="14"/>
                    </a:lnTo>
                    <a:lnTo>
                      <a:pt x="8" y="17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7" y="25"/>
                    </a:lnTo>
                    <a:lnTo>
                      <a:pt x="7" y="27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3" y="13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3" name="Freeform 385"/>
              <p:cNvSpPr>
                <a:spLocks/>
              </p:cNvSpPr>
              <p:nvPr/>
            </p:nvSpPr>
            <p:spPr bwMode="auto">
              <a:xfrm>
                <a:off x="3433" y="1193"/>
                <a:ext cx="11" cy="41"/>
              </a:xfrm>
              <a:custGeom>
                <a:avLst/>
                <a:gdLst>
                  <a:gd name="T0" fmla="*/ 20 w 7"/>
                  <a:gd name="T1" fmla="*/ 0 h 31"/>
                  <a:gd name="T2" fmla="*/ 20 w 7"/>
                  <a:gd name="T3" fmla="*/ 0 h 31"/>
                  <a:gd name="T4" fmla="*/ 20 w 7"/>
                  <a:gd name="T5" fmla="*/ 0 h 31"/>
                  <a:gd name="T6" fmla="*/ 27 w 7"/>
                  <a:gd name="T7" fmla="*/ 0 h 31"/>
                  <a:gd name="T8" fmla="*/ 27 w 7"/>
                  <a:gd name="T9" fmla="*/ 0 h 31"/>
                  <a:gd name="T10" fmla="*/ 27 w 7"/>
                  <a:gd name="T11" fmla="*/ 5 h 31"/>
                  <a:gd name="T12" fmla="*/ 27 w 7"/>
                  <a:gd name="T13" fmla="*/ 7 h 31"/>
                  <a:gd name="T14" fmla="*/ 27 w 7"/>
                  <a:gd name="T15" fmla="*/ 7 h 31"/>
                  <a:gd name="T16" fmla="*/ 27 w 7"/>
                  <a:gd name="T17" fmla="*/ 15 h 31"/>
                  <a:gd name="T18" fmla="*/ 27 w 7"/>
                  <a:gd name="T19" fmla="*/ 21 h 31"/>
                  <a:gd name="T20" fmla="*/ 27 w 7"/>
                  <a:gd name="T21" fmla="*/ 28 h 31"/>
                  <a:gd name="T22" fmla="*/ 27 w 7"/>
                  <a:gd name="T23" fmla="*/ 29 h 31"/>
                  <a:gd name="T24" fmla="*/ 27 w 7"/>
                  <a:gd name="T25" fmla="*/ 37 h 31"/>
                  <a:gd name="T26" fmla="*/ 27 w 7"/>
                  <a:gd name="T27" fmla="*/ 44 h 31"/>
                  <a:gd name="T28" fmla="*/ 27 w 7"/>
                  <a:gd name="T29" fmla="*/ 50 h 31"/>
                  <a:gd name="T30" fmla="*/ 20 w 7"/>
                  <a:gd name="T31" fmla="*/ 56 h 31"/>
                  <a:gd name="T32" fmla="*/ 20 w 7"/>
                  <a:gd name="T33" fmla="*/ 63 h 31"/>
                  <a:gd name="T34" fmla="*/ 20 w 7"/>
                  <a:gd name="T35" fmla="*/ 66 h 31"/>
                  <a:gd name="T36" fmla="*/ 14 w 7"/>
                  <a:gd name="T37" fmla="*/ 70 h 31"/>
                  <a:gd name="T38" fmla="*/ 14 w 7"/>
                  <a:gd name="T39" fmla="*/ 71 h 31"/>
                  <a:gd name="T40" fmla="*/ 13 w 7"/>
                  <a:gd name="T41" fmla="*/ 71 h 31"/>
                  <a:gd name="T42" fmla="*/ 13 w 7"/>
                  <a:gd name="T43" fmla="*/ 71 h 31"/>
                  <a:gd name="T44" fmla="*/ 13 w 7"/>
                  <a:gd name="T45" fmla="*/ 71 h 31"/>
                  <a:gd name="T46" fmla="*/ 5 w 7"/>
                  <a:gd name="T47" fmla="*/ 70 h 31"/>
                  <a:gd name="T48" fmla="*/ 5 w 7"/>
                  <a:gd name="T49" fmla="*/ 70 h 31"/>
                  <a:gd name="T50" fmla="*/ 0 w 7"/>
                  <a:gd name="T51" fmla="*/ 66 h 31"/>
                  <a:gd name="T52" fmla="*/ 0 w 7"/>
                  <a:gd name="T53" fmla="*/ 63 h 31"/>
                  <a:gd name="T54" fmla="*/ 0 w 7"/>
                  <a:gd name="T55" fmla="*/ 60 h 31"/>
                  <a:gd name="T56" fmla="*/ 0 w 7"/>
                  <a:gd name="T57" fmla="*/ 56 h 31"/>
                  <a:gd name="T58" fmla="*/ 0 w 7"/>
                  <a:gd name="T59" fmla="*/ 45 h 31"/>
                  <a:gd name="T60" fmla="*/ 5 w 7"/>
                  <a:gd name="T61" fmla="*/ 38 h 31"/>
                  <a:gd name="T62" fmla="*/ 5 w 7"/>
                  <a:gd name="T63" fmla="*/ 33 h 31"/>
                  <a:gd name="T64" fmla="*/ 5 w 7"/>
                  <a:gd name="T65" fmla="*/ 28 h 31"/>
                  <a:gd name="T66" fmla="*/ 13 w 7"/>
                  <a:gd name="T67" fmla="*/ 21 h 31"/>
                  <a:gd name="T68" fmla="*/ 13 w 7"/>
                  <a:gd name="T69" fmla="*/ 15 h 31"/>
                  <a:gd name="T70" fmla="*/ 13 w 7"/>
                  <a:gd name="T71" fmla="*/ 7 h 31"/>
                  <a:gd name="T72" fmla="*/ 13 w 7"/>
                  <a:gd name="T73" fmla="*/ 5 h 31"/>
                  <a:gd name="T74" fmla="*/ 14 w 7"/>
                  <a:gd name="T75" fmla="*/ 0 h 31"/>
                  <a:gd name="T76" fmla="*/ 14 w 7"/>
                  <a:gd name="T77" fmla="*/ 0 h 31"/>
                  <a:gd name="T78" fmla="*/ 14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3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5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4" name="Freeform 386"/>
              <p:cNvSpPr>
                <a:spLocks/>
              </p:cNvSpPr>
              <p:nvPr/>
            </p:nvSpPr>
            <p:spPr bwMode="auto">
              <a:xfrm>
                <a:off x="3433" y="1234"/>
                <a:ext cx="11" cy="38"/>
              </a:xfrm>
              <a:custGeom>
                <a:avLst/>
                <a:gdLst>
                  <a:gd name="T0" fmla="*/ 20 w 7"/>
                  <a:gd name="T1" fmla="*/ 0 h 31"/>
                  <a:gd name="T2" fmla="*/ 20 w 7"/>
                  <a:gd name="T3" fmla="*/ 0 h 31"/>
                  <a:gd name="T4" fmla="*/ 20 w 7"/>
                  <a:gd name="T5" fmla="*/ 0 h 31"/>
                  <a:gd name="T6" fmla="*/ 27 w 7"/>
                  <a:gd name="T7" fmla="*/ 0 h 31"/>
                  <a:gd name="T8" fmla="*/ 27 w 7"/>
                  <a:gd name="T9" fmla="*/ 0 h 31"/>
                  <a:gd name="T10" fmla="*/ 27 w 7"/>
                  <a:gd name="T11" fmla="*/ 2 h 31"/>
                  <a:gd name="T12" fmla="*/ 27 w 7"/>
                  <a:gd name="T13" fmla="*/ 2 h 31"/>
                  <a:gd name="T14" fmla="*/ 27 w 7"/>
                  <a:gd name="T15" fmla="*/ 6 h 31"/>
                  <a:gd name="T16" fmla="*/ 27 w 7"/>
                  <a:gd name="T17" fmla="*/ 11 h 31"/>
                  <a:gd name="T18" fmla="*/ 27 w 7"/>
                  <a:gd name="T19" fmla="*/ 16 h 31"/>
                  <a:gd name="T20" fmla="*/ 27 w 7"/>
                  <a:gd name="T21" fmla="*/ 22 h 31"/>
                  <a:gd name="T22" fmla="*/ 27 w 7"/>
                  <a:gd name="T23" fmla="*/ 25 h 31"/>
                  <a:gd name="T24" fmla="*/ 27 w 7"/>
                  <a:gd name="T25" fmla="*/ 31 h 31"/>
                  <a:gd name="T26" fmla="*/ 27 w 7"/>
                  <a:gd name="T27" fmla="*/ 34 h 31"/>
                  <a:gd name="T28" fmla="*/ 27 w 7"/>
                  <a:gd name="T29" fmla="*/ 40 h 31"/>
                  <a:gd name="T30" fmla="*/ 20 w 7"/>
                  <a:gd name="T31" fmla="*/ 44 h 31"/>
                  <a:gd name="T32" fmla="*/ 20 w 7"/>
                  <a:gd name="T33" fmla="*/ 49 h 31"/>
                  <a:gd name="T34" fmla="*/ 20 w 7"/>
                  <a:gd name="T35" fmla="*/ 54 h 31"/>
                  <a:gd name="T36" fmla="*/ 14 w 7"/>
                  <a:gd name="T37" fmla="*/ 55 h 31"/>
                  <a:gd name="T38" fmla="*/ 14 w 7"/>
                  <a:gd name="T39" fmla="*/ 58 h 31"/>
                  <a:gd name="T40" fmla="*/ 13 w 7"/>
                  <a:gd name="T41" fmla="*/ 58 h 31"/>
                  <a:gd name="T42" fmla="*/ 13 w 7"/>
                  <a:gd name="T43" fmla="*/ 58 h 31"/>
                  <a:gd name="T44" fmla="*/ 13 w 7"/>
                  <a:gd name="T45" fmla="*/ 58 h 31"/>
                  <a:gd name="T46" fmla="*/ 5 w 7"/>
                  <a:gd name="T47" fmla="*/ 55 h 31"/>
                  <a:gd name="T48" fmla="*/ 5 w 7"/>
                  <a:gd name="T49" fmla="*/ 55 h 31"/>
                  <a:gd name="T50" fmla="*/ 0 w 7"/>
                  <a:gd name="T51" fmla="*/ 54 h 31"/>
                  <a:gd name="T52" fmla="*/ 0 w 7"/>
                  <a:gd name="T53" fmla="*/ 49 h 31"/>
                  <a:gd name="T54" fmla="*/ 0 w 7"/>
                  <a:gd name="T55" fmla="*/ 48 h 31"/>
                  <a:gd name="T56" fmla="*/ 0 w 7"/>
                  <a:gd name="T57" fmla="*/ 44 h 31"/>
                  <a:gd name="T58" fmla="*/ 0 w 7"/>
                  <a:gd name="T59" fmla="*/ 38 h 31"/>
                  <a:gd name="T60" fmla="*/ 5 w 7"/>
                  <a:gd name="T61" fmla="*/ 32 h 31"/>
                  <a:gd name="T62" fmla="*/ 5 w 7"/>
                  <a:gd name="T63" fmla="*/ 26 h 31"/>
                  <a:gd name="T64" fmla="*/ 5 w 7"/>
                  <a:gd name="T65" fmla="*/ 22 h 31"/>
                  <a:gd name="T66" fmla="*/ 13 w 7"/>
                  <a:gd name="T67" fmla="*/ 16 h 31"/>
                  <a:gd name="T68" fmla="*/ 13 w 7"/>
                  <a:gd name="T69" fmla="*/ 11 h 31"/>
                  <a:gd name="T70" fmla="*/ 13 w 7"/>
                  <a:gd name="T71" fmla="*/ 6 h 31"/>
                  <a:gd name="T72" fmla="*/ 13 w 7"/>
                  <a:gd name="T73" fmla="*/ 2 h 31"/>
                  <a:gd name="T74" fmla="*/ 14 w 7"/>
                  <a:gd name="T75" fmla="*/ 0 h 31"/>
                  <a:gd name="T76" fmla="*/ 14 w 7"/>
                  <a:gd name="T77" fmla="*/ 0 h 31"/>
                  <a:gd name="T78" fmla="*/ 14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7" y="5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3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9"/>
                    </a:lnTo>
                    <a:lnTo>
                      <a:pt x="5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2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5" name="Freeform 387"/>
              <p:cNvSpPr>
                <a:spLocks/>
              </p:cNvSpPr>
              <p:nvPr/>
            </p:nvSpPr>
            <p:spPr bwMode="auto">
              <a:xfrm>
                <a:off x="3433" y="1275"/>
                <a:ext cx="11" cy="40"/>
              </a:xfrm>
              <a:custGeom>
                <a:avLst/>
                <a:gdLst>
                  <a:gd name="T0" fmla="*/ 20 w 7"/>
                  <a:gd name="T1" fmla="*/ 0 h 31"/>
                  <a:gd name="T2" fmla="*/ 20 w 7"/>
                  <a:gd name="T3" fmla="*/ 0 h 31"/>
                  <a:gd name="T4" fmla="*/ 20 w 7"/>
                  <a:gd name="T5" fmla="*/ 0 h 31"/>
                  <a:gd name="T6" fmla="*/ 27 w 7"/>
                  <a:gd name="T7" fmla="*/ 0 h 31"/>
                  <a:gd name="T8" fmla="*/ 27 w 7"/>
                  <a:gd name="T9" fmla="*/ 0 h 31"/>
                  <a:gd name="T10" fmla="*/ 27 w 7"/>
                  <a:gd name="T11" fmla="*/ 1 h 31"/>
                  <a:gd name="T12" fmla="*/ 27 w 7"/>
                  <a:gd name="T13" fmla="*/ 6 h 31"/>
                  <a:gd name="T14" fmla="*/ 27 w 7"/>
                  <a:gd name="T15" fmla="*/ 6 h 31"/>
                  <a:gd name="T16" fmla="*/ 27 w 7"/>
                  <a:gd name="T17" fmla="*/ 10 h 31"/>
                  <a:gd name="T18" fmla="*/ 27 w 7"/>
                  <a:gd name="T19" fmla="*/ 17 h 31"/>
                  <a:gd name="T20" fmla="*/ 27 w 7"/>
                  <a:gd name="T21" fmla="*/ 23 h 31"/>
                  <a:gd name="T22" fmla="*/ 27 w 7"/>
                  <a:gd name="T23" fmla="*/ 25 h 31"/>
                  <a:gd name="T24" fmla="*/ 27 w 7"/>
                  <a:gd name="T25" fmla="*/ 32 h 31"/>
                  <a:gd name="T26" fmla="*/ 27 w 7"/>
                  <a:gd name="T27" fmla="*/ 39 h 31"/>
                  <a:gd name="T28" fmla="*/ 27 w 7"/>
                  <a:gd name="T29" fmla="*/ 46 h 31"/>
                  <a:gd name="T30" fmla="*/ 20 w 7"/>
                  <a:gd name="T31" fmla="*/ 53 h 31"/>
                  <a:gd name="T32" fmla="*/ 20 w 7"/>
                  <a:gd name="T33" fmla="*/ 58 h 31"/>
                  <a:gd name="T34" fmla="*/ 20 w 7"/>
                  <a:gd name="T35" fmla="*/ 59 h 31"/>
                  <a:gd name="T36" fmla="*/ 14 w 7"/>
                  <a:gd name="T37" fmla="*/ 62 h 31"/>
                  <a:gd name="T38" fmla="*/ 14 w 7"/>
                  <a:gd name="T39" fmla="*/ 67 h 31"/>
                  <a:gd name="T40" fmla="*/ 13 w 7"/>
                  <a:gd name="T41" fmla="*/ 67 h 31"/>
                  <a:gd name="T42" fmla="*/ 13 w 7"/>
                  <a:gd name="T43" fmla="*/ 67 h 31"/>
                  <a:gd name="T44" fmla="*/ 13 w 7"/>
                  <a:gd name="T45" fmla="*/ 67 h 31"/>
                  <a:gd name="T46" fmla="*/ 5 w 7"/>
                  <a:gd name="T47" fmla="*/ 67 h 31"/>
                  <a:gd name="T48" fmla="*/ 5 w 7"/>
                  <a:gd name="T49" fmla="*/ 62 h 31"/>
                  <a:gd name="T50" fmla="*/ 0 w 7"/>
                  <a:gd name="T51" fmla="*/ 59 h 31"/>
                  <a:gd name="T52" fmla="*/ 0 w 7"/>
                  <a:gd name="T53" fmla="*/ 58 h 31"/>
                  <a:gd name="T54" fmla="*/ 0 w 7"/>
                  <a:gd name="T55" fmla="*/ 53 h 31"/>
                  <a:gd name="T56" fmla="*/ 0 w 7"/>
                  <a:gd name="T57" fmla="*/ 52 h 31"/>
                  <a:gd name="T58" fmla="*/ 0 w 7"/>
                  <a:gd name="T59" fmla="*/ 44 h 31"/>
                  <a:gd name="T60" fmla="*/ 5 w 7"/>
                  <a:gd name="T61" fmla="*/ 36 h 31"/>
                  <a:gd name="T62" fmla="*/ 5 w 7"/>
                  <a:gd name="T63" fmla="*/ 30 h 31"/>
                  <a:gd name="T64" fmla="*/ 5 w 7"/>
                  <a:gd name="T65" fmla="*/ 23 h 31"/>
                  <a:gd name="T66" fmla="*/ 13 w 7"/>
                  <a:gd name="T67" fmla="*/ 17 h 31"/>
                  <a:gd name="T68" fmla="*/ 13 w 7"/>
                  <a:gd name="T69" fmla="*/ 10 h 31"/>
                  <a:gd name="T70" fmla="*/ 13 w 7"/>
                  <a:gd name="T71" fmla="*/ 6 h 31"/>
                  <a:gd name="T72" fmla="*/ 13 w 7"/>
                  <a:gd name="T73" fmla="*/ 1 h 31"/>
                  <a:gd name="T74" fmla="*/ 14 w 7"/>
                  <a:gd name="T75" fmla="*/ 0 h 31"/>
                  <a:gd name="T76" fmla="*/ 14 w 7"/>
                  <a:gd name="T77" fmla="*/ 0 h 31"/>
                  <a:gd name="T78" fmla="*/ 14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29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29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1" y="11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6" name="Freeform 388"/>
              <p:cNvSpPr>
                <a:spLocks/>
              </p:cNvSpPr>
              <p:nvPr/>
            </p:nvSpPr>
            <p:spPr bwMode="auto">
              <a:xfrm>
                <a:off x="3433" y="1315"/>
                <a:ext cx="11" cy="41"/>
              </a:xfrm>
              <a:custGeom>
                <a:avLst/>
                <a:gdLst>
                  <a:gd name="T0" fmla="*/ 20 w 7"/>
                  <a:gd name="T1" fmla="*/ 0 h 31"/>
                  <a:gd name="T2" fmla="*/ 20 w 7"/>
                  <a:gd name="T3" fmla="*/ 0 h 31"/>
                  <a:gd name="T4" fmla="*/ 20 w 7"/>
                  <a:gd name="T5" fmla="*/ 0 h 31"/>
                  <a:gd name="T6" fmla="*/ 27 w 7"/>
                  <a:gd name="T7" fmla="*/ 0 h 31"/>
                  <a:gd name="T8" fmla="*/ 27 w 7"/>
                  <a:gd name="T9" fmla="*/ 1 h 31"/>
                  <a:gd name="T10" fmla="*/ 27 w 7"/>
                  <a:gd name="T11" fmla="*/ 1 h 31"/>
                  <a:gd name="T12" fmla="*/ 27 w 7"/>
                  <a:gd name="T13" fmla="*/ 7 h 31"/>
                  <a:gd name="T14" fmla="*/ 27 w 7"/>
                  <a:gd name="T15" fmla="*/ 9 h 31"/>
                  <a:gd name="T16" fmla="*/ 27 w 7"/>
                  <a:gd name="T17" fmla="*/ 16 h 31"/>
                  <a:gd name="T18" fmla="*/ 27 w 7"/>
                  <a:gd name="T19" fmla="*/ 22 h 31"/>
                  <a:gd name="T20" fmla="*/ 27 w 7"/>
                  <a:gd name="T21" fmla="*/ 26 h 31"/>
                  <a:gd name="T22" fmla="*/ 27 w 7"/>
                  <a:gd name="T23" fmla="*/ 33 h 31"/>
                  <a:gd name="T24" fmla="*/ 27 w 7"/>
                  <a:gd name="T25" fmla="*/ 38 h 31"/>
                  <a:gd name="T26" fmla="*/ 27 w 7"/>
                  <a:gd name="T27" fmla="*/ 45 h 31"/>
                  <a:gd name="T28" fmla="*/ 27 w 7"/>
                  <a:gd name="T29" fmla="*/ 50 h 31"/>
                  <a:gd name="T30" fmla="*/ 20 w 7"/>
                  <a:gd name="T31" fmla="*/ 58 h 31"/>
                  <a:gd name="T32" fmla="*/ 20 w 7"/>
                  <a:gd name="T33" fmla="*/ 65 h 31"/>
                  <a:gd name="T34" fmla="*/ 20 w 7"/>
                  <a:gd name="T35" fmla="*/ 66 h 31"/>
                  <a:gd name="T36" fmla="*/ 14 w 7"/>
                  <a:gd name="T37" fmla="*/ 71 h 31"/>
                  <a:gd name="T38" fmla="*/ 14 w 7"/>
                  <a:gd name="T39" fmla="*/ 71 h 31"/>
                  <a:gd name="T40" fmla="*/ 13 w 7"/>
                  <a:gd name="T41" fmla="*/ 71 h 31"/>
                  <a:gd name="T42" fmla="*/ 13 w 7"/>
                  <a:gd name="T43" fmla="*/ 71 h 31"/>
                  <a:gd name="T44" fmla="*/ 13 w 7"/>
                  <a:gd name="T45" fmla="*/ 71 h 31"/>
                  <a:gd name="T46" fmla="*/ 5 w 7"/>
                  <a:gd name="T47" fmla="*/ 71 h 31"/>
                  <a:gd name="T48" fmla="*/ 5 w 7"/>
                  <a:gd name="T49" fmla="*/ 71 h 31"/>
                  <a:gd name="T50" fmla="*/ 0 w 7"/>
                  <a:gd name="T51" fmla="*/ 66 h 31"/>
                  <a:gd name="T52" fmla="*/ 0 w 7"/>
                  <a:gd name="T53" fmla="*/ 65 h 31"/>
                  <a:gd name="T54" fmla="*/ 0 w 7"/>
                  <a:gd name="T55" fmla="*/ 63 h 31"/>
                  <a:gd name="T56" fmla="*/ 0 w 7"/>
                  <a:gd name="T57" fmla="*/ 56 h 31"/>
                  <a:gd name="T58" fmla="*/ 0 w 7"/>
                  <a:gd name="T59" fmla="*/ 49 h 31"/>
                  <a:gd name="T60" fmla="*/ 5 w 7"/>
                  <a:gd name="T61" fmla="*/ 42 h 31"/>
                  <a:gd name="T62" fmla="*/ 5 w 7"/>
                  <a:gd name="T63" fmla="*/ 34 h 31"/>
                  <a:gd name="T64" fmla="*/ 5 w 7"/>
                  <a:gd name="T65" fmla="*/ 28 h 31"/>
                  <a:gd name="T66" fmla="*/ 13 w 7"/>
                  <a:gd name="T67" fmla="*/ 22 h 31"/>
                  <a:gd name="T68" fmla="*/ 13 w 7"/>
                  <a:gd name="T69" fmla="*/ 16 h 31"/>
                  <a:gd name="T70" fmla="*/ 13 w 7"/>
                  <a:gd name="T71" fmla="*/ 9 h 31"/>
                  <a:gd name="T72" fmla="*/ 13 w 7"/>
                  <a:gd name="T73" fmla="*/ 7 h 31"/>
                  <a:gd name="T74" fmla="*/ 14 w 7"/>
                  <a:gd name="T75" fmla="*/ 1 h 31"/>
                  <a:gd name="T76" fmla="*/ 14 w 7"/>
                  <a:gd name="T77" fmla="*/ 1 h 31"/>
                  <a:gd name="T78" fmla="*/ 14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8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7" y="12"/>
                    </a:lnTo>
                    <a:lnTo>
                      <a:pt x="7" y="14"/>
                    </a:lnTo>
                    <a:lnTo>
                      <a:pt x="7" y="15"/>
                    </a:lnTo>
                    <a:lnTo>
                      <a:pt x="7" y="17"/>
                    </a:lnTo>
                    <a:lnTo>
                      <a:pt x="7" y="18"/>
                    </a:lnTo>
                    <a:lnTo>
                      <a:pt x="7" y="20"/>
                    </a:lnTo>
                    <a:lnTo>
                      <a:pt x="7" y="21"/>
                    </a:lnTo>
                    <a:lnTo>
                      <a:pt x="7" y="22"/>
                    </a:lnTo>
                    <a:lnTo>
                      <a:pt x="7" y="24"/>
                    </a:lnTo>
                    <a:lnTo>
                      <a:pt x="5" y="25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29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1" y="20"/>
                    </a:lnTo>
                    <a:lnTo>
                      <a:pt x="1" y="18"/>
                    </a:lnTo>
                    <a:lnTo>
                      <a:pt x="1" y="17"/>
                    </a:lnTo>
                    <a:lnTo>
                      <a:pt x="1" y="15"/>
                    </a:lnTo>
                    <a:lnTo>
                      <a:pt x="1" y="14"/>
                    </a:lnTo>
                    <a:lnTo>
                      <a:pt x="1" y="12"/>
                    </a:lnTo>
                    <a:lnTo>
                      <a:pt x="3" y="11"/>
                    </a:lnTo>
                    <a:lnTo>
                      <a:pt x="3" y="10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7" name="Freeform 389"/>
              <p:cNvSpPr>
                <a:spLocks/>
              </p:cNvSpPr>
              <p:nvPr/>
            </p:nvSpPr>
            <p:spPr bwMode="auto">
              <a:xfrm>
                <a:off x="3433" y="1359"/>
                <a:ext cx="11" cy="37"/>
              </a:xfrm>
              <a:custGeom>
                <a:avLst/>
                <a:gdLst>
                  <a:gd name="T0" fmla="*/ 20 w 7"/>
                  <a:gd name="T1" fmla="*/ 0 h 31"/>
                  <a:gd name="T2" fmla="*/ 20 w 7"/>
                  <a:gd name="T3" fmla="*/ 0 h 31"/>
                  <a:gd name="T4" fmla="*/ 20 w 7"/>
                  <a:gd name="T5" fmla="*/ 0 h 31"/>
                  <a:gd name="T6" fmla="*/ 27 w 7"/>
                  <a:gd name="T7" fmla="*/ 0 h 31"/>
                  <a:gd name="T8" fmla="*/ 27 w 7"/>
                  <a:gd name="T9" fmla="*/ 0 h 31"/>
                  <a:gd name="T10" fmla="*/ 27 w 7"/>
                  <a:gd name="T11" fmla="*/ 2 h 31"/>
                  <a:gd name="T12" fmla="*/ 27 w 7"/>
                  <a:gd name="T13" fmla="*/ 6 h 31"/>
                  <a:gd name="T14" fmla="*/ 27 w 7"/>
                  <a:gd name="T15" fmla="*/ 7 h 31"/>
                  <a:gd name="T16" fmla="*/ 27 w 7"/>
                  <a:gd name="T17" fmla="*/ 10 h 31"/>
                  <a:gd name="T18" fmla="*/ 27 w 7"/>
                  <a:gd name="T19" fmla="*/ 16 h 31"/>
                  <a:gd name="T20" fmla="*/ 27 w 7"/>
                  <a:gd name="T21" fmla="*/ 19 h 31"/>
                  <a:gd name="T22" fmla="*/ 27 w 7"/>
                  <a:gd name="T23" fmla="*/ 23 h 31"/>
                  <a:gd name="T24" fmla="*/ 27 w 7"/>
                  <a:gd name="T25" fmla="*/ 27 h 31"/>
                  <a:gd name="T26" fmla="*/ 27 w 7"/>
                  <a:gd name="T27" fmla="*/ 32 h 31"/>
                  <a:gd name="T28" fmla="*/ 27 w 7"/>
                  <a:gd name="T29" fmla="*/ 38 h 31"/>
                  <a:gd name="T30" fmla="*/ 20 w 7"/>
                  <a:gd name="T31" fmla="*/ 44 h 31"/>
                  <a:gd name="T32" fmla="*/ 20 w 7"/>
                  <a:gd name="T33" fmla="*/ 45 h 31"/>
                  <a:gd name="T34" fmla="*/ 20 w 7"/>
                  <a:gd name="T35" fmla="*/ 47 h 31"/>
                  <a:gd name="T36" fmla="*/ 14 w 7"/>
                  <a:gd name="T37" fmla="*/ 51 h 31"/>
                  <a:gd name="T38" fmla="*/ 14 w 7"/>
                  <a:gd name="T39" fmla="*/ 53 h 31"/>
                  <a:gd name="T40" fmla="*/ 13 w 7"/>
                  <a:gd name="T41" fmla="*/ 53 h 31"/>
                  <a:gd name="T42" fmla="*/ 13 w 7"/>
                  <a:gd name="T43" fmla="*/ 53 h 31"/>
                  <a:gd name="T44" fmla="*/ 13 w 7"/>
                  <a:gd name="T45" fmla="*/ 53 h 31"/>
                  <a:gd name="T46" fmla="*/ 5 w 7"/>
                  <a:gd name="T47" fmla="*/ 53 h 31"/>
                  <a:gd name="T48" fmla="*/ 5 w 7"/>
                  <a:gd name="T49" fmla="*/ 51 h 31"/>
                  <a:gd name="T50" fmla="*/ 0 w 7"/>
                  <a:gd name="T51" fmla="*/ 47 h 31"/>
                  <a:gd name="T52" fmla="*/ 0 w 7"/>
                  <a:gd name="T53" fmla="*/ 45 h 31"/>
                  <a:gd name="T54" fmla="*/ 0 w 7"/>
                  <a:gd name="T55" fmla="*/ 44 h 31"/>
                  <a:gd name="T56" fmla="*/ 0 w 7"/>
                  <a:gd name="T57" fmla="*/ 42 h 31"/>
                  <a:gd name="T58" fmla="*/ 0 w 7"/>
                  <a:gd name="T59" fmla="*/ 35 h 31"/>
                  <a:gd name="T60" fmla="*/ 5 w 7"/>
                  <a:gd name="T61" fmla="*/ 29 h 31"/>
                  <a:gd name="T62" fmla="*/ 5 w 7"/>
                  <a:gd name="T63" fmla="*/ 24 h 31"/>
                  <a:gd name="T64" fmla="*/ 5 w 7"/>
                  <a:gd name="T65" fmla="*/ 19 h 31"/>
                  <a:gd name="T66" fmla="*/ 13 w 7"/>
                  <a:gd name="T67" fmla="*/ 16 h 31"/>
                  <a:gd name="T68" fmla="*/ 13 w 7"/>
                  <a:gd name="T69" fmla="*/ 10 h 31"/>
                  <a:gd name="T70" fmla="*/ 13 w 7"/>
                  <a:gd name="T71" fmla="*/ 6 h 31"/>
                  <a:gd name="T72" fmla="*/ 13 w 7"/>
                  <a:gd name="T73" fmla="*/ 2 h 31"/>
                  <a:gd name="T74" fmla="*/ 14 w 7"/>
                  <a:gd name="T75" fmla="*/ 0 h 31"/>
                  <a:gd name="T76" fmla="*/ 14 w 7"/>
                  <a:gd name="T77" fmla="*/ 0 h 31"/>
                  <a:gd name="T78" fmla="*/ 14 w 7"/>
                  <a:gd name="T79" fmla="*/ 0 h 3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"/>
                  <a:gd name="T121" fmla="*/ 0 h 31"/>
                  <a:gd name="T122" fmla="*/ 7 w 7"/>
                  <a:gd name="T123" fmla="*/ 31 h 3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" h="31">
                    <a:moveTo>
                      <a:pt x="5" y="0"/>
                    </a:move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7" y="4"/>
                    </a:lnTo>
                    <a:lnTo>
                      <a:pt x="7" y="6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7" y="13"/>
                    </a:lnTo>
                    <a:lnTo>
                      <a:pt x="7" y="14"/>
                    </a:lnTo>
                    <a:lnTo>
                      <a:pt x="7" y="16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7" y="23"/>
                    </a:lnTo>
                    <a:lnTo>
                      <a:pt x="7" y="24"/>
                    </a:lnTo>
                    <a:lnTo>
                      <a:pt x="5" y="26"/>
                    </a:lnTo>
                    <a:lnTo>
                      <a:pt x="5" y="27"/>
                    </a:lnTo>
                    <a:lnTo>
                      <a:pt x="5" y="28"/>
                    </a:lnTo>
                    <a:lnTo>
                      <a:pt x="5" y="30"/>
                    </a:lnTo>
                    <a:lnTo>
                      <a:pt x="4" y="30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1" y="31"/>
                    </a:lnTo>
                    <a:lnTo>
                      <a:pt x="1" y="30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1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1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3" y="10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8" name="Freeform 390"/>
              <p:cNvSpPr>
                <a:spLocks/>
              </p:cNvSpPr>
              <p:nvPr/>
            </p:nvSpPr>
            <p:spPr bwMode="auto">
              <a:xfrm>
                <a:off x="3398" y="982"/>
                <a:ext cx="35" cy="41"/>
              </a:xfrm>
              <a:custGeom>
                <a:avLst/>
                <a:gdLst>
                  <a:gd name="T0" fmla="*/ 0 w 27"/>
                  <a:gd name="T1" fmla="*/ 46 h 32"/>
                  <a:gd name="T2" fmla="*/ 1 w 27"/>
                  <a:gd name="T3" fmla="*/ 37 h 32"/>
                  <a:gd name="T4" fmla="*/ 6 w 27"/>
                  <a:gd name="T5" fmla="*/ 31 h 32"/>
                  <a:gd name="T6" fmla="*/ 8 w 27"/>
                  <a:gd name="T7" fmla="*/ 24 h 32"/>
                  <a:gd name="T8" fmla="*/ 8 w 27"/>
                  <a:gd name="T9" fmla="*/ 23 h 32"/>
                  <a:gd name="T10" fmla="*/ 13 w 27"/>
                  <a:gd name="T11" fmla="*/ 19 h 32"/>
                  <a:gd name="T12" fmla="*/ 16 w 27"/>
                  <a:gd name="T13" fmla="*/ 17 h 32"/>
                  <a:gd name="T14" fmla="*/ 17 w 27"/>
                  <a:gd name="T15" fmla="*/ 15 h 32"/>
                  <a:gd name="T16" fmla="*/ 22 w 27"/>
                  <a:gd name="T17" fmla="*/ 10 h 32"/>
                  <a:gd name="T18" fmla="*/ 23 w 27"/>
                  <a:gd name="T19" fmla="*/ 8 h 32"/>
                  <a:gd name="T20" fmla="*/ 29 w 27"/>
                  <a:gd name="T21" fmla="*/ 5 h 32"/>
                  <a:gd name="T22" fmla="*/ 30 w 27"/>
                  <a:gd name="T23" fmla="*/ 1 h 32"/>
                  <a:gd name="T24" fmla="*/ 38 w 27"/>
                  <a:gd name="T25" fmla="*/ 0 h 32"/>
                  <a:gd name="T26" fmla="*/ 44 w 27"/>
                  <a:gd name="T27" fmla="*/ 0 h 32"/>
                  <a:gd name="T28" fmla="*/ 45 w 27"/>
                  <a:gd name="T29" fmla="*/ 1 h 32"/>
                  <a:gd name="T30" fmla="*/ 49 w 27"/>
                  <a:gd name="T31" fmla="*/ 1 h 32"/>
                  <a:gd name="T32" fmla="*/ 52 w 27"/>
                  <a:gd name="T33" fmla="*/ 5 h 32"/>
                  <a:gd name="T34" fmla="*/ 53 w 27"/>
                  <a:gd name="T35" fmla="*/ 10 h 32"/>
                  <a:gd name="T36" fmla="*/ 58 w 27"/>
                  <a:gd name="T37" fmla="*/ 17 h 32"/>
                  <a:gd name="T38" fmla="*/ 58 w 27"/>
                  <a:gd name="T39" fmla="*/ 23 h 32"/>
                  <a:gd name="T40" fmla="*/ 53 w 27"/>
                  <a:gd name="T41" fmla="*/ 29 h 32"/>
                  <a:gd name="T42" fmla="*/ 52 w 27"/>
                  <a:gd name="T43" fmla="*/ 35 h 32"/>
                  <a:gd name="T44" fmla="*/ 52 w 27"/>
                  <a:gd name="T45" fmla="*/ 40 h 32"/>
                  <a:gd name="T46" fmla="*/ 49 w 27"/>
                  <a:gd name="T47" fmla="*/ 46 h 32"/>
                  <a:gd name="T48" fmla="*/ 44 w 27"/>
                  <a:gd name="T49" fmla="*/ 53 h 32"/>
                  <a:gd name="T50" fmla="*/ 39 w 27"/>
                  <a:gd name="T51" fmla="*/ 54 h 32"/>
                  <a:gd name="T52" fmla="*/ 38 w 27"/>
                  <a:gd name="T53" fmla="*/ 59 h 32"/>
                  <a:gd name="T54" fmla="*/ 30 w 27"/>
                  <a:gd name="T55" fmla="*/ 65 h 32"/>
                  <a:gd name="T56" fmla="*/ 29 w 27"/>
                  <a:gd name="T57" fmla="*/ 68 h 32"/>
                  <a:gd name="T58" fmla="*/ 22 w 27"/>
                  <a:gd name="T59" fmla="*/ 68 h 32"/>
                  <a:gd name="T60" fmla="*/ 17 w 27"/>
                  <a:gd name="T61" fmla="*/ 68 h 32"/>
                  <a:gd name="T62" fmla="*/ 16 w 27"/>
                  <a:gd name="T63" fmla="*/ 68 h 32"/>
                  <a:gd name="T64" fmla="*/ 13 w 27"/>
                  <a:gd name="T65" fmla="*/ 68 h 32"/>
                  <a:gd name="T66" fmla="*/ 8 w 27"/>
                  <a:gd name="T67" fmla="*/ 65 h 32"/>
                  <a:gd name="T68" fmla="*/ 6 w 27"/>
                  <a:gd name="T69" fmla="*/ 60 h 32"/>
                  <a:gd name="T70" fmla="*/ 1 w 27"/>
                  <a:gd name="T71" fmla="*/ 59 h 32"/>
                  <a:gd name="T72" fmla="*/ 1 w 27"/>
                  <a:gd name="T73" fmla="*/ 54 h 32"/>
                  <a:gd name="T74" fmla="*/ 1 w 27"/>
                  <a:gd name="T75" fmla="*/ 53 h 32"/>
                  <a:gd name="T76" fmla="*/ 1 w 27"/>
                  <a:gd name="T77" fmla="*/ 53 h 32"/>
                  <a:gd name="T78" fmla="*/ 0 w 27"/>
                  <a:gd name="T79" fmla="*/ 51 h 32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7"/>
                  <a:gd name="T121" fmla="*/ 0 h 32"/>
                  <a:gd name="T122" fmla="*/ 27 w 27"/>
                  <a:gd name="T123" fmla="*/ 32 h 32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7" h="32">
                    <a:moveTo>
                      <a:pt x="0" y="24"/>
                    </a:moveTo>
                    <a:lnTo>
                      <a:pt x="0" y="22"/>
                    </a:lnTo>
                    <a:lnTo>
                      <a:pt x="1" y="19"/>
                    </a:lnTo>
                    <a:lnTo>
                      <a:pt x="1" y="18"/>
                    </a:lnTo>
                    <a:lnTo>
                      <a:pt x="1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7" y="7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10" y="5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1" y="2"/>
                    </a:lnTo>
                    <a:lnTo>
                      <a:pt x="13" y="2"/>
                    </a:lnTo>
                    <a:lnTo>
                      <a:pt x="14" y="1"/>
                    </a:lnTo>
                    <a:lnTo>
                      <a:pt x="15" y="1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2"/>
                    </a:lnTo>
                    <a:lnTo>
                      <a:pt x="25" y="4"/>
                    </a:lnTo>
                    <a:lnTo>
                      <a:pt x="25" y="5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27" y="9"/>
                    </a:lnTo>
                    <a:lnTo>
                      <a:pt x="27" y="11"/>
                    </a:lnTo>
                    <a:lnTo>
                      <a:pt x="25" y="12"/>
                    </a:lnTo>
                    <a:lnTo>
                      <a:pt x="25" y="14"/>
                    </a:lnTo>
                    <a:lnTo>
                      <a:pt x="25" y="15"/>
                    </a:lnTo>
                    <a:lnTo>
                      <a:pt x="24" y="16"/>
                    </a:lnTo>
                    <a:lnTo>
                      <a:pt x="24" y="18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22" y="22"/>
                    </a:lnTo>
                    <a:lnTo>
                      <a:pt x="21" y="24"/>
                    </a:lnTo>
                    <a:lnTo>
                      <a:pt x="20" y="25"/>
                    </a:lnTo>
                    <a:lnTo>
                      <a:pt x="18" y="26"/>
                    </a:lnTo>
                    <a:lnTo>
                      <a:pt x="17" y="28"/>
                    </a:lnTo>
                    <a:lnTo>
                      <a:pt x="15" y="29"/>
                    </a:lnTo>
                    <a:lnTo>
                      <a:pt x="14" y="31"/>
                    </a:lnTo>
                    <a:lnTo>
                      <a:pt x="13" y="31"/>
                    </a:lnTo>
                    <a:lnTo>
                      <a:pt x="13" y="32"/>
                    </a:lnTo>
                    <a:lnTo>
                      <a:pt x="11" y="32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4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1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69" name="Freeform 391"/>
              <p:cNvSpPr>
                <a:spLocks/>
              </p:cNvSpPr>
              <p:nvPr/>
            </p:nvSpPr>
            <p:spPr bwMode="auto">
              <a:xfrm>
                <a:off x="3257" y="894"/>
                <a:ext cx="51" cy="47"/>
              </a:xfrm>
              <a:custGeom>
                <a:avLst/>
                <a:gdLst>
                  <a:gd name="T0" fmla="*/ 91 w 38"/>
                  <a:gd name="T1" fmla="*/ 38 h 36"/>
                  <a:gd name="T2" fmla="*/ 91 w 38"/>
                  <a:gd name="T3" fmla="*/ 43 h 36"/>
                  <a:gd name="T4" fmla="*/ 91 w 38"/>
                  <a:gd name="T5" fmla="*/ 44 h 36"/>
                  <a:gd name="T6" fmla="*/ 91 w 38"/>
                  <a:gd name="T7" fmla="*/ 44 h 36"/>
                  <a:gd name="T8" fmla="*/ 90 w 38"/>
                  <a:gd name="T9" fmla="*/ 46 h 36"/>
                  <a:gd name="T10" fmla="*/ 90 w 38"/>
                  <a:gd name="T11" fmla="*/ 46 h 36"/>
                  <a:gd name="T12" fmla="*/ 86 w 38"/>
                  <a:gd name="T13" fmla="*/ 51 h 36"/>
                  <a:gd name="T14" fmla="*/ 86 w 38"/>
                  <a:gd name="T15" fmla="*/ 51 h 36"/>
                  <a:gd name="T16" fmla="*/ 83 w 38"/>
                  <a:gd name="T17" fmla="*/ 52 h 36"/>
                  <a:gd name="T18" fmla="*/ 79 w 38"/>
                  <a:gd name="T19" fmla="*/ 57 h 36"/>
                  <a:gd name="T20" fmla="*/ 72 w 38"/>
                  <a:gd name="T21" fmla="*/ 60 h 36"/>
                  <a:gd name="T22" fmla="*/ 64 w 38"/>
                  <a:gd name="T23" fmla="*/ 65 h 36"/>
                  <a:gd name="T24" fmla="*/ 58 w 38"/>
                  <a:gd name="T25" fmla="*/ 68 h 36"/>
                  <a:gd name="T26" fmla="*/ 51 w 38"/>
                  <a:gd name="T27" fmla="*/ 73 h 36"/>
                  <a:gd name="T28" fmla="*/ 42 w 38"/>
                  <a:gd name="T29" fmla="*/ 74 h 36"/>
                  <a:gd name="T30" fmla="*/ 35 w 38"/>
                  <a:gd name="T31" fmla="*/ 80 h 36"/>
                  <a:gd name="T32" fmla="*/ 23 w 38"/>
                  <a:gd name="T33" fmla="*/ 80 h 36"/>
                  <a:gd name="T34" fmla="*/ 21 w 38"/>
                  <a:gd name="T35" fmla="*/ 80 h 36"/>
                  <a:gd name="T36" fmla="*/ 21 w 38"/>
                  <a:gd name="T37" fmla="*/ 80 h 36"/>
                  <a:gd name="T38" fmla="*/ 16 w 38"/>
                  <a:gd name="T39" fmla="*/ 80 h 36"/>
                  <a:gd name="T40" fmla="*/ 15 w 38"/>
                  <a:gd name="T41" fmla="*/ 74 h 36"/>
                  <a:gd name="T42" fmla="*/ 15 w 38"/>
                  <a:gd name="T43" fmla="*/ 74 h 36"/>
                  <a:gd name="T44" fmla="*/ 12 w 38"/>
                  <a:gd name="T45" fmla="*/ 73 h 36"/>
                  <a:gd name="T46" fmla="*/ 12 w 38"/>
                  <a:gd name="T47" fmla="*/ 68 h 36"/>
                  <a:gd name="T48" fmla="*/ 7 w 38"/>
                  <a:gd name="T49" fmla="*/ 68 h 36"/>
                  <a:gd name="T50" fmla="*/ 5 w 38"/>
                  <a:gd name="T51" fmla="*/ 65 h 36"/>
                  <a:gd name="T52" fmla="*/ 5 w 38"/>
                  <a:gd name="T53" fmla="*/ 57 h 36"/>
                  <a:gd name="T54" fmla="*/ 0 w 38"/>
                  <a:gd name="T55" fmla="*/ 46 h 36"/>
                  <a:gd name="T56" fmla="*/ 0 w 38"/>
                  <a:gd name="T57" fmla="*/ 43 h 36"/>
                  <a:gd name="T58" fmla="*/ 0 w 38"/>
                  <a:gd name="T59" fmla="*/ 35 h 36"/>
                  <a:gd name="T60" fmla="*/ 0 w 38"/>
                  <a:gd name="T61" fmla="*/ 29 h 36"/>
                  <a:gd name="T62" fmla="*/ 5 w 38"/>
                  <a:gd name="T63" fmla="*/ 22 h 36"/>
                  <a:gd name="T64" fmla="*/ 5 w 38"/>
                  <a:gd name="T65" fmla="*/ 16 h 36"/>
                  <a:gd name="T66" fmla="*/ 7 w 38"/>
                  <a:gd name="T67" fmla="*/ 13 h 36"/>
                  <a:gd name="T68" fmla="*/ 7 w 38"/>
                  <a:gd name="T69" fmla="*/ 12 h 36"/>
                  <a:gd name="T70" fmla="*/ 12 w 38"/>
                  <a:gd name="T71" fmla="*/ 7 h 36"/>
                  <a:gd name="T72" fmla="*/ 15 w 38"/>
                  <a:gd name="T73" fmla="*/ 5 h 36"/>
                  <a:gd name="T74" fmla="*/ 16 w 38"/>
                  <a:gd name="T75" fmla="*/ 5 h 36"/>
                  <a:gd name="T76" fmla="*/ 16 w 38"/>
                  <a:gd name="T77" fmla="*/ 0 h 36"/>
                  <a:gd name="T78" fmla="*/ 21 w 38"/>
                  <a:gd name="T79" fmla="*/ 0 h 36"/>
                  <a:gd name="T80" fmla="*/ 23 w 38"/>
                  <a:gd name="T81" fmla="*/ 0 h 36"/>
                  <a:gd name="T82" fmla="*/ 35 w 38"/>
                  <a:gd name="T83" fmla="*/ 5 h 36"/>
                  <a:gd name="T84" fmla="*/ 47 w 38"/>
                  <a:gd name="T85" fmla="*/ 7 h 36"/>
                  <a:gd name="T86" fmla="*/ 51 w 38"/>
                  <a:gd name="T87" fmla="*/ 12 h 36"/>
                  <a:gd name="T88" fmla="*/ 63 w 38"/>
                  <a:gd name="T89" fmla="*/ 13 h 36"/>
                  <a:gd name="T90" fmla="*/ 68 w 38"/>
                  <a:gd name="T91" fmla="*/ 16 h 36"/>
                  <a:gd name="T92" fmla="*/ 75 w 38"/>
                  <a:gd name="T93" fmla="*/ 21 h 36"/>
                  <a:gd name="T94" fmla="*/ 79 w 38"/>
                  <a:gd name="T95" fmla="*/ 22 h 36"/>
                  <a:gd name="T96" fmla="*/ 83 w 38"/>
                  <a:gd name="T97" fmla="*/ 27 h 36"/>
                  <a:gd name="T98" fmla="*/ 86 w 38"/>
                  <a:gd name="T99" fmla="*/ 29 h 36"/>
                  <a:gd name="T100" fmla="*/ 90 w 38"/>
                  <a:gd name="T101" fmla="*/ 31 h 36"/>
                  <a:gd name="T102" fmla="*/ 90 w 38"/>
                  <a:gd name="T103" fmla="*/ 31 h 36"/>
                  <a:gd name="T104" fmla="*/ 90 w 38"/>
                  <a:gd name="T105" fmla="*/ 35 h 36"/>
                  <a:gd name="T106" fmla="*/ 91 w 38"/>
                  <a:gd name="T107" fmla="*/ 35 h 36"/>
                  <a:gd name="T108" fmla="*/ 91 w 38"/>
                  <a:gd name="T109" fmla="*/ 35 h 36"/>
                  <a:gd name="T110" fmla="*/ 91 w 38"/>
                  <a:gd name="T111" fmla="*/ 38 h 36"/>
                  <a:gd name="T112" fmla="*/ 91 w 38"/>
                  <a:gd name="T113" fmla="*/ 38 h 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8"/>
                  <a:gd name="T172" fmla="*/ 0 h 36"/>
                  <a:gd name="T173" fmla="*/ 38 w 38"/>
                  <a:gd name="T174" fmla="*/ 36 h 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8" h="36">
                    <a:moveTo>
                      <a:pt x="38" y="17"/>
                    </a:moveTo>
                    <a:lnTo>
                      <a:pt x="38" y="19"/>
                    </a:lnTo>
                    <a:lnTo>
                      <a:pt x="38" y="20"/>
                    </a:lnTo>
                    <a:lnTo>
                      <a:pt x="37" y="21"/>
                    </a:lnTo>
                    <a:lnTo>
                      <a:pt x="36" y="23"/>
                    </a:lnTo>
                    <a:lnTo>
                      <a:pt x="34" y="24"/>
                    </a:lnTo>
                    <a:lnTo>
                      <a:pt x="33" y="26"/>
                    </a:lnTo>
                    <a:lnTo>
                      <a:pt x="30" y="27"/>
                    </a:lnTo>
                    <a:lnTo>
                      <a:pt x="27" y="29"/>
                    </a:lnTo>
                    <a:lnTo>
                      <a:pt x="24" y="31"/>
                    </a:lnTo>
                    <a:lnTo>
                      <a:pt x="21" y="33"/>
                    </a:lnTo>
                    <a:lnTo>
                      <a:pt x="17" y="34"/>
                    </a:lnTo>
                    <a:lnTo>
                      <a:pt x="14" y="36"/>
                    </a:lnTo>
                    <a:lnTo>
                      <a:pt x="10" y="36"/>
                    </a:lnTo>
                    <a:lnTo>
                      <a:pt x="9" y="36"/>
                    </a:lnTo>
                    <a:lnTo>
                      <a:pt x="7" y="36"/>
                    </a:lnTo>
                    <a:lnTo>
                      <a:pt x="6" y="34"/>
                    </a:lnTo>
                    <a:lnTo>
                      <a:pt x="5" y="33"/>
                    </a:lnTo>
                    <a:lnTo>
                      <a:pt x="5" y="31"/>
                    </a:lnTo>
                    <a:lnTo>
                      <a:pt x="3" y="31"/>
                    </a:lnTo>
                    <a:lnTo>
                      <a:pt x="2" y="29"/>
                    </a:lnTo>
                    <a:lnTo>
                      <a:pt x="2" y="26"/>
                    </a:lnTo>
                    <a:lnTo>
                      <a:pt x="0" y="21"/>
                    </a:lnTo>
                    <a:lnTo>
                      <a:pt x="0" y="19"/>
                    </a:lnTo>
                    <a:lnTo>
                      <a:pt x="0" y="16"/>
                    </a:lnTo>
                    <a:lnTo>
                      <a:pt x="0" y="13"/>
                    </a:lnTo>
                    <a:lnTo>
                      <a:pt x="2" y="10"/>
                    </a:lnTo>
                    <a:lnTo>
                      <a:pt x="2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19" y="3"/>
                    </a:lnTo>
                    <a:lnTo>
                      <a:pt x="21" y="5"/>
                    </a:lnTo>
                    <a:lnTo>
                      <a:pt x="26" y="6"/>
                    </a:lnTo>
                    <a:lnTo>
                      <a:pt x="28" y="7"/>
                    </a:lnTo>
                    <a:lnTo>
                      <a:pt x="31" y="9"/>
                    </a:lnTo>
                    <a:lnTo>
                      <a:pt x="33" y="10"/>
                    </a:lnTo>
                    <a:lnTo>
                      <a:pt x="34" y="12"/>
                    </a:lnTo>
                    <a:lnTo>
                      <a:pt x="36" y="13"/>
                    </a:lnTo>
                    <a:lnTo>
                      <a:pt x="37" y="14"/>
                    </a:lnTo>
                    <a:lnTo>
                      <a:pt x="37" y="16"/>
                    </a:lnTo>
                    <a:lnTo>
                      <a:pt x="38" y="16"/>
                    </a:lnTo>
                    <a:lnTo>
                      <a:pt x="38" y="1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0" name="Freeform 392"/>
              <p:cNvSpPr>
                <a:spLocks/>
              </p:cNvSpPr>
              <p:nvPr/>
            </p:nvSpPr>
            <p:spPr bwMode="auto">
              <a:xfrm>
                <a:off x="3354" y="956"/>
                <a:ext cx="46" cy="49"/>
              </a:xfrm>
              <a:custGeom>
                <a:avLst/>
                <a:gdLst>
                  <a:gd name="T0" fmla="*/ 21 w 35"/>
                  <a:gd name="T1" fmla="*/ 0 h 38"/>
                  <a:gd name="T2" fmla="*/ 22 w 35"/>
                  <a:gd name="T3" fmla="*/ 0 h 38"/>
                  <a:gd name="T4" fmla="*/ 22 w 35"/>
                  <a:gd name="T5" fmla="*/ 0 h 38"/>
                  <a:gd name="T6" fmla="*/ 24 w 35"/>
                  <a:gd name="T7" fmla="*/ 0 h 38"/>
                  <a:gd name="T8" fmla="*/ 29 w 35"/>
                  <a:gd name="T9" fmla="*/ 0 h 38"/>
                  <a:gd name="T10" fmla="*/ 29 w 35"/>
                  <a:gd name="T11" fmla="*/ 0 h 38"/>
                  <a:gd name="T12" fmla="*/ 32 w 35"/>
                  <a:gd name="T13" fmla="*/ 5 h 38"/>
                  <a:gd name="T14" fmla="*/ 37 w 35"/>
                  <a:gd name="T15" fmla="*/ 5 h 38"/>
                  <a:gd name="T16" fmla="*/ 37 w 35"/>
                  <a:gd name="T17" fmla="*/ 5 h 38"/>
                  <a:gd name="T18" fmla="*/ 42 w 35"/>
                  <a:gd name="T19" fmla="*/ 8 h 38"/>
                  <a:gd name="T20" fmla="*/ 49 w 35"/>
                  <a:gd name="T21" fmla="*/ 13 h 38"/>
                  <a:gd name="T22" fmla="*/ 51 w 35"/>
                  <a:gd name="T23" fmla="*/ 15 h 38"/>
                  <a:gd name="T24" fmla="*/ 57 w 35"/>
                  <a:gd name="T25" fmla="*/ 22 h 38"/>
                  <a:gd name="T26" fmla="*/ 64 w 35"/>
                  <a:gd name="T27" fmla="*/ 28 h 38"/>
                  <a:gd name="T28" fmla="*/ 71 w 35"/>
                  <a:gd name="T29" fmla="*/ 35 h 38"/>
                  <a:gd name="T30" fmla="*/ 75 w 35"/>
                  <a:gd name="T31" fmla="*/ 41 h 38"/>
                  <a:gd name="T32" fmla="*/ 78 w 35"/>
                  <a:gd name="T33" fmla="*/ 45 h 38"/>
                  <a:gd name="T34" fmla="*/ 79 w 35"/>
                  <a:gd name="T35" fmla="*/ 50 h 38"/>
                  <a:gd name="T36" fmla="*/ 79 w 35"/>
                  <a:gd name="T37" fmla="*/ 52 h 38"/>
                  <a:gd name="T38" fmla="*/ 79 w 35"/>
                  <a:gd name="T39" fmla="*/ 52 h 38"/>
                  <a:gd name="T40" fmla="*/ 78 w 35"/>
                  <a:gd name="T41" fmla="*/ 57 h 38"/>
                  <a:gd name="T42" fmla="*/ 78 w 35"/>
                  <a:gd name="T43" fmla="*/ 58 h 38"/>
                  <a:gd name="T44" fmla="*/ 78 w 35"/>
                  <a:gd name="T45" fmla="*/ 59 h 38"/>
                  <a:gd name="T46" fmla="*/ 75 w 35"/>
                  <a:gd name="T47" fmla="*/ 59 h 38"/>
                  <a:gd name="T48" fmla="*/ 75 w 35"/>
                  <a:gd name="T49" fmla="*/ 64 h 38"/>
                  <a:gd name="T50" fmla="*/ 67 w 35"/>
                  <a:gd name="T51" fmla="*/ 67 h 38"/>
                  <a:gd name="T52" fmla="*/ 60 w 35"/>
                  <a:gd name="T53" fmla="*/ 74 h 38"/>
                  <a:gd name="T54" fmla="*/ 55 w 35"/>
                  <a:gd name="T55" fmla="*/ 75 h 38"/>
                  <a:gd name="T56" fmla="*/ 49 w 35"/>
                  <a:gd name="T57" fmla="*/ 75 h 38"/>
                  <a:gd name="T58" fmla="*/ 42 w 35"/>
                  <a:gd name="T59" fmla="*/ 80 h 38"/>
                  <a:gd name="T60" fmla="*/ 37 w 35"/>
                  <a:gd name="T61" fmla="*/ 81 h 38"/>
                  <a:gd name="T62" fmla="*/ 29 w 35"/>
                  <a:gd name="T63" fmla="*/ 81 h 38"/>
                  <a:gd name="T64" fmla="*/ 22 w 35"/>
                  <a:gd name="T65" fmla="*/ 81 h 38"/>
                  <a:gd name="T66" fmla="*/ 21 w 35"/>
                  <a:gd name="T67" fmla="*/ 81 h 38"/>
                  <a:gd name="T68" fmla="*/ 16 w 35"/>
                  <a:gd name="T69" fmla="*/ 80 h 38"/>
                  <a:gd name="T70" fmla="*/ 14 w 35"/>
                  <a:gd name="T71" fmla="*/ 80 h 38"/>
                  <a:gd name="T72" fmla="*/ 9 w 35"/>
                  <a:gd name="T73" fmla="*/ 80 h 38"/>
                  <a:gd name="T74" fmla="*/ 7 w 35"/>
                  <a:gd name="T75" fmla="*/ 75 h 38"/>
                  <a:gd name="T76" fmla="*/ 5 w 35"/>
                  <a:gd name="T77" fmla="*/ 74 h 38"/>
                  <a:gd name="T78" fmla="*/ 5 w 35"/>
                  <a:gd name="T79" fmla="*/ 74 h 38"/>
                  <a:gd name="T80" fmla="*/ 0 w 35"/>
                  <a:gd name="T81" fmla="*/ 71 h 38"/>
                  <a:gd name="T82" fmla="*/ 0 w 35"/>
                  <a:gd name="T83" fmla="*/ 59 h 38"/>
                  <a:gd name="T84" fmla="*/ 0 w 35"/>
                  <a:gd name="T85" fmla="*/ 52 h 38"/>
                  <a:gd name="T86" fmla="*/ 5 w 35"/>
                  <a:gd name="T87" fmla="*/ 44 h 38"/>
                  <a:gd name="T88" fmla="*/ 5 w 35"/>
                  <a:gd name="T89" fmla="*/ 36 h 38"/>
                  <a:gd name="T90" fmla="*/ 5 w 35"/>
                  <a:gd name="T91" fmla="*/ 28 h 38"/>
                  <a:gd name="T92" fmla="*/ 7 w 35"/>
                  <a:gd name="T93" fmla="*/ 22 h 38"/>
                  <a:gd name="T94" fmla="*/ 9 w 35"/>
                  <a:gd name="T95" fmla="*/ 15 h 38"/>
                  <a:gd name="T96" fmla="*/ 9 w 35"/>
                  <a:gd name="T97" fmla="*/ 13 h 38"/>
                  <a:gd name="T98" fmla="*/ 14 w 35"/>
                  <a:gd name="T99" fmla="*/ 8 h 38"/>
                  <a:gd name="T100" fmla="*/ 14 w 35"/>
                  <a:gd name="T101" fmla="*/ 6 h 38"/>
                  <a:gd name="T102" fmla="*/ 14 w 35"/>
                  <a:gd name="T103" fmla="*/ 6 h 38"/>
                  <a:gd name="T104" fmla="*/ 16 w 35"/>
                  <a:gd name="T105" fmla="*/ 5 h 38"/>
                  <a:gd name="T106" fmla="*/ 16 w 35"/>
                  <a:gd name="T107" fmla="*/ 5 h 38"/>
                  <a:gd name="T108" fmla="*/ 16 w 35"/>
                  <a:gd name="T109" fmla="*/ 5 h 38"/>
                  <a:gd name="T110" fmla="*/ 21 w 35"/>
                  <a:gd name="T111" fmla="*/ 0 h 38"/>
                  <a:gd name="T112" fmla="*/ 21 w 35"/>
                  <a:gd name="T113" fmla="*/ 0 h 3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5"/>
                  <a:gd name="T172" fmla="*/ 0 h 38"/>
                  <a:gd name="T173" fmla="*/ 35 w 35"/>
                  <a:gd name="T174" fmla="*/ 38 h 3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5" h="38">
                    <a:moveTo>
                      <a:pt x="9" y="0"/>
                    </a:moveTo>
                    <a:lnTo>
                      <a:pt x="10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4"/>
                    </a:lnTo>
                    <a:lnTo>
                      <a:pt x="21" y="6"/>
                    </a:lnTo>
                    <a:lnTo>
                      <a:pt x="23" y="7"/>
                    </a:lnTo>
                    <a:lnTo>
                      <a:pt x="25" y="10"/>
                    </a:lnTo>
                    <a:lnTo>
                      <a:pt x="28" y="13"/>
                    </a:lnTo>
                    <a:lnTo>
                      <a:pt x="31" y="16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5" y="24"/>
                    </a:lnTo>
                    <a:lnTo>
                      <a:pt x="34" y="26"/>
                    </a:lnTo>
                    <a:lnTo>
                      <a:pt x="34" y="27"/>
                    </a:lnTo>
                    <a:lnTo>
                      <a:pt x="34" y="28"/>
                    </a:lnTo>
                    <a:lnTo>
                      <a:pt x="33" y="28"/>
                    </a:lnTo>
                    <a:lnTo>
                      <a:pt x="33" y="30"/>
                    </a:lnTo>
                    <a:lnTo>
                      <a:pt x="30" y="31"/>
                    </a:lnTo>
                    <a:lnTo>
                      <a:pt x="27" y="34"/>
                    </a:lnTo>
                    <a:lnTo>
                      <a:pt x="24" y="35"/>
                    </a:lnTo>
                    <a:lnTo>
                      <a:pt x="21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3" y="38"/>
                    </a:lnTo>
                    <a:lnTo>
                      <a:pt x="10" y="38"/>
                    </a:lnTo>
                    <a:lnTo>
                      <a:pt x="9" y="38"/>
                    </a:lnTo>
                    <a:lnTo>
                      <a:pt x="7" y="37"/>
                    </a:lnTo>
                    <a:lnTo>
                      <a:pt x="6" y="37"/>
                    </a:lnTo>
                    <a:lnTo>
                      <a:pt x="4" y="37"/>
                    </a:lnTo>
                    <a:lnTo>
                      <a:pt x="3" y="35"/>
                    </a:lnTo>
                    <a:lnTo>
                      <a:pt x="2" y="34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2" y="13"/>
                    </a:lnTo>
                    <a:lnTo>
                      <a:pt x="3" y="10"/>
                    </a:lnTo>
                    <a:lnTo>
                      <a:pt x="4" y="7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7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1" name="Freeform 393"/>
              <p:cNvSpPr>
                <a:spLocks/>
              </p:cNvSpPr>
              <p:nvPr/>
            </p:nvSpPr>
            <p:spPr bwMode="auto">
              <a:xfrm>
                <a:off x="3305" y="956"/>
                <a:ext cx="45" cy="49"/>
              </a:xfrm>
              <a:custGeom>
                <a:avLst/>
                <a:gdLst>
                  <a:gd name="T0" fmla="*/ 63 w 33"/>
                  <a:gd name="T1" fmla="*/ 0 h 38"/>
                  <a:gd name="T2" fmla="*/ 63 w 33"/>
                  <a:gd name="T3" fmla="*/ 5 h 38"/>
                  <a:gd name="T4" fmla="*/ 65 w 33"/>
                  <a:gd name="T5" fmla="*/ 5 h 38"/>
                  <a:gd name="T6" fmla="*/ 65 w 33"/>
                  <a:gd name="T7" fmla="*/ 5 h 38"/>
                  <a:gd name="T8" fmla="*/ 71 w 33"/>
                  <a:gd name="T9" fmla="*/ 6 h 38"/>
                  <a:gd name="T10" fmla="*/ 71 w 33"/>
                  <a:gd name="T11" fmla="*/ 6 h 38"/>
                  <a:gd name="T12" fmla="*/ 75 w 33"/>
                  <a:gd name="T13" fmla="*/ 8 h 38"/>
                  <a:gd name="T14" fmla="*/ 75 w 33"/>
                  <a:gd name="T15" fmla="*/ 13 h 38"/>
                  <a:gd name="T16" fmla="*/ 75 w 33"/>
                  <a:gd name="T17" fmla="*/ 13 h 38"/>
                  <a:gd name="T18" fmla="*/ 76 w 33"/>
                  <a:gd name="T19" fmla="*/ 19 h 38"/>
                  <a:gd name="T20" fmla="*/ 82 w 33"/>
                  <a:gd name="T21" fmla="*/ 25 h 38"/>
                  <a:gd name="T22" fmla="*/ 82 w 33"/>
                  <a:gd name="T23" fmla="*/ 30 h 38"/>
                  <a:gd name="T24" fmla="*/ 83 w 33"/>
                  <a:gd name="T25" fmla="*/ 41 h 38"/>
                  <a:gd name="T26" fmla="*/ 83 w 33"/>
                  <a:gd name="T27" fmla="*/ 45 h 38"/>
                  <a:gd name="T28" fmla="*/ 83 w 33"/>
                  <a:gd name="T29" fmla="*/ 57 h 38"/>
                  <a:gd name="T30" fmla="*/ 83 w 33"/>
                  <a:gd name="T31" fmla="*/ 64 h 38"/>
                  <a:gd name="T32" fmla="*/ 83 w 33"/>
                  <a:gd name="T33" fmla="*/ 71 h 38"/>
                  <a:gd name="T34" fmla="*/ 83 w 33"/>
                  <a:gd name="T35" fmla="*/ 74 h 38"/>
                  <a:gd name="T36" fmla="*/ 82 w 33"/>
                  <a:gd name="T37" fmla="*/ 74 h 38"/>
                  <a:gd name="T38" fmla="*/ 82 w 33"/>
                  <a:gd name="T39" fmla="*/ 75 h 38"/>
                  <a:gd name="T40" fmla="*/ 76 w 33"/>
                  <a:gd name="T41" fmla="*/ 80 h 38"/>
                  <a:gd name="T42" fmla="*/ 75 w 33"/>
                  <a:gd name="T43" fmla="*/ 80 h 38"/>
                  <a:gd name="T44" fmla="*/ 75 w 33"/>
                  <a:gd name="T45" fmla="*/ 80 h 38"/>
                  <a:gd name="T46" fmla="*/ 71 w 33"/>
                  <a:gd name="T47" fmla="*/ 81 h 38"/>
                  <a:gd name="T48" fmla="*/ 65 w 33"/>
                  <a:gd name="T49" fmla="*/ 81 h 38"/>
                  <a:gd name="T50" fmla="*/ 57 w 33"/>
                  <a:gd name="T51" fmla="*/ 81 h 38"/>
                  <a:gd name="T52" fmla="*/ 55 w 33"/>
                  <a:gd name="T53" fmla="*/ 81 h 38"/>
                  <a:gd name="T54" fmla="*/ 46 w 33"/>
                  <a:gd name="T55" fmla="*/ 81 h 38"/>
                  <a:gd name="T56" fmla="*/ 35 w 33"/>
                  <a:gd name="T57" fmla="*/ 80 h 38"/>
                  <a:gd name="T58" fmla="*/ 27 w 33"/>
                  <a:gd name="T59" fmla="*/ 75 h 38"/>
                  <a:gd name="T60" fmla="*/ 20 w 33"/>
                  <a:gd name="T61" fmla="*/ 75 h 38"/>
                  <a:gd name="T62" fmla="*/ 19 w 33"/>
                  <a:gd name="T63" fmla="*/ 74 h 38"/>
                  <a:gd name="T64" fmla="*/ 10 w 33"/>
                  <a:gd name="T65" fmla="*/ 71 h 38"/>
                  <a:gd name="T66" fmla="*/ 5 w 33"/>
                  <a:gd name="T67" fmla="*/ 67 h 38"/>
                  <a:gd name="T68" fmla="*/ 5 w 33"/>
                  <a:gd name="T69" fmla="*/ 64 h 38"/>
                  <a:gd name="T70" fmla="*/ 1 w 33"/>
                  <a:gd name="T71" fmla="*/ 59 h 38"/>
                  <a:gd name="T72" fmla="*/ 0 w 33"/>
                  <a:gd name="T73" fmla="*/ 58 h 38"/>
                  <a:gd name="T74" fmla="*/ 0 w 33"/>
                  <a:gd name="T75" fmla="*/ 57 h 38"/>
                  <a:gd name="T76" fmla="*/ 0 w 33"/>
                  <a:gd name="T77" fmla="*/ 52 h 38"/>
                  <a:gd name="T78" fmla="*/ 0 w 33"/>
                  <a:gd name="T79" fmla="*/ 50 h 38"/>
                  <a:gd name="T80" fmla="*/ 0 w 33"/>
                  <a:gd name="T81" fmla="*/ 45 h 38"/>
                  <a:gd name="T82" fmla="*/ 1 w 33"/>
                  <a:gd name="T83" fmla="*/ 41 h 38"/>
                  <a:gd name="T84" fmla="*/ 10 w 33"/>
                  <a:gd name="T85" fmla="*/ 35 h 38"/>
                  <a:gd name="T86" fmla="*/ 19 w 33"/>
                  <a:gd name="T87" fmla="*/ 28 h 38"/>
                  <a:gd name="T88" fmla="*/ 22 w 33"/>
                  <a:gd name="T89" fmla="*/ 22 h 38"/>
                  <a:gd name="T90" fmla="*/ 30 w 33"/>
                  <a:gd name="T91" fmla="*/ 15 h 38"/>
                  <a:gd name="T92" fmla="*/ 35 w 33"/>
                  <a:gd name="T93" fmla="*/ 13 h 38"/>
                  <a:gd name="T94" fmla="*/ 41 w 33"/>
                  <a:gd name="T95" fmla="*/ 6 h 38"/>
                  <a:gd name="T96" fmla="*/ 46 w 33"/>
                  <a:gd name="T97" fmla="*/ 6 h 38"/>
                  <a:gd name="T98" fmla="*/ 48 w 33"/>
                  <a:gd name="T99" fmla="*/ 5 h 38"/>
                  <a:gd name="T100" fmla="*/ 55 w 33"/>
                  <a:gd name="T101" fmla="*/ 5 h 38"/>
                  <a:gd name="T102" fmla="*/ 55 w 33"/>
                  <a:gd name="T103" fmla="*/ 5 h 38"/>
                  <a:gd name="T104" fmla="*/ 56 w 33"/>
                  <a:gd name="T105" fmla="*/ 0 h 38"/>
                  <a:gd name="T106" fmla="*/ 57 w 33"/>
                  <a:gd name="T107" fmla="*/ 0 h 38"/>
                  <a:gd name="T108" fmla="*/ 57 w 33"/>
                  <a:gd name="T109" fmla="*/ 0 h 38"/>
                  <a:gd name="T110" fmla="*/ 57 w 33"/>
                  <a:gd name="T111" fmla="*/ 0 h 38"/>
                  <a:gd name="T112" fmla="*/ 63 w 33"/>
                  <a:gd name="T113" fmla="*/ 0 h 3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3"/>
                  <a:gd name="T172" fmla="*/ 0 h 38"/>
                  <a:gd name="T173" fmla="*/ 33 w 33"/>
                  <a:gd name="T174" fmla="*/ 38 h 3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3" h="38">
                    <a:moveTo>
                      <a:pt x="25" y="0"/>
                    </a:moveTo>
                    <a:lnTo>
                      <a:pt x="25" y="2"/>
                    </a:lnTo>
                    <a:lnTo>
                      <a:pt x="26" y="2"/>
                    </a:lnTo>
                    <a:lnTo>
                      <a:pt x="28" y="3"/>
                    </a:lnTo>
                    <a:lnTo>
                      <a:pt x="29" y="4"/>
                    </a:lnTo>
                    <a:lnTo>
                      <a:pt x="29" y="6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2" y="14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3" y="26"/>
                    </a:lnTo>
                    <a:lnTo>
                      <a:pt x="33" y="30"/>
                    </a:lnTo>
                    <a:lnTo>
                      <a:pt x="33" y="33"/>
                    </a:lnTo>
                    <a:lnTo>
                      <a:pt x="33" y="34"/>
                    </a:lnTo>
                    <a:lnTo>
                      <a:pt x="32" y="34"/>
                    </a:lnTo>
                    <a:lnTo>
                      <a:pt x="32" y="35"/>
                    </a:lnTo>
                    <a:lnTo>
                      <a:pt x="30" y="37"/>
                    </a:lnTo>
                    <a:lnTo>
                      <a:pt x="29" y="37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3" y="38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4" y="37"/>
                    </a:lnTo>
                    <a:lnTo>
                      <a:pt x="11" y="35"/>
                    </a:lnTo>
                    <a:lnTo>
                      <a:pt x="8" y="35"/>
                    </a:lnTo>
                    <a:lnTo>
                      <a:pt x="7" y="34"/>
                    </a:lnTo>
                    <a:lnTo>
                      <a:pt x="4" y="33"/>
                    </a:lnTo>
                    <a:lnTo>
                      <a:pt x="2" y="31"/>
                    </a:lnTo>
                    <a:lnTo>
                      <a:pt x="2" y="30"/>
                    </a:lnTo>
                    <a:lnTo>
                      <a:pt x="1" y="28"/>
                    </a:lnTo>
                    <a:lnTo>
                      <a:pt x="0" y="27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1" y="19"/>
                    </a:lnTo>
                    <a:lnTo>
                      <a:pt x="4" y="16"/>
                    </a:lnTo>
                    <a:lnTo>
                      <a:pt x="7" y="13"/>
                    </a:lnTo>
                    <a:lnTo>
                      <a:pt x="9" y="10"/>
                    </a:lnTo>
                    <a:lnTo>
                      <a:pt x="12" y="7"/>
                    </a:lnTo>
                    <a:lnTo>
                      <a:pt x="14" y="6"/>
                    </a:lnTo>
                    <a:lnTo>
                      <a:pt x="16" y="3"/>
                    </a:lnTo>
                    <a:lnTo>
                      <a:pt x="18" y="3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2" name="Freeform 394"/>
              <p:cNvSpPr>
                <a:spLocks/>
              </p:cNvSpPr>
              <p:nvPr/>
            </p:nvSpPr>
            <p:spPr bwMode="auto">
              <a:xfrm>
                <a:off x="3271" y="936"/>
                <a:ext cx="50" cy="46"/>
              </a:xfrm>
              <a:custGeom>
                <a:avLst/>
                <a:gdLst>
                  <a:gd name="T0" fmla="*/ 86 w 37"/>
                  <a:gd name="T1" fmla="*/ 7 h 35"/>
                  <a:gd name="T2" fmla="*/ 92 w 37"/>
                  <a:gd name="T3" fmla="*/ 9 h 35"/>
                  <a:gd name="T4" fmla="*/ 92 w 37"/>
                  <a:gd name="T5" fmla="*/ 9 h 35"/>
                  <a:gd name="T6" fmla="*/ 92 w 37"/>
                  <a:gd name="T7" fmla="*/ 12 h 35"/>
                  <a:gd name="T8" fmla="*/ 92 w 37"/>
                  <a:gd name="T9" fmla="*/ 16 h 35"/>
                  <a:gd name="T10" fmla="*/ 92 w 37"/>
                  <a:gd name="T11" fmla="*/ 16 h 35"/>
                  <a:gd name="T12" fmla="*/ 92 w 37"/>
                  <a:gd name="T13" fmla="*/ 18 h 35"/>
                  <a:gd name="T14" fmla="*/ 92 w 37"/>
                  <a:gd name="T15" fmla="*/ 22 h 35"/>
                  <a:gd name="T16" fmla="*/ 92 w 37"/>
                  <a:gd name="T17" fmla="*/ 22 h 35"/>
                  <a:gd name="T18" fmla="*/ 86 w 37"/>
                  <a:gd name="T19" fmla="*/ 28 h 35"/>
                  <a:gd name="T20" fmla="*/ 84 w 37"/>
                  <a:gd name="T21" fmla="*/ 34 h 35"/>
                  <a:gd name="T22" fmla="*/ 82 w 37"/>
                  <a:gd name="T23" fmla="*/ 42 h 35"/>
                  <a:gd name="T24" fmla="*/ 77 w 37"/>
                  <a:gd name="T25" fmla="*/ 50 h 35"/>
                  <a:gd name="T26" fmla="*/ 74 w 37"/>
                  <a:gd name="T27" fmla="*/ 57 h 35"/>
                  <a:gd name="T28" fmla="*/ 69 w 37"/>
                  <a:gd name="T29" fmla="*/ 64 h 35"/>
                  <a:gd name="T30" fmla="*/ 64 w 37"/>
                  <a:gd name="T31" fmla="*/ 71 h 35"/>
                  <a:gd name="T32" fmla="*/ 58 w 37"/>
                  <a:gd name="T33" fmla="*/ 78 h 35"/>
                  <a:gd name="T34" fmla="*/ 57 w 37"/>
                  <a:gd name="T35" fmla="*/ 79 h 35"/>
                  <a:gd name="T36" fmla="*/ 51 w 37"/>
                  <a:gd name="T37" fmla="*/ 79 h 35"/>
                  <a:gd name="T38" fmla="*/ 51 w 37"/>
                  <a:gd name="T39" fmla="*/ 79 h 35"/>
                  <a:gd name="T40" fmla="*/ 49 w 37"/>
                  <a:gd name="T41" fmla="*/ 79 h 35"/>
                  <a:gd name="T42" fmla="*/ 43 w 37"/>
                  <a:gd name="T43" fmla="*/ 79 h 35"/>
                  <a:gd name="T44" fmla="*/ 42 w 37"/>
                  <a:gd name="T45" fmla="*/ 79 h 35"/>
                  <a:gd name="T46" fmla="*/ 41 w 37"/>
                  <a:gd name="T47" fmla="*/ 79 h 35"/>
                  <a:gd name="T48" fmla="*/ 41 w 37"/>
                  <a:gd name="T49" fmla="*/ 78 h 35"/>
                  <a:gd name="T50" fmla="*/ 32 w 37"/>
                  <a:gd name="T51" fmla="*/ 72 h 35"/>
                  <a:gd name="T52" fmla="*/ 26 w 37"/>
                  <a:gd name="T53" fmla="*/ 71 h 35"/>
                  <a:gd name="T54" fmla="*/ 16 w 37"/>
                  <a:gd name="T55" fmla="*/ 64 h 35"/>
                  <a:gd name="T56" fmla="*/ 15 w 37"/>
                  <a:gd name="T57" fmla="*/ 60 h 35"/>
                  <a:gd name="T58" fmla="*/ 9 w 37"/>
                  <a:gd name="T59" fmla="*/ 55 h 35"/>
                  <a:gd name="T60" fmla="*/ 7 w 37"/>
                  <a:gd name="T61" fmla="*/ 49 h 35"/>
                  <a:gd name="T62" fmla="*/ 5 w 37"/>
                  <a:gd name="T63" fmla="*/ 42 h 35"/>
                  <a:gd name="T64" fmla="*/ 0 w 37"/>
                  <a:gd name="T65" fmla="*/ 38 h 35"/>
                  <a:gd name="T66" fmla="*/ 0 w 37"/>
                  <a:gd name="T67" fmla="*/ 32 h 35"/>
                  <a:gd name="T68" fmla="*/ 0 w 37"/>
                  <a:gd name="T69" fmla="*/ 28 h 35"/>
                  <a:gd name="T70" fmla="*/ 0 w 37"/>
                  <a:gd name="T71" fmla="*/ 24 h 35"/>
                  <a:gd name="T72" fmla="*/ 0 w 37"/>
                  <a:gd name="T73" fmla="*/ 22 h 35"/>
                  <a:gd name="T74" fmla="*/ 0 w 37"/>
                  <a:gd name="T75" fmla="*/ 18 h 35"/>
                  <a:gd name="T76" fmla="*/ 5 w 37"/>
                  <a:gd name="T77" fmla="*/ 16 h 35"/>
                  <a:gd name="T78" fmla="*/ 5 w 37"/>
                  <a:gd name="T79" fmla="*/ 12 h 35"/>
                  <a:gd name="T80" fmla="*/ 7 w 37"/>
                  <a:gd name="T81" fmla="*/ 12 h 35"/>
                  <a:gd name="T82" fmla="*/ 15 w 37"/>
                  <a:gd name="T83" fmla="*/ 9 h 35"/>
                  <a:gd name="T84" fmla="*/ 26 w 37"/>
                  <a:gd name="T85" fmla="*/ 7 h 35"/>
                  <a:gd name="T86" fmla="*/ 35 w 37"/>
                  <a:gd name="T87" fmla="*/ 1 h 35"/>
                  <a:gd name="T88" fmla="*/ 43 w 37"/>
                  <a:gd name="T89" fmla="*/ 1 h 35"/>
                  <a:gd name="T90" fmla="*/ 51 w 37"/>
                  <a:gd name="T91" fmla="*/ 1 h 35"/>
                  <a:gd name="T92" fmla="*/ 58 w 37"/>
                  <a:gd name="T93" fmla="*/ 0 h 35"/>
                  <a:gd name="T94" fmla="*/ 66 w 37"/>
                  <a:gd name="T95" fmla="*/ 0 h 35"/>
                  <a:gd name="T96" fmla="*/ 74 w 37"/>
                  <a:gd name="T97" fmla="*/ 1 h 35"/>
                  <a:gd name="T98" fmla="*/ 77 w 37"/>
                  <a:gd name="T99" fmla="*/ 1 h 35"/>
                  <a:gd name="T100" fmla="*/ 82 w 37"/>
                  <a:gd name="T101" fmla="*/ 1 h 35"/>
                  <a:gd name="T102" fmla="*/ 82 w 37"/>
                  <a:gd name="T103" fmla="*/ 1 h 35"/>
                  <a:gd name="T104" fmla="*/ 84 w 37"/>
                  <a:gd name="T105" fmla="*/ 1 h 35"/>
                  <a:gd name="T106" fmla="*/ 84 w 37"/>
                  <a:gd name="T107" fmla="*/ 1 h 35"/>
                  <a:gd name="T108" fmla="*/ 86 w 37"/>
                  <a:gd name="T109" fmla="*/ 7 h 35"/>
                  <a:gd name="T110" fmla="*/ 86 w 37"/>
                  <a:gd name="T111" fmla="*/ 7 h 35"/>
                  <a:gd name="T112" fmla="*/ 86 w 37"/>
                  <a:gd name="T113" fmla="*/ 7 h 3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7"/>
                  <a:gd name="T172" fmla="*/ 0 h 35"/>
                  <a:gd name="T173" fmla="*/ 37 w 37"/>
                  <a:gd name="T174" fmla="*/ 35 h 3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7" h="35">
                    <a:moveTo>
                      <a:pt x="35" y="3"/>
                    </a:moveTo>
                    <a:lnTo>
                      <a:pt x="37" y="4"/>
                    </a:lnTo>
                    <a:lnTo>
                      <a:pt x="37" y="5"/>
                    </a:lnTo>
                    <a:lnTo>
                      <a:pt x="37" y="7"/>
                    </a:lnTo>
                    <a:lnTo>
                      <a:pt x="37" y="8"/>
                    </a:lnTo>
                    <a:lnTo>
                      <a:pt x="37" y="10"/>
                    </a:lnTo>
                    <a:lnTo>
                      <a:pt x="35" y="12"/>
                    </a:lnTo>
                    <a:lnTo>
                      <a:pt x="34" y="15"/>
                    </a:lnTo>
                    <a:lnTo>
                      <a:pt x="33" y="18"/>
                    </a:lnTo>
                    <a:lnTo>
                      <a:pt x="31" y="22"/>
                    </a:lnTo>
                    <a:lnTo>
                      <a:pt x="30" y="25"/>
                    </a:lnTo>
                    <a:lnTo>
                      <a:pt x="28" y="28"/>
                    </a:lnTo>
                    <a:lnTo>
                      <a:pt x="26" y="31"/>
                    </a:lnTo>
                    <a:lnTo>
                      <a:pt x="24" y="34"/>
                    </a:lnTo>
                    <a:lnTo>
                      <a:pt x="23" y="35"/>
                    </a:lnTo>
                    <a:lnTo>
                      <a:pt x="21" y="35"/>
                    </a:lnTo>
                    <a:lnTo>
                      <a:pt x="20" y="35"/>
                    </a:lnTo>
                    <a:lnTo>
                      <a:pt x="18" y="35"/>
                    </a:lnTo>
                    <a:lnTo>
                      <a:pt x="17" y="35"/>
                    </a:lnTo>
                    <a:lnTo>
                      <a:pt x="16" y="35"/>
                    </a:lnTo>
                    <a:lnTo>
                      <a:pt x="16" y="34"/>
                    </a:lnTo>
                    <a:lnTo>
                      <a:pt x="13" y="32"/>
                    </a:lnTo>
                    <a:lnTo>
                      <a:pt x="10" y="31"/>
                    </a:lnTo>
                    <a:lnTo>
                      <a:pt x="7" y="28"/>
                    </a:lnTo>
                    <a:lnTo>
                      <a:pt x="6" y="27"/>
                    </a:lnTo>
                    <a:lnTo>
                      <a:pt x="4" y="24"/>
                    </a:lnTo>
                    <a:lnTo>
                      <a:pt x="3" y="21"/>
                    </a:lnTo>
                    <a:lnTo>
                      <a:pt x="2" y="18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6" y="4"/>
                    </a:lnTo>
                    <a:lnTo>
                      <a:pt x="10" y="3"/>
                    </a:lnTo>
                    <a:lnTo>
                      <a:pt x="14" y="1"/>
                    </a:lnTo>
                    <a:lnTo>
                      <a:pt x="18" y="1"/>
                    </a:lnTo>
                    <a:lnTo>
                      <a:pt x="21" y="1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30" y="1"/>
                    </a:lnTo>
                    <a:lnTo>
                      <a:pt x="31" y="1"/>
                    </a:lnTo>
                    <a:lnTo>
                      <a:pt x="33" y="1"/>
                    </a:lnTo>
                    <a:lnTo>
                      <a:pt x="34" y="1"/>
                    </a:lnTo>
                    <a:lnTo>
                      <a:pt x="35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3" name="Freeform 395"/>
              <p:cNvSpPr>
                <a:spLocks/>
              </p:cNvSpPr>
              <p:nvPr/>
            </p:nvSpPr>
            <p:spPr bwMode="auto">
              <a:xfrm>
                <a:off x="3393" y="894"/>
                <a:ext cx="51" cy="47"/>
              </a:xfrm>
              <a:custGeom>
                <a:avLst/>
                <a:gdLst>
                  <a:gd name="T0" fmla="*/ 0 w 38"/>
                  <a:gd name="T1" fmla="*/ 43 h 36"/>
                  <a:gd name="T2" fmla="*/ 0 w 38"/>
                  <a:gd name="T3" fmla="*/ 38 h 36"/>
                  <a:gd name="T4" fmla="*/ 0 w 38"/>
                  <a:gd name="T5" fmla="*/ 35 h 36"/>
                  <a:gd name="T6" fmla="*/ 5 w 38"/>
                  <a:gd name="T7" fmla="*/ 35 h 36"/>
                  <a:gd name="T8" fmla="*/ 5 w 38"/>
                  <a:gd name="T9" fmla="*/ 31 h 36"/>
                  <a:gd name="T10" fmla="*/ 5 w 38"/>
                  <a:gd name="T11" fmla="*/ 31 h 36"/>
                  <a:gd name="T12" fmla="*/ 7 w 38"/>
                  <a:gd name="T13" fmla="*/ 29 h 36"/>
                  <a:gd name="T14" fmla="*/ 7 w 38"/>
                  <a:gd name="T15" fmla="*/ 29 h 36"/>
                  <a:gd name="T16" fmla="*/ 9 w 38"/>
                  <a:gd name="T17" fmla="*/ 27 h 36"/>
                  <a:gd name="T18" fmla="*/ 15 w 38"/>
                  <a:gd name="T19" fmla="*/ 22 h 36"/>
                  <a:gd name="T20" fmla="*/ 21 w 38"/>
                  <a:gd name="T21" fmla="*/ 21 h 36"/>
                  <a:gd name="T22" fmla="*/ 27 w 38"/>
                  <a:gd name="T23" fmla="*/ 16 h 36"/>
                  <a:gd name="T24" fmla="*/ 35 w 38"/>
                  <a:gd name="T25" fmla="*/ 13 h 36"/>
                  <a:gd name="T26" fmla="*/ 43 w 38"/>
                  <a:gd name="T27" fmla="*/ 7 h 36"/>
                  <a:gd name="T28" fmla="*/ 51 w 38"/>
                  <a:gd name="T29" fmla="*/ 7 h 36"/>
                  <a:gd name="T30" fmla="*/ 62 w 38"/>
                  <a:gd name="T31" fmla="*/ 5 h 36"/>
                  <a:gd name="T32" fmla="*/ 68 w 38"/>
                  <a:gd name="T33" fmla="*/ 0 h 36"/>
                  <a:gd name="T34" fmla="*/ 72 w 38"/>
                  <a:gd name="T35" fmla="*/ 0 h 36"/>
                  <a:gd name="T36" fmla="*/ 75 w 38"/>
                  <a:gd name="T37" fmla="*/ 0 h 36"/>
                  <a:gd name="T38" fmla="*/ 75 w 38"/>
                  <a:gd name="T39" fmla="*/ 5 h 36"/>
                  <a:gd name="T40" fmla="*/ 79 w 38"/>
                  <a:gd name="T41" fmla="*/ 5 h 36"/>
                  <a:gd name="T42" fmla="*/ 79 w 38"/>
                  <a:gd name="T43" fmla="*/ 7 h 36"/>
                  <a:gd name="T44" fmla="*/ 83 w 38"/>
                  <a:gd name="T45" fmla="*/ 7 h 36"/>
                  <a:gd name="T46" fmla="*/ 85 w 38"/>
                  <a:gd name="T47" fmla="*/ 12 h 36"/>
                  <a:gd name="T48" fmla="*/ 85 w 38"/>
                  <a:gd name="T49" fmla="*/ 13 h 36"/>
                  <a:gd name="T50" fmla="*/ 90 w 38"/>
                  <a:gd name="T51" fmla="*/ 21 h 36"/>
                  <a:gd name="T52" fmla="*/ 90 w 38"/>
                  <a:gd name="T53" fmla="*/ 27 h 36"/>
                  <a:gd name="T54" fmla="*/ 91 w 38"/>
                  <a:gd name="T55" fmla="*/ 31 h 36"/>
                  <a:gd name="T56" fmla="*/ 91 w 38"/>
                  <a:gd name="T57" fmla="*/ 38 h 36"/>
                  <a:gd name="T58" fmla="*/ 91 w 38"/>
                  <a:gd name="T59" fmla="*/ 44 h 36"/>
                  <a:gd name="T60" fmla="*/ 91 w 38"/>
                  <a:gd name="T61" fmla="*/ 51 h 36"/>
                  <a:gd name="T62" fmla="*/ 90 w 38"/>
                  <a:gd name="T63" fmla="*/ 57 h 36"/>
                  <a:gd name="T64" fmla="*/ 90 w 38"/>
                  <a:gd name="T65" fmla="*/ 65 h 36"/>
                  <a:gd name="T66" fmla="*/ 85 w 38"/>
                  <a:gd name="T67" fmla="*/ 67 h 36"/>
                  <a:gd name="T68" fmla="*/ 83 w 38"/>
                  <a:gd name="T69" fmla="*/ 68 h 36"/>
                  <a:gd name="T70" fmla="*/ 83 w 38"/>
                  <a:gd name="T71" fmla="*/ 73 h 36"/>
                  <a:gd name="T72" fmla="*/ 79 w 38"/>
                  <a:gd name="T73" fmla="*/ 74 h 36"/>
                  <a:gd name="T74" fmla="*/ 75 w 38"/>
                  <a:gd name="T75" fmla="*/ 80 h 36"/>
                  <a:gd name="T76" fmla="*/ 72 w 38"/>
                  <a:gd name="T77" fmla="*/ 80 h 36"/>
                  <a:gd name="T78" fmla="*/ 72 w 38"/>
                  <a:gd name="T79" fmla="*/ 80 h 36"/>
                  <a:gd name="T80" fmla="*/ 68 w 38"/>
                  <a:gd name="T81" fmla="*/ 80 h 36"/>
                  <a:gd name="T82" fmla="*/ 58 w 38"/>
                  <a:gd name="T83" fmla="*/ 80 h 36"/>
                  <a:gd name="T84" fmla="*/ 48 w 38"/>
                  <a:gd name="T85" fmla="*/ 74 h 36"/>
                  <a:gd name="T86" fmla="*/ 42 w 38"/>
                  <a:gd name="T87" fmla="*/ 68 h 36"/>
                  <a:gd name="T88" fmla="*/ 31 w 38"/>
                  <a:gd name="T89" fmla="*/ 67 h 36"/>
                  <a:gd name="T90" fmla="*/ 23 w 38"/>
                  <a:gd name="T91" fmla="*/ 65 h 36"/>
                  <a:gd name="T92" fmla="*/ 16 w 38"/>
                  <a:gd name="T93" fmla="*/ 60 h 36"/>
                  <a:gd name="T94" fmla="*/ 15 w 38"/>
                  <a:gd name="T95" fmla="*/ 57 h 36"/>
                  <a:gd name="T96" fmla="*/ 9 w 38"/>
                  <a:gd name="T97" fmla="*/ 52 h 36"/>
                  <a:gd name="T98" fmla="*/ 7 w 38"/>
                  <a:gd name="T99" fmla="*/ 51 h 36"/>
                  <a:gd name="T100" fmla="*/ 5 w 38"/>
                  <a:gd name="T101" fmla="*/ 46 h 36"/>
                  <a:gd name="T102" fmla="*/ 5 w 38"/>
                  <a:gd name="T103" fmla="*/ 46 h 36"/>
                  <a:gd name="T104" fmla="*/ 5 w 38"/>
                  <a:gd name="T105" fmla="*/ 44 h 36"/>
                  <a:gd name="T106" fmla="*/ 0 w 38"/>
                  <a:gd name="T107" fmla="*/ 44 h 36"/>
                  <a:gd name="T108" fmla="*/ 0 w 38"/>
                  <a:gd name="T109" fmla="*/ 43 h 36"/>
                  <a:gd name="T110" fmla="*/ 0 w 38"/>
                  <a:gd name="T111" fmla="*/ 43 h 36"/>
                  <a:gd name="T112" fmla="*/ 0 w 38"/>
                  <a:gd name="T113" fmla="*/ 43 h 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8"/>
                  <a:gd name="T172" fmla="*/ 0 h 36"/>
                  <a:gd name="T173" fmla="*/ 38 w 38"/>
                  <a:gd name="T174" fmla="*/ 36 h 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8" h="36">
                    <a:moveTo>
                      <a:pt x="0" y="19"/>
                    </a:moveTo>
                    <a:lnTo>
                      <a:pt x="0" y="17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3" y="13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9" y="9"/>
                    </a:lnTo>
                    <a:lnTo>
                      <a:pt x="11" y="7"/>
                    </a:lnTo>
                    <a:lnTo>
                      <a:pt x="14" y="6"/>
                    </a:lnTo>
                    <a:lnTo>
                      <a:pt x="18" y="3"/>
                    </a:lnTo>
                    <a:lnTo>
                      <a:pt x="21" y="3"/>
                    </a:lnTo>
                    <a:lnTo>
                      <a:pt x="25" y="2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1" y="0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3"/>
                    </a:lnTo>
                    <a:lnTo>
                      <a:pt x="34" y="3"/>
                    </a:lnTo>
                    <a:lnTo>
                      <a:pt x="35" y="5"/>
                    </a:lnTo>
                    <a:lnTo>
                      <a:pt x="35" y="6"/>
                    </a:lnTo>
                    <a:lnTo>
                      <a:pt x="37" y="9"/>
                    </a:lnTo>
                    <a:lnTo>
                      <a:pt x="37" y="12"/>
                    </a:lnTo>
                    <a:lnTo>
                      <a:pt x="38" y="14"/>
                    </a:lnTo>
                    <a:lnTo>
                      <a:pt x="38" y="17"/>
                    </a:lnTo>
                    <a:lnTo>
                      <a:pt x="38" y="20"/>
                    </a:lnTo>
                    <a:lnTo>
                      <a:pt x="38" y="23"/>
                    </a:lnTo>
                    <a:lnTo>
                      <a:pt x="37" y="26"/>
                    </a:lnTo>
                    <a:lnTo>
                      <a:pt x="37" y="29"/>
                    </a:lnTo>
                    <a:lnTo>
                      <a:pt x="35" y="30"/>
                    </a:lnTo>
                    <a:lnTo>
                      <a:pt x="34" y="31"/>
                    </a:lnTo>
                    <a:lnTo>
                      <a:pt x="34" y="33"/>
                    </a:lnTo>
                    <a:lnTo>
                      <a:pt x="33" y="34"/>
                    </a:lnTo>
                    <a:lnTo>
                      <a:pt x="31" y="36"/>
                    </a:lnTo>
                    <a:lnTo>
                      <a:pt x="30" y="36"/>
                    </a:lnTo>
                    <a:lnTo>
                      <a:pt x="28" y="36"/>
                    </a:lnTo>
                    <a:lnTo>
                      <a:pt x="24" y="36"/>
                    </a:lnTo>
                    <a:lnTo>
                      <a:pt x="20" y="34"/>
                    </a:lnTo>
                    <a:lnTo>
                      <a:pt x="17" y="31"/>
                    </a:lnTo>
                    <a:lnTo>
                      <a:pt x="13" y="30"/>
                    </a:lnTo>
                    <a:lnTo>
                      <a:pt x="10" y="29"/>
                    </a:lnTo>
                    <a:lnTo>
                      <a:pt x="7" y="27"/>
                    </a:lnTo>
                    <a:lnTo>
                      <a:pt x="6" y="26"/>
                    </a:lnTo>
                    <a:lnTo>
                      <a:pt x="4" y="24"/>
                    </a:lnTo>
                    <a:lnTo>
                      <a:pt x="3" y="23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0" y="2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4" name="Freeform 396"/>
              <p:cNvSpPr>
                <a:spLocks/>
              </p:cNvSpPr>
              <p:nvPr/>
            </p:nvSpPr>
            <p:spPr bwMode="auto">
              <a:xfrm>
                <a:off x="3354" y="832"/>
                <a:ext cx="46" cy="47"/>
              </a:xfrm>
              <a:custGeom>
                <a:avLst/>
                <a:gdLst>
                  <a:gd name="T0" fmla="*/ 21 w 35"/>
                  <a:gd name="T1" fmla="*/ 76 h 37"/>
                  <a:gd name="T2" fmla="*/ 21 w 35"/>
                  <a:gd name="T3" fmla="*/ 76 h 37"/>
                  <a:gd name="T4" fmla="*/ 16 w 35"/>
                  <a:gd name="T5" fmla="*/ 76 h 37"/>
                  <a:gd name="T6" fmla="*/ 16 w 35"/>
                  <a:gd name="T7" fmla="*/ 71 h 37"/>
                  <a:gd name="T8" fmla="*/ 14 w 35"/>
                  <a:gd name="T9" fmla="*/ 71 h 37"/>
                  <a:gd name="T10" fmla="*/ 14 w 35"/>
                  <a:gd name="T11" fmla="*/ 70 h 37"/>
                  <a:gd name="T12" fmla="*/ 14 w 35"/>
                  <a:gd name="T13" fmla="*/ 70 h 37"/>
                  <a:gd name="T14" fmla="*/ 9 w 35"/>
                  <a:gd name="T15" fmla="*/ 66 h 37"/>
                  <a:gd name="T16" fmla="*/ 9 w 35"/>
                  <a:gd name="T17" fmla="*/ 64 h 37"/>
                  <a:gd name="T18" fmla="*/ 7 w 35"/>
                  <a:gd name="T19" fmla="*/ 58 h 37"/>
                  <a:gd name="T20" fmla="*/ 7 w 35"/>
                  <a:gd name="T21" fmla="*/ 52 h 37"/>
                  <a:gd name="T22" fmla="*/ 5 w 35"/>
                  <a:gd name="T23" fmla="*/ 47 h 37"/>
                  <a:gd name="T24" fmla="*/ 5 w 35"/>
                  <a:gd name="T25" fmla="*/ 41 h 37"/>
                  <a:gd name="T26" fmla="*/ 5 w 35"/>
                  <a:gd name="T27" fmla="*/ 32 h 37"/>
                  <a:gd name="T28" fmla="*/ 0 w 35"/>
                  <a:gd name="T29" fmla="*/ 28 h 37"/>
                  <a:gd name="T30" fmla="*/ 0 w 35"/>
                  <a:gd name="T31" fmla="*/ 17 h 37"/>
                  <a:gd name="T32" fmla="*/ 5 w 35"/>
                  <a:gd name="T33" fmla="*/ 8 h 37"/>
                  <a:gd name="T34" fmla="*/ 5 w 35"/>
                  <a:gd name="T35" fmla="*/ 8 h 37"/>
                  <a:gd name="T36" fmla="*/ 5 w 35"/>
                  <a:gd name="T37" fmla="*/ 6 h 37"/>
                  <a:gd name="T38" fmla="*/ 7 w 35"/>
                  <a:gd name="T39" fmla="*/ 6 h 37"/>
                  <a:gd name="T40" fmla="*/ 7 w 35"/>
                  <a:gd name="T41" fmla="*/ 1 h 37"/>
                  <a:gd name="T42" fmla="*/ 9 w 35"/>
                  <a:gd name="T43" fmla="*/ 1 h 37"/>
                  <a:gd name="T44" fmla="*/ 14 w 35"/>
                  <a:gd name="T45" fmla="*/ 0 h 37"/>
                  <a:gd name="T46" fmla="*/ 16 w 35"/>
                  <a:gd name="T47" fmla="*/ 0 h 37"/>
                  <a:gd name="T48" fmla="*/ 16 w 35"/>
                  <a:gd name="T49" fmla="*/ 0 h 37"/>
                  <a:gd name="T50" fmla="*/ 22 w 35"/>
                  <a:gd name="T51" fmla="*/ 0 h 37"/>
                  <a:gd name="T52" fmla="*/ 32 w 35"/>
                  <a:gd name="T53" fmla="*/ 0 h 37"/>
                  <a:gd name="T54" fmla="*/ 38 w 35"/>
                  <a:gd name="T55" fmla="*/ 0 h 37"/>
                  <a:gd name="T56" fmla="*/ 45 w 35"/>
                  <a:gd name="T57" fmla="*/ 1 h 37"/>
                  <a:gd name="T58" fmla="*/ 51 w 35"/>
                  <a:gd name="T59" fmla="*/ 1 h 37"/>
                  <a:gd name="T60" fmla="*/ 57 w 35"/>
                  <a:gd name="T61" fmla="*/ 6 h 37"/>
                  <a:gd name="T62" fmla="*/ 64 w 35"/>
                  <a:gd name="T63" fmla="*/ 8 h 37"/>
                  <a:gd name="T64" fmla="*/ 67 w 35"/>
                  <a:gd name="T65" fmla="*/ 13 h 37"/>
                  <a:gd name="T66" fmla="*/ 71 w 35"/>
                  <a:gd name="T67" fmla="*/ 14 h 37"/>
                  <a:gd name="T68" fmla="*/ 75 w 35"/>
                  <a:gd name="T69" fmla="*/ 17 h 37"/>
                  <a:gd name="T70" fmla="*/ 78 w 35"/>
                  <a:gd name="T71" fmla="*/ 22 h 37"/>
                  <a:gd name="T72" fmla="*/ 78 w 35"/>
                  <a:gd name="T73" fmla="*/ 23 h 37"/>
                  <a:gd name="T74" fmla="*/ 79 w 35"/>
                  <a:gd name="T75" fmla="*/ 28 h 37"/>
                  <a:gd name="T76" fmla="*/ 79 w 35"/>
                  <a:gd name="T77" fmla="*/ 29 h 37"/>
                  <a:gd name="T78" fmla="*/ 79 w 35"/>
                  <a:gd name="T79" fmla="*/ 29 h 37"/>
                  <a:gd name="T80" fmla="*/ 79 w 35"/>
                  <a:gd name="T81" fmla="*/ 32 h 37"/>
                  <a:gd name="T82" fmla="*/ 75 w 35"/>
                  <a:gd name="T83" fmla="*/ 41 h 37"/>
                  <a:gd name="T84" fmla="*/ 67 w 35"/>
                  <a:gd name="T85" fmla="*/ 47 h 37"/>
                  <a:gd name="T86" fmla="*/ 60 w 35"/>
                  <a:gd name="T87" fmla="*/ 52 h 37"/>
                  <a:gd name="T88" fmla="*/ 57 w 35"/>
                  <a:gd name="T89" fmla="*/ 58 h 37"/>
                  <a:gd name="T90" fmla="*/ 51 w 35"/>
                  <a:gd name="T91" fmla="*/ 64 h 37"/>
                  <a:gd name="T92" fmla="*/ 45 w 35"/>
                  <a:gd name="T93" fmla="*/ 66 h 37"/>
                  <a:gd name="T94" fmla="*/ 38 w 35"/>
                  <a:gd name="T95" fmla="*/ 70 h 37"/>
                  <a:gd name="T96" fmla="*/ 37 w 35"/>
                  <a:gd name="T97" fmla="*/ 71 h 37"/>
                  <a:gd name="T98" fmla="*/ 32 w 35"/>
                  <a:gd name="T99" fmla="*/ 71 h 37"/>
                  <a:gd name="T100" fmla="*/ 29 w 35"/>
                  <a:gd name="T101" fmla="*/ 76 h 37"/>
                  <a:gd name="T102" fmla="*/ 29 w 35"/>
                  <a:gd name="T103" fmla="*/ 76 h 37"/>
                  <a:gd name="T104" fmla="*/ 24 w 35"/>
                  <a:gd name="T105" fmla="*/ 76 h 37"/>
                  <a:gd name="T106" fmla="*/ 24 w 35"/>
                  <a:gd name="T107" fmla="*/ 76 h 37"/>
                  <a:gd name="T108" fmla="*/ 22 w 35"/>
                  <a:gd name="T109" fmla="*/ 76 h 37"/>
                  <a:gd name="T110" fmla="*/ 22 w 35"/>
                  <a:gd name="T111" fmla="*/ 76 h 37"/>
                  <a:gd name="T112" fmla="*/ 21 w 35"/>
                  <a:gd name="T113" fmla="*/ 76 h 3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5"/>
                  <a:gd name="T172" fmla="*/ 0 h 37"/>
                  <a:gd name="T173" fmla="*/ 35 w 35"/>
                  <a:gd name="T174" fmla="*/ 37 h 3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5" h="37">
                    <a:moveTo>
                      <a:pt x="9" y="37"/>
                    </a:moveTo>
                    <a:lnTo>
                      <a:pt x="9" y="37"/>
                    </a:lnTo>
                    <a:lnTo>
                      <a:pt x="7" y="37"/>
                    </a:lnTo>
                    <a:lnTo>
                      <a:pt x="7" y="35"/>
                    </a:lnTo>
                    <a:lnTo>
                      <a:pt x="6" y="35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4" y="31"/>
                    </a:lnTo>
                    <a:lnTo>
                      <a:pt x="3" y="28"/>
                    </a:lnTo>
                    <a:lnTo>
                      <a:pt x="3" y="25"/>
                    </a:lnTo>
                    <a:lnTo>
                      <a:pt x="2" y="23"/>
                    </a:lnTo>
                    <a:lnTo>
                      <a:pt x="2" y="20"/>
                    </a:lnTo>
                    <a:lnTo>
                      <a:pt x="2" y="16"/>
                    </a:lnTo>
                    <a:lnTo>
                      <a:pt x="0" y="13"/>
                    </a:lnTo>
                    <a:lnTo>
                      <a:pt x="0" y="8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1"/>
                    </a:lnTo>
                    <a:lnTo>
                      <a:pt x="23" y="1"/>
                    </a:lnTo>
                    <a:lnTo>
                      <a:pt x="25" y="3"/>
                    </a:lnTo>
                    <a:lnTo>
                      <a:pt x="28" y="4"/>
                    </a:lnTo>
                    <a:lnTo>
                      <a:pt x="30" y="6"/>
                    </a:lnTo>
                    <a:lnTo>
                      <a:pt x="31" y="7"/>
                    </a:lnTo>
                    <a:lnTo>
                      <a:pt x="33" y="8"/>
                    </a:lnTo>
                    <a:lnTo>
                      <a:pt x="34" y="10"/>
                    </a:lnTo>
                    <a:lnTo>
                      <a:pt x="34" y="11"/>
                    </a:lnTo>
                    <a:lnTo>
                      <a:pt x="35" y="13"/>
                    </a:lnTo>
                    <a:lnTo>
                      <a:pt x="35" y="14"/>
                    </a:lnTo>
                    <a:lnTo>
                      <a:pt x="35" y="16"/>
                    </a:lnTo>
                    <a:lnTo>
                      <a:pt x="33" y="20"/>
                    </a:lnTo>
                    <a:lnTo>
                      <a:pt x="30" y="23"/>
                    </a:lnTo>
                    <a:lnTo>
                      <a:pt x="27" y="25"/>
                    </a:lnTo>
                    <a:lnTo>
                      <a:pt x="25" y="28"/>
                    </a:lnTo>
                    <a:lnTo>
                      <a:pt x="23" y="31"/>
                    </a:lnTo>
                    <a:lnTo>
                      <a:pt x="20" y="32"/>
                    </a:lnTo>
                    <a:lnTo>
                      <a:pt x="17" y="34"/>
                    </a:lnTo>
                    <a:lnTo>
                      <a:pt x="16" y="35"/>
                    </a:lnTo>
                    <a:lnTo>
                      <a:pt x="14" y="35"/>
                    </a:lnTo>
                    <a:lnTo>
                      <a:pt x="13" y="37"/>
                    </a:lnTo>
                    <a:lnTo>
                      <a:pt x="11" y="37"/>
                    </a:lnTo>
                    <a:lnTo>
                      <a:pt x="10" y="37"/>
                    </a:ln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5" name="Freeform 397"/>
              <p:cNvSpPr>
                <a:spLocks/>
              </p:cNvSpPr>
              <p:nvPr/>
            </p:nvSpPr>
            <p:spPr bwMode="auto">
              <a:xfrm>
                <a:off x="3305" y="832"/>
                <a:ext cx="45" cy="47"/>
              </a:xfrm>
              <a:custGeom>
                <a:avLst/>
                <a:gdLst>
                  <a:gd name="T0" fmla="*/ 63 w 33"/>
                  <a:gd name="T1" fmla="*/ 76 h 37"/>
                  <a:gd name="T2" fmla="*/ 63 w 33"/>
                  <a:gd name="T3" fmla="*/ 76 h 37"/>
                  <a:gd name="T4" fmla="*/ 57 w 33"/>
                  <a:gd name="T5" fmla="*/ 76 h 37"/>
                  <a:gd name="T6" fmla="*/ 57 w 33"/>
                  <a:gd name="T7" fmla="*/ 76 h 37"/>
                  <a:gd name="T8" fmla="*/ 56 w 33"/>
                  <a:gd name="T9" fmla="*/ 76 h 37"/>
                  <a:gd name="T10" fmla="*/ 55 w 33"/>
                  <a:gd name="T11" fmla="*/ 76 h 37"/>
                  <a:gd name="T12" fmla="*/ 55 w 33"/>
                  <a:gd name="T13" fmla="*/ 76 h 37"/>
                  <a:gd name="T14" fmla="*/ 48 w 33"/>
                  <a:gd name="T15" fmla="*/ 71 h 37"/>
                  <a:gd name="T16" fmla="*/ 46 w 33"/>
                  <a:gd name="T17" fmla="*/ 71 h 37"/>
                  <a:gd name="T18" fmla="*/ 41 w 33"/>
                  <a:gd name="T19" fmla="*/ 70 h 37"/>
                  <a:gd name="T20" fmla="*/ 35 w 33"/>
                  <a:gd name="T21" fmla="*/ 66 h 37"/>
                  <a:gd name="T22" fmla="*/ 27 w 33"/>
                  <a:gd name="T23" fmla="*/ 61 h 37"/>
                  <a:gd name="T24" fmla="*/ 22 w 33"/>
                  <a:gd name="T25" fmla="*/ 58 h 37"/>
                  <a:gd name="T26" fmla="*/ 19 w 33"/>
                  <a:gd name="T27" fmla="*/ 52 h 37"/>
                  <a:gd name="T28" fmla="*/ 10 w 33"/>
                  <a:gd name="T29" fmla="*/ 47 h 37"/>
                  <a:gd name="T30" fmla="*/ 1 w 33"/>
                  <a:gd name="T31" fmla="*/ 41 h 37"/>
                  <a:gd name="T32" fmla="*/ 0 w 33"/>
                  <a:gd name="T33" fmla="*/ 32 h 37"/>
                  <a:gd name="T34" fmla="*/ 0 w 33"/>
                  <a:gd name="T35" fmla="*/ 32 h 37"/>
                  <a:gd name="T36" fmla="*/ 0 w 33"/>
                  <a:gd name="T37" fmla="*/ 29 h 37"/>
                  <a:gd name="T38" fmla="*/ 0 w 33"/>
                  <a:gd name="T39" fmla="*/ 28 h 37"/>
                  <a:gd name="T40" fmla="*/ 0 w 33"/>
                  <a:gd name="T41" fmla="*/ 23 h 37"/>
                  <a:gd name="T42" fmla="*/ 0 w 33"/>
                  <a:gd name="T43" fmla="*/ 23 h 37"/>
                  <a:gd name="T44" fmla="*/ 1 w 33"/>
                  <a:gd name="T45" fmla="*/ 22 h 37"/>
                  <a:gd name="T46" fmla="*/ 1 w 33"/>
                  <a:gd name="T47" fmla="*/ 17 h 37"/>
                  <a:gd name="T48" fmla="*/ 5 w 33"/>
                  <a:gd name="T49" fmla="*/ 17 h 37"/>
                  <a:gd name="T50" fmla="*/ 10 w 33"/>
                  <a:gd name="T51" fmla="*/ 13 h 37"/>
                  <a:gd name="T52" fmla="*/ 19 w 33"/>
                  <a:gd name="T53" fmla="*/ 8 h 37"/>
                  <a:gd name="T54" fmla="*/ 22 w 33"/>
                  <a:gd name="T55" fmla="*/ 6 h 37"/>
                  <a:gd name="T56" fmla="*/ 30 w 33"/>
                  <a:gd name="T57" fmla="*/ 1 h 37"/>
                  <a:gd name="T58" fmla="*/ 37 w 33"/>
                  <a:gd name="T59" fmla="*/ 0 h 37"/>
                  <a:gd name="T60" fmla="*/ 46 w 33"/>
                  <a:gd name="T61" fmla="*/ 0 h 37"/>
                  <a:gd name="T62" fmla="*/ 55 w 33"/>
                  <a:gd name="T63" fmla="*/ 0 h 37"/>
                  <a:gd name="T64" fmla="*/ 57 w 33"/>
                  <a:gd name="T65" fmla="*/ 0 h 37"/>
                  <a:gd name="T66" fmla="*/ 63 w 33"/>
                  <a:gd name="T67" fmla="*/ 0 h 37"/>
                  <a:gd name="T68" fmla="*/ 65 w 33"/>
                  <a:gd name="T69" fmla="*/ 0 h 37"/>
                  <a:gd name="T70" fmla="*/ 75 w 33"/>
                  <a:gd name="T71" fmla="*/ 0 h 37"/>
                  <a:gd name="T72" fmla="*/ 76 w 33"/>
                  <a:gd name="T73" fmla="*/ 1 h 37"/>
                  <a:gd name="T74" fmla="*/ 82 w 33"/>
                  <a:gd name="T75" fmla="*/ 1 h 37"/>
                  <a:gd name="T76" fmla="*/ 82 w 33"/>
                  <a:gd name="T77" fmla="*/ 6 h 37"/>
                  <a:gd name="T78" fmla="*/ 83 w 33"/>
                  <a:gd name="T79" fmla="*/ 8 h 37"/>
                  <a:gd name="T80" fmla="*/ 83 w 33"/>
                  <a:gd name="T81" fmla="*/ 8 h 37"/>
                  <a:gd name="T82" fmla="*/ 83 w 33"/>
                  <a:gd name="T83" fmla="*/ 17 h 37"/>
                  <a:gd name="T84" fmla="*/ 83 w 33"/>
                  <a:gd name="T85" fmla="*/ 28 h 37"/>
                  <a:gd name="T86" fmla="*/ 83 w 33"/>
                  <a:gd name="T87" fmla="*/ 36 h 37"/>
                  <a:gd name="T88" fmla="*/ 83 w 33"/>
                  <a:gd name="T89" fmla="*/ 43 h 37"/>
                  <a:gd name="T90" fmla="*/ 82 w 33"/>
                  <a:gd name="T91" fmla="*/ 48 h 37"/>
                  <a:gd name="T92" fmla="*/ 82 w 33"/>
                  <a:gd name="T93" fmla="*/ 55 h 37"/>
                  <a:gd name="T94" fmla="*/ 76 w 33"/>
                  <a:gd name="T95" fmla="*/ 61 h 37"/>
                  <a:gd name="T96" fmla="*/ 75 w 33"/>
                  <a:gd name="T97" fmla="*/ 64 h 37"/>
                  <a:gd name="T98" fmla="*/ 75 w 33"/>
                  <a:gd name="T99" fmla="*/ 66 h 37"/>
                  <a:gd name="T100" fmla="*/ 75 w 33"/>
                  <a:gd name="T101" fmla="*/ 70 h 37"/>
                  <a:gd name="T102" fmla="*/ 71 w 33"/>
                  <a:gd name="T103" fmla="*/ 71 h 37"/>
                  <a:gd name="T104" fmla="*/ 71 w 33"/>
                  <a:gd name="T105" fmla="*/ 71 h 37"/>
                  <a:gd name="T106" fmla="*/ 71 w 33"/>
                  <a:gd name="T107" fmla="*/ 76 h 37"/>
                  <a:gd name="T108" fmla="*/ 65 w 33"/>
                  <a:gd name="T109" fmla="*/ 76 h 37"/>
                  <a:gd name="T110" fmla="*/ 65 w 33"/>
                  <a:gd name="T111" fmla="*/ 76 h 37"/>
                  <a:gd name="T112" fmla="*/ 63 w 33"/>
                  <a:gd name="T113" fmla="*/ 76 h 3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3"/>
                  <a:gd name="T172" fmla="*/ 0 h 37"/>
                  <a:gd name="T173" fmla="*/ 33 w 33"/>
                  <a:gd name="T174" fmla="*/ 37 h 3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3" h="37">
                    <a:moveTo>
                      <a:pt x="25" y="37"/>
                    </a:moveTo>
                    <a:lnTo>
                      <a:pt x="25" y="37"/>
                    </a:lnTo>
                    <a:lnTo>
                      <a:pt x="23" y="37"/>
                    </a:lnTo>
                    <a:lnTo>
                      <a:pt x="22" y="37"/>
                    </a:lnTo>
                    <a:lnTo>
                      <a:pt x="21" y="37"/>
                    </a:lnTo>
                    <a:lnTo>
                      <a:pt x="19" y="35"/>
                    </a:lnTo>
                    <a:lnTo>
                      <a:pt x="18" y="35"/>
                    </a:lnTo>
                    <a:lnTo>
                      <a:pt x="16" y="34"/>
                    </a:lnTo>
                    <a:lnTo>
                      <a:pt x="14" y="32"/>
                    </a:lnTo>
                    <a:lnTo>
                      <a:pt x="11" y="30"/>
                    </a:lnTo>
                    <a:lnTo>
                      <a:pt x="9" y="28"/>
                    </a:lnTo>
                    <a:lnTo>
                      <a:pt x="7" y="25"/>
                    </a:lnTo>
                    <a:lnTo>
                      <a:pt x="4" y="23"/>
                    </a:lnTo>
                    <a:lnTo>
                      <a:pt x="1" y="20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1"/>
                    </a:lnTo>
                    <a:lnTo>
                      <a:pt x="1" y="10"/>
                    </a:lnTo>
                    <a:lnTo>
                      <a:pt x="1" y="8"/>
                    </a:lnTo>
                    <a:lnTo>
                      <a:pt x="2" y="8"/>
                    </a:lnTo>
                    <a:lnTo>
                      <a:pt x="4" y="6"/>
                    </a:lnTo>
                    <a:lnTo>
                      <a:pt x="7" y="4"/>
                    </a:lnTo>
                    <a:lnTo>
                      <a:pt x="9" y="3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0" y="1"/>
                    </a:lnTo>
                    <a:lnTo>
                      <a:pt x="32" y="1"/>
                    </a:lnTo>
                    <a:lnTo>
                      <a:pt x="32" y="3"/>
                    </a:lnTo>
                    <a:lnTo>
                      <a:pt x="33" y="4"/>
                    </a:lnTo>
                    <a:lnTo>
                      <a:pt x="33" y="8"/>
                    </a:lnTo>
                    <a:lnTo>
                      <a:pt x="33" y="13"/>
                    </a:lnTo>
                    <a:lnTo>
                      <a:pt x="33" y="17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27"/>
                    </a:lnTo>
                    <a:lnTo>
                      <a:pt x="30" y="30"/>
                    </a:lnTo>
                    <a:lnTo>
                      <a:pt x="29" y="31"/>
                    </a:lnTo>
                    <a:lnTo>
                      <a:pt x="29" y="32"/>
                    </a:lnTo>
                    <a:lnTo>
                      <a:pt x="29" y="34"/>
                    </a:lnTo>
                    <a:lnTo>
                      <a:pt x="28" y="35"/>
                    </a:lnTo>
                    <a:lnTo>
                      <a:pt x="28" y="37"/>
                    </a:lnTo>
                    <a:lnTo>
                      <a:pt x="26" y="37"/>
                    </a:lnTo>
                    <a:lnTo>
                      <a:pt x="25" y="37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6" name="Freeform 398"/>
              <p:cNvSpPr>
                <a:spLocks/>
              </p:cNvSpPr>
              <p:nvPr/>
            </p:nvSpPr>
            <p:spPr bwMode="auto">
              <a:xfrm>
                <a:off x="3384" y="851"/>
                <a:ext cx="49" cy="44"/>
              </a:xfrm>
              <a:custGeom>
                <a:avLst/>
                <a:gdLst>
                  <a:gd name="T0" fmla="*/ 1 w 37"/>
                  <a:gd name="T1" fmla="*/ 63 h 35"/>
                  <a:gd name="T2" fmla="*/ 0 w 37"/>
                  <a:gd name="T3" fmla="*/ 63 h 35"/>
                  <a:gd name="T4" fmla="*/ 0 w 37"/>
                  <a:gd name="T5" fmla="*/ 62 h 35"/>
                  <a:gd name="T6" fmla="*/ 0 w 37"/>
                  <a:gd name="T7" fmla="*/ 57 h 35"/>
                  <a:gd name="T8" fmla="*/ 0 w 37"/>
                  <a:gd name="T9" fmla="*/ 57 h 35"/>
                  <a:gd name="T10" fmla="*/ 0 w 37"/>
                  <a:gd name="T11" fmla="*/ 55 h 35"/>
                  <a:gd name="T12" fmla="*/ 0 w 37"/>
                  <a:gd name="T13" fmla="*/ 52 h 35"/>
                  <a:gd name="T14" fmla="*/ 0 w 37"/>
                  <a:gd name="T15" fmla="*/ 52 h 35"/>
                  <a:gd name="T16" fmla="*/ 0 w 37"/>
                  <a:gd name="T17" fmla="*/ 49 h 35"/>
                  <a:gd name="T18" fmla="*/ 1 w 37"/>
                  <a:gd name="T19" fmla="*/ 44 h 35"/>
                  <a:gd name="T20" fmla="*/ 7 w 37"/>
                  <a:gd name="T21" fmla="*/ 38 h 35"/>
                  <a:gd name="T22" fmla="*/ 9 w 37"/>
                  <a:gd name="T23" fmla="*/ 31 h 35"/>
                  <a:gd name="T24" fmla="*/ 15 w 37"/>
                  <a:gd name="T25" fmla="*/ 29 h 35"/>
                  <a:gd name="T26" fmla="*/ 16 w 37"/>
                  <a:gd name="T27" fmla="*/ 23 h 35"/>
                  <a:gd name="T28" fmla="*/ 21 w 37"/>
                  <a:gd name="T29" fmla="*/ 14 h 35"/>
                  <a:gd name="T30" fmla="*/ 26 w 37"/>
                  <a:gd name="T31" fmla="*/ 8 h 35"/>
                  <a:gd name="T32" fmla="*/ 33 w 37"/>
                  <a:gd name="T33" fmla="*/ 1 h 35"/>
                  <a:gd name="T34" fmla="*/ 33 w 37"/>
                  <a:gd name="T35" fmla="*/ 1 h 35"/>
                  <a:gd name="T36" fmla="*/ 37 w 37"/>
                  <a:gd name="T37" fmla="*/ 0 h 35"/>
                  <a:gd name="T38" fmla="*/ 40 w 37"/>
                  <a:gd name="T39" fmla="*/ 0 h 35"/>
                  <a:gd name="T40" fmla="*/ 40 w 37"/>
                  <a:gd name="T41" fmla="*/ 0 h 35"/>
                  <a:gd name="T42" fmla="*/ 42 w 37"/>
                  <a:gd name="T43" fmla="*/ 0 h 35"/>
                  <a:gd name="T44" fmla="*/ 45 w 37"/>
                  <a:gd name="T45" fmla="*/ 1 h 35"/>
                  <a:gd name="T46" fmla="*/ 49 w 37"/>
                  <a:gd name="T47" fmla="*/ 1 h 35"/>
                  <a:gd name="T48" fmla="*/ 53 w 37"/>
                  <a:gd name="T49" fmla="*/ 1 h 35"/>
                  <a:gd name="T50" fmla="*/ 56 w 37"/>
                  <a:gd name="T51" fmla="*/ 5 h 35"/>
                  <a:gd name="T52" fmla="*/ 64 w 37"/>
                  <a:gd name="T53" fmla="*/ 10 h 35"/>
                  <a:gd name="T54" fmla="*/ 70 w 37"/>
                  <a:gd name="T55" fmla="*/ 14 h 35"/>
                  <a:gd name="T56" fmla="*/ 72 w 37"/>
                  <a:gd name="T57" fmla="*/ 18 h 35"/>
                  <a:gd name="T58" fmla="*/ 74 w 37"/>
                  <a:gd name="T59" fmla="*/ 24 h 35"/>
                  <a:gd name="T60" fmla="*/ 79 w 37"/>
                  <a:gd name="T61" fmla="*/ 30 h 35"/>
                  <a:gd name="T62" fmla="*/ 81 w 37"/>
                  <a:gd name="T63" fmla="*/ 31 h 35"/>
                  <a:gd name="T64" fmla="*/ 86 w 37"/>
                  <a:gd name="T65" fmla="*/ 38 h 35"/>
                  <a:gd name="T66" fmla="*/ 86 w 37"/>
                  <a:gd name="T67" fmla="*/ 41 h 35"/>
                  <a:gd name="T68" fmla="*/ 86 w 37"/>
                  <a:gd name="T69" fmla="*/ 44 h 35"/>
                  <a:gd name="T70" fmla="*/ 86 w 37"/>
                  <a:gd name="T71" fmla="*/ 49 h 35"/>
                  <a:gd name="T72" fmla="*/ 86 w 37"/>
                  <a:gd name="T73" fmla="*/ 52 h 35"/>
                  <a:gd name="T74" fmla="*/ 86 w 37"/>
                  <a:gd name="T75" fmla="*/ 55 h 35"/>
                  <a:gd name="T76" fmla="*/ 81 w 37"/>
                  <a:gd name="T77" fmla="*/ 57 h 35"/>
                  <a:gd name="T78" fmla="*/ 81 w 37"/>
                  <a:gd name="T79" fmla="*/ 57 h 35"/>
                  <a:gd name="T80" fmla="*/ 79 w 37"/>
                  <a:gd name="T81" fmla="*/ 62 h 35"/>
                  <a:gd name="T82" fmla="*/ 72 w 37"/>
                  <a:gd name="T83" fmla="*/ 63 h 35"/>
                  <a:gd name="T84" fmla="*/ 64 w 37"/>
                  <a:gd name="T85" fmla="*/ 65 h 35"/>
                  <a:gd name="T86" fmla="*/ 53 w 37"/>
                  <a:gd name="T87" fmla="*/ 65 h 35"/>
                  <a:gd name="T88" fmla="*/ 42 w 37"/>
                  <a:gd name="T89" fmla="*/ 69 h 35"/>
                  <a:gd name="T90" fmla="*/ 37 w 37"/>
                  <a:gd name="T91" fmla="*/ 69 h 35"/>
                  <a:gd name="T92" fmla="*/ 30 w 37"/>
                  <a:gd name="T93" fmla="*/ 69 h 35"/>
                  <a:gd name="T94" fmla="*/ 23 w 37"/>
                  <a:gd name="T95" fmla="*/ 69 h 35"/>
                  <a:gd name="T96" fmla="*/ 16 w 37"/>
                  <a:gd name="T97" fmla="*/ 69 h 35"/>
                  <a:gd name="T98" fmla="*/ 15 w 37"/>
                  <a:gd name="T99" fmla="*/ 69 h 35"/>
                  <a:gd name="T100" fmla="*/ 15 w 37"/>
                  <a:gd name="T101" fmla="*/ 69 h 35"/>
                  <a:gd name="T102" fmla="*/ 9 w 37"/>
                  <a:gd name="T103" fmla="*/ 65 h 35"/>
                  <a:gd name="T104" fmla="*/ 7 w 37"/>
                  <a:gd name="T105" fmla="*/ 65 h 35"/>
                  <a:gd name="T106" fmla="*/ 7 w 37"/>
                  <a:gd name="T107" fmla="*/ 65 h 35"/>
                  <a:gd name="T108" fmla="*/ 1 w 37"/>
                  <a:gd name="T109" fmla="*/ 65 h 35"/>
                  <a:gd name="T110" fmla="*/ 1 w 37"/>
                  <a:gd name="T111" fmla="*/ 65 h 35"/>
                  <a:gd name="T112" fmla="*/ 1 w 37"/>
                  <a:gd name="T113" fmla="*/ 63 h 3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7"/>
                  <a:gd name="T172" fmla="*/ 0 h 35"/>
                  <a:gd name="T173" fmla="*/ 37 w 37"/>
                  <a:gd name="T174" fmla="*/ 35 h 3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7" h="35">
                    <a:moveTo>
                      <a:pt x="1" y="32"/>
                    </a:moveTo>
                    <a:lnTo>
                      <a:pt x="0" y="32"/>
                    </a:lnTo>
                    <a:lnTo>
                      <a:pt x="0" y="31"/>
                    </a:lnTo>
                    <a:lnTo>
                      <a:pt x="0" y="29"/>
                    </a:lnTo>
                    <a:lnTo>
                      <a:pt x="0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1" y="22"/>
                    </a:lnTo>
                    <a:lnTo>
                      <a:pt x="3" y="19"/>
                    </a:lnTo>
                    <a:lnTo>
                      <a:pt x="4" y="16"/>
                    </a:lnTo>
                    <a:lnTo>
                      <a:pt x="6" y="14"/>
                    </a:lnTo>
                    <a:lnTo>
                      <a:pt x="7" y="11"/>
                    </a:lnTo>
                    <a:lnTo>
                      <a:pt x="9" y="7"/>
                    </a:lnTo>
                    <a:lnTo>
                      <a:pt x="11" y="4"/>
                    </a:lnTo>
                    <a:lnTo>
                      <a:pt x="14" y="1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1"/>
                    </a:lnTo>
                    <a:lnTo>
                      <a:pt x="23" y="1"/>
                    </a:lnTo>
                    <a:lnTo>
                      <a:pt x="24" y="2"/>
                    </a:lnTo>
                    <a:lnTo>
                      <a:pt x="27" y="5"/>
                    </a:lnTo>
                    <a:lnTo>
                      <a:pt x="30" y="7"/>
                    </a:lnTo>
                    <a:lnTo>
                      <a:pt x="31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6"/>
                    </a:lnTo>
                    <a:lnTo>
                      <a:pt x="37" y="19"/>
                    </a:lnTo>
                    <a:lnTo>
                      <a:pt x="37" y="21"/>
                    </a:lnTo>
                    <a:lnTo>
                      <a:pt x="37" y="22"/>
                    </a:lnTo>
                    <a:lnTo>
                      <a:pt x="37" y="25"/>
                    </a:lnTo>
                    <a:lnTo>
                      <a:pt x="37" y="26"/>
                    </a:lnTo>
                    <a:lnTo>
                      <a:pt x="37" y="28"/>
                    </a:lnTo>
                    <a:lnTo>
                      <a:pt x="35" y="29"/>
                    </a:lnTo>
                    <a:lnTo>
                      <a:pt x="34" y="31"/>
                    </a:lnTo>
                    <a:lnTo>
                      <a:pt x="31" y="32"/>
                    </a:lnTo>
                    <a:lnTo>
                      <a:pt x="27" y="33"/>
                    </a:lnTo>
                    <a:lnTo>
                      <a:pt x="23" y="33"/>
                    </a:lnTo>
                    <a:lnTo>
                      <a:pt x="18" y="35"/>
                    </a:lnTo>
                    <a:lnTo>
                      <a:pt x="16" y="35"/>
                    </a:lnTo>
                    <a:lnTo>
                      <a:pt x="13" y="35"/>
                    </a:lnTo>
                    <a:lnTo>
                      <a:pt x="10" y="35"/>
                    </a:lnTo>
                    <a:lnTo>
                      <a:pt x="7" y="35"/>
                    </a:lnTo>
                    <a:lnTo>
                      <a:pt x="6" y="35"/>
                    </a:lnTo>
                    <a:lnTo>
                      <a:pt x="4" y="33"/>
                    </a:lnTo>
                    <a:lnTo>
                      <a:pt x="3" y="33"/>
                    </a:lnTo>
                    <a:lnTo>
                      <a:pt x="1" y="33"/>
                    </a:lnTo>
                    <a:lnTo>
                      <a:pt x="1" y="3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7" name="Freeform 399"/>
              <p:cNvSpPr>
                <a:spLocks/>
              </p:cNvSpPr>
              <p:nvPr/>
            </p:nvSpPr>
            <p:spPr bwMode="auto">
              <a:xfrm>
                <a:off x="3384" y="939"/>
                <a:ext cx="49" cy="44"/>
              </a:xfrm>
              <a:custGeom>
                <a:avLst/>
                <a:gdLst>
                  <a:gd name="T0" fmla="*/ 1 w 37"/>
                  <a:gd name="T1" fmla="*/ 6 h 35"/>
                  <a:gd name="T2" fmla="*/ 1 w 37"/>
                  <a:gd name="T3" fmla="*/ 5 h 35"/>
                  <a:gd name="T4" fmla="*/ 7 w 37"/>
                  <a:gd name="T5" fmla="*/ 5 h 35"/>
                  <a:gd name="T6" fmla="*/ 7 w 37"/>
                  <a:gd name="T7" fmla="*/ 5 h 35"/>
                  <a:gd name="T8" fmla="*/ 9 w 37"/>
                  <a:gd name="T9" fmla="*/ 0 h 35"/>
                  <a:gd name="T10" fmla="*/ 9 w 37"/>
                  <a:gd name="T11" fmla="*/ 0 h 35"/>
                  <a:gd name="T12" fmla="*/ 15 w 37"/>
                  <a:gd name="T13" fmla="*/ 0 h 35"/>
                  <a:gd name="T14" fmla="*/ 16 w 37"/>
                  <a:gd name="T15" fmla="*/ 0 h 35"/>
                  <a:gd name="T16" fmla="*/ 21 w 37"/>
                  <a:gd name="T17" fmla="*/ 0 h 35"/>
                  <a:gd name="T18" fmla="*/ 26 w 37"/>
                  <a:gd name="T19" fmla="*/ 0 h 35"/>
                  <a:gd name="T20" fmla="*/ 33 w 37"/>
                  <a:gd name="T21" fmla="*/ 0 h 35"/>
                  <a:gd name="T22" fmla="*/ 40 w 37"/>
                  <a:gd name="T23" fmla="*/ 0 h 35"/>
                  <a:gd name="T24" fmla="*/ 45 w 37"/>
                  <a:gd name="T25" fmla="*/ 0 h 35"/>
                  <a:gd name="T26" fmla="*/ 56 w 37"/>
                  <a:gd name="T27" fmla="*/ 5 h 35"/>
                  <a:gd name="T28" fmla="*/ 64 w 37"/>
                  <a:gd name="T29" fmla="*/ 5 h 35"/>
                  <a:gd name="T30" fmla="*/ 72 w 37"/>
                  <a:gd name="T31" fmla="*/ 6 h 35"/>
                  <a:gd name="T32" fmla="*/ 79 w 37"/>
                  <a:gd name="T33" fmla="*/ 8 h 35"/>
                  <a:gd name="T34" fmla="*/ 81 w 37"/>
                  <a:gd name="T35" fmla="*/ 13 h 35"/>
                  <a:gd name="T36" fmla="*/ 81 w 37"/>
                  <a:gd name="T37" fmla="*/ 13 h 35"/>
                  <a:gd name="T38" fmla="*/ 86 w 37"/>
                  <a:gd name="T39" fmla="*/ 14 h 35"/>
                  <a:gd name="T40" fmla="*/ 86 w 37"/>
                  <a:gd name="T41" fmla="*/ 18 h 35"/>
                  <a:gd name="T42" fmla="*/ 86 w 37"/>
                  <a:gd name="T43" fmla="*/ 20 h 35"/>
                  <a:gd name="T44" fmla="*/ 86 w 37"/>
                  <a:gd name="T45" fmla="*/ 20 h 35"/>
                  <a:gd name="T46" fmla="*/ 86 w 37"/>
                  <a:gd name="T47" fmla="*/ 23 h 35"/>
                  <a:gd name="T48" fmla="*/ 86 w 37"/>
                  <a:gd name="T49" fmla="*/ 25 h 35"/>
                  <a:gd name="T50" fmla="*/ 86 w 37"/>
                  <a:gd name="T51" fmla="*/ 31 h 35"/>
                  <a:gd name="T52" fmla="*/ 81 w 37"/>
                  <a:gd name="T53" fmla="*/ 36 h 35"/>
                  <a:gd name="T54" fmla="*/ 79 w 37"/>
                  <a:gd name="T55" fmla="*/ 41 h 35"/>
                  <a:gd name="T56" fmla="*/ 74 w 37"/>
                  <a:gd name="T57" fmla="*/ 48 h 35"/>
                  <a:gd name="T58" fmla="*/ 72 w 37"/>
                  <a:gd name="T59" fmla="*/ 54 h 35"/>
                  <a:gd name="T60" fmla="*/ 65 w 37"/>
                  <a:gd name="T61" fmla="*/ 55 h 35"/>
                  <a:gd name="T62" fmla="*/ 64 w 37"/>
                  <a:gd name="T63" fmla="*/ 62 h 35"/>
                  <a:gd name="T64" fmla="*/ 56 w 37"/>
                  <a:gd name="T65" fmla="*/ 65 h 35"/>
                  <a:gd name="T66" fmla="*/ 53 w 37"/>
                  <a:gd name="T67" fmla="*/ 65 h 35"/>
                  <a:gd name="T68" fmla="*/ 49 w 37"/>
                  <a:gd name="T69" fmla="*/ 68 h 35"/>
                  <a:gd name="T70" fmla="*/ 45 w 37"/>
                  <a:gd name="T71" fmla="*/ 68 h 35"/>
                  <a:gd name="T72" fmla="*/ 42 w 37"/>
                  <a:gd name="T73" fmla="*/ 68 h 35"/>
                  <a:gd name="T74" fmla="*/ 40 w 37"/>
                  <a:gd name="T75" fmla="*/ 69 h 35"/>
                  <a:gd name="T76" fmla="*/ 37 w 37"/>
                  <a:gd name="T77" fmla="*/ 68 h 35"/>
                  <a:gd name="T78" fmla="*/ 33 w 37"/>
                  <a:gd name="T79" fmla="*/ 68 h 35"/>
                  <a:gd name="T80" fmla="*/ 30 w 37"/>
                  <a:gd name="T81" fmla="*/ 68 h 35"/>
                  <a:gd name="T82" fmla="*/ 26 w 37"/>
                  <a:gd name="T83" fmla="*/ 60 h 35"/>
                  <a:gd name="T84" fmla="*/ 21 w 37"/>
                  <a:gd name="T85" fmla="*/ 54 h 35"/>
                  <a:gd name="T86" fmla="*/ 16 w 37"/>
                  <a:gd name="T87" fmla="*/ 48 h 35"/>
                  <a:gd name="T88" fmla="*/ 9 w 37"/>
                  <a:gd name="T89" fmla="*/ 39 h 35"/>
                  <a:gd name="T90" fmla="*/ 7 w 37"/>
                  <a:gd name="T91" fmla="*/ 33 h 35"/>
                  <a:gd name="T92" fmla="*/ 1 w 37"/>
                  <a:gd name="T93" fmla="*/ 29 h 35"/>
                  <a:gd name="T94" fmla="*/ 1 w 37"/>
                  <a:gd name="T95" fmla="*/ 23 h 35"/>
                  <a:gd name="T96" fmla="*/ 1 w 37"/>
                  <a:gd name="T97" fmla="*/ 20 h 35"/>
                  <a:gd name="T98" fmla="*/ 0 w 37"/>
                  <a:gd name="T99" fmla="*/ 18 h 35"/>
                  <a:gd name="T100" fmla="*/ 0 w 37"/>
                  <a:gd name="T101" fmla="*/ 14 h 35"/>
                  <a:gd name="T102" fmla="*/ 0 w 37"/>
                  <a:gd name="T103" fmla="*/ 13 h 35"/>
                  <a:gd name="T104" fmla="*/ 0 w 37"/>
                  <a:gd name="T105" fmla="*/ 13 h 35"/>
                  <a:gd name="T106" fmla="*/ 0 w 37"/>
                  <a:gd name="T107" fmla="*/ 8 h 35"/>
                  <a:gd name="T108" fmla="*/ 0 w 37"/>
                  <a:gd name="T109" fmla="*/ 8 h 35"/>
                  <a:gd name="T110" fmla="*/ 0 w 37"/>
                  <a:gd name="T111" fmla="*/ 6 h 35"/>
                  <a:gd name="T112" fmla="*/ 1 w 37"/>
                  <a:gd name="T113" fmla="*/ 6 h 3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7"/>
                  <a:gd name="T172" fmla="*/ 0 h 35"/>
                  <a:gd name="T173" fmla="*/ 37 w 37"/>
                  <a:gd name="T174" fmla="*/ 35 h 3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7" h="35">
                    <a:moveTo>
                      <a:pt x="1" y="3"/>
                    </a:moveTo>
                    <a:lnTo>
                      <a:pt x="1" y="2"/>
                    </a:lnTo>
                    <a:lnTo>
                      <a:pt x="3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20" y="0"/>
                    </a:lnTo>
                    <a:lnTo>
                      <a:pt x="24" y="2"/>
                    </a:lnTo>
                    <a:lnTo>
                      <a:pt x="27" y="2"/>
                    </a:lnTo>
                    <a:lnTo>
                      <a:pt x="31" y="3"/>
                    </a:lnTo>
                    <a:lnTo>
                      <a:pt x="34" y="4"/>
                    </a:lnTo>
                    <a:lnTo>
                      <a:pt x="35" y="6"/>
                    </a:lnTo>
                    <a:lnTo>
                      <a:pt x="37" y="7"/>
                    </a:lnTo>
                    <a:lnTo>
                      <a:pt x="37" y="9"/>
                    </a:lnTo>
                    <a:lnTo>
                      <a:pt x="37" y="10"/>
                    </a:lnTo>
                    <a:lnTo>
                      <a:pt x="37" y="11"/>
                    </a:lnTo>
                    <a:lnTo>
                      <a:pt x="37" y="13"/>
                    </a:lnTo>
                    <a:lnTo>
                      <a:pt x="37" y="16"/>
                    </a:lnTo>
                    <a:lnTo>
                      <a:pt x="35" y="18"/>
                    </a:lnTo>
                    <a:lnTo>
                      <a:pt x="34" y="21"/>
                    </a:lnTo>
                    <a:lnTo>
                      <a:pt x="32" y="24"/>
                    </a:lnTo>
                    <a:lnTo>
                      <a:pt x="31" y="27"/>
                    </a:lnTo>
                    <a:lnTo>
                      <a:pt x="28" y="28"/>
                    </a:lnTo>
                    <a:lnTo>
                      <a:pt x="27" y="31"/>
                    </a:lnTo>
                    <a:lnTo>
                      <a:pt x="24" y="33"/>
                    </a:lnTo>
                    <a:lnTo>
                      <a:pt x="23" y="33"/>
                    </a:lnTo>
                    <a:lnTo>
                      <a:pt x="21" y="34"/>
                    </a:lnTo>
                    <a:lnTo>
                      <a:pt x="20" y="34"/>
                    </a:lnTo>
                    <a:lnTo>
                      <a:pt x="18" y="34"/>
                    </a:lnTo>
                    <a:lnTo>
                      <a:pt x="17" y="35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3" y="34"/>
                    </a:lnTo>
                    <a:lnTo>
                      <a:pt x="11" y="30"/>
                    </a:lnTo>
                    <a:lnTo>
                      <a:pt x="9" y="27"/>
                    </a:lnTo>
                    <a:lnTo>
                      <a:pt x="7" y="24"/>
                    </a:lnTo>
                    <a:lnTo>
                      <a:pt x="4" y="20"/>
                    </a:lnTo>
                    <a:lnTo>
                      <a:pt x="3" y="17"/>
                    </a:lnTo>
                    <a:lnTo>
                      <a:pt x="1" y="14"/>
                    </a:lnTo>
                    <a:lnTo>
                      <a:pt x="1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8" name="Freeform 400"/>
              <p:cNvSpPr>
                <a:spLocks/>
              </p:cNvSpPr>
              <p:nvPr/>
            </p:nvSpPr>
            <p:spPr bwMode="auto">
              <a:xfrm>
                <a:off x="3271" y="851"/>
                <a:ext cx="45" cy="44"/>
              </a:xfrm>
              <a:custGeom>
                <a:avLst/>
                <a:gdLst>
                  <a:gd name="T0" fmla="*/ 70 w 36"/>
                  <a:gd name="T1" fmla="*/ 63 h 35"/>
                  <a:gd name="T2" fmla="*/ 69 w 36"/>
                  <a:gd name="T3" fmla="*/ 63 h 35"/>
                  <a:gd name="T4" fmla="*/ 69 w 36"/>
                  <a:gd name="T5" fmla="*/ 65 h 35"/>
                  <a:gd name="T6" fmla="*/ 68 w 36"/>
                  <a:gd name="T7" fmla="*/ 65 h 35"/>
                  <a:gd name="T8" fmla="*/ 68 w 36"/>
                  <a:gd name="T9" fmla="*/ 65 h 35"/>
                  <a:gd name="T10" fmla="*/ 63 w 36"/>
                  <a:gd name="T11" fmla="*/ 69 h 35"/>
                  <a:gd name="T12" fmla="*/ 61 w 36"/>
                  <a:gd name="T13" fmla="*/ 69 h 35"/>
                  <a:gd name="T14" fmla="*/ 61 w 36"/>
                  <a:gd name="T15" fmla="*/ 69 h 35"/>
                  <a:gd name="T16" fmla="*/ 56 w 36"/>
                  <a:gd name="T17" fmla="*/ 69 h 35"/>
                  <a:gd name="T18" fmla="*/ 54 w 36"/>
                  <a:gd name="T19" fmla="*/ 69 h 35"/>
                  <a:gd name="T20" fmla="*/ 48 w 36"/>
                  <a:gd name="T21" fmla="*/ 69 h 35"/>
                  <a:gd name="T22" fmla="*/ 41 w 36"/>
                  <a:gd name="T23" fmla="*/ 69 h 35"/>
                  <a:gd name="T24" fmla="*/ 33 w 36"/>
                  <a:gd name="T25" fmla="*/ 69 h 35"/>
                  <a:gd name="T26" fmla="*/ 29 w 36"/>
                  <a:gd name="T27" fmla="*/ 65 h 35"/>
                  <a:gd name="T28" fmla="*/ 20 w 36"/>
                  <a:gd name="T29" fmla="*/ 65 h 35"/>
                  <a:gd name="T30" fmla="*/ 10 w 36"/>
                  <a:gd name="T31" fmla="*/ 63 h 35"/>
                  <a:gd name="T32" fmla="*/ 6 w 36"/>
                  <a:gd name="T33" fmla="*/ 62 h 35"/>
                  <a:gd name="T34" fmla="*/ 1 w 36"/>
                  <a:gd name="T35" fmla="*/ 57 h 35"/>
                  <a:gd name="T36" fmla="*/ 1 w 36"/>
                  <a:gd name="T37" fmla="*/ 57 h 35"/>
                  <a:gd name="T38" fmla="*/ 1 w 36"/>
                  <a:gd name="T39" fmla="*/ 55 h 35"/>
                  <a:gd name="T40" fmla="*/ 0 w 36"/>
                  <a:gd name="T41" fmla="*/ 52 h 35"/>
                  <a:gd name="T42" fmla="*/ 0 w 36"/>
                  <a:gd name="T43" fmla="*/ 52 h 35"/>
                  <a:gd name="T44" fmla="*/ 0 w 36"/>
                  <a:gd name="T45" fmla="*/ 49 h 35"/>
                  <a:gd name="T46" fmla="*/ 0 w 36"/>
                  <a:gd name="T47" fmla="*/ 45 h 35"/>
                  <a:gd name="T48" fmla="*/ 0 w 36"/>
                  <a:gd name="T49" fmla="*/ 44 h 35"/>
                  <a:gd name="T50" fmla="*/ 1 w 36"/>
                  <a:gd name="T51" fmla="*/ 38 h 35"/>
                  <a:gd name="T52" fmla="*/ 1 w 36"/>
                  <a:gd name="T53" fmla="*/ 31 h 35"/>
                  <a:gd name="T54" fmla="*/ 6 w 36"/>
                  <a:gd name="T55" fmla="*/ 29 h 35"/>
                  <a:gd name="T56" fmla="*/ 8 w 36"/>
                  <a:gd name="T57" fmla="*/ 23 h 35"/>
                  <a:gd name="T58" fmla="*/ 14 w 36"/>
                  <a:gd name="T59" fmla="*/ 16 h 35"/>
                  <a:gd name="T60" fmla="*/ 16 w 36"/>
                  <a:gd name="T61" fmla="*/ 14 h 35"/>
                  <a:gd name="T62" fmla="*/ 23 w 36"/>
                  <a:gd name="T63" fmla="*/ 8 h 35"/>
                  <a:gd name="T64" fmla="*/ 24 w 36"/>
                  <a:gd name="T65" fmla="*/ 5 h 35"/>
                  <a:gd name="T66" fmla="*/ 29 w 36"/>
                  <a:gd name="T67" fmla="*/ 5 h 35"/>
                  <a:gd name="T68" fmla="*/ 30 w 36"/>
                  <a:gd name="T69" fmla="*/ 1 h 35"/>
                  <a:gd name="T70" fmla="*/ 33 w 36"/>
                  <a:gd name="T71" fmla="*/ 1 h 35"/>
                  <a:gd name="T72" fmla="*/ 36 w 36"/>
                  <a:gd name="T73" fmla="*/ 1 h 35"/>
                  <a:gd name="T74" fmla="*/ 38 w 36"/>
                  <a:gd name="T75" fmla="*/ 0 h 35"/>
                  <a:gd name="T76" fmla="*/ 41 w 36"/>
                  <a:gd name="T77" fmla="*/ 1 h 35"/>
                  <a:gd name="T78" fmla="*/ 44 w 36"/>
                  <a:gd name="T79" fmla="*/ 1 h 35"/>
                  <a:gd name="T80" fmla="*/ 48 w 36"/>
                  <a:gd name="T81" fmla="*/ 1 h 35"/>
                  <a:gd name="T82" fmla="*/ 54 w 36"/>
                  <a:gd name="T83" fmla="*/ 8 h 35"/>
                  <a:gd name="T84" fmla="*/ 55 w 36"/>
                  <a:gd name="T85" fmla="*/ 16 h 35"/>
                  <a:gd name="T86" fmla="*/ 61 w 36"/>
                  <a:gd name="T87" fmla="*/ 23 h 35"/>
                  <a:gd name="T88" fmla="*/ 63 w 36"/>
                  <a:gd name="T89" fmla="*/ 30 h 35"/>
                  <a:gd name="T90" fmla="*/ 68 w 36"/>
                  <a:gd name="T91" fmla="*/ 36 h 35"/>
                  <a:gd name="T92" fmla="*/ 69 w 36"/>
                  <a:gd name="T93" fmla="*/ 41 h 35"/>
                  <a:gd name="T94" fmla="*/ 70 w 36"/>
                  <a:gd name="T95" fmla="*/ 45 h 35"/>
                  <a:gd name="T96" fmla="*/ 70 w 36"/>
                  <a:gd name="T97" fmla="*/ 49 h 35"/>
                  <a:gd name="T98" fmla="*/ 70 w 36"/>
                  <a:gd name="T99" fmla="*/ 52 h 35"/>
                  <a:gd name="T100" fmla="*/ 70 w 36"/>
                  <a:gd name="T101" fmla="*/ 55 h 35"/>
                  <a:gd name="T102" fmla="*/ 70 w 36"/>
                  <a:gd name="T103" fmla="*/ 57 h 35"/>
                  <a:gd name="T104" fmla="*/ 70 w 36"/>
                  <a:gd name="T105" fmla="*/ 57 h 35"/>
                  <a:gd name="T106" fmla="*/ 70 w 36"/>
                  <a:gd name="T107" fmla="*/ 62 h 35"/>
                  <a:gd name="T108" fmla="*/ 70 w 36"/>
                  <a:gd name="T109" fmla="*/ 62 h 35"/>
                  <a:gd name="T110" fmla="*/ 70 w 36"/>
                  <a:gd name="T111" fmla="*/ 63 h 35"/>
                  <a:gd name="T112" fmla="*/ 70 w 36"/>
                  <a:gd name="T113" fmla="*/ 63 h 3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6"/>
                  <a:gd name="T172" fmla="*/ 0 h 35"/>
                  <a:gd name="T173" fmla="*/ 36 w 36"/>
                  <a:gd name="T174" fmla="*/ 35 h 3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6" h="35">
                    <a:moveTo>
                      <a:pt x="36" y="32"/>
                    </a:moveTo>
                    <a:lnTo>
                      <a:pt x="35" y="32"/>
                    </a:lnTo>
                    <a:lnTo>
                      <a:pt x="35" y="33"/>
                    </a:lnTo>
                    <a:lnTo>
                      <a:pt x="34" y="33"/>
                    </a:lnTo>
                    <a:lnTo>
                      <a:pt x="32" y="35"/>
                    </a:lnTo>
                    <a:lnTo>
                      <a:pt x="31" y="35"/>
                    </a:lnTo>
                    <a:lnTo>
                      <a:pt x="29" y="35"/>
                    </a:lnTo>
                    <a:lnTo>
                      <a:pt x="27" y="35"/>
                    </a:lnTo>
                    <a:lnTo>
                      <a:pt x="24" y="35"/>
                    </a:lnTo>
                    <a:lnTo>
                      <a:pt x="21" y="35"/>
                    </a:lnTo>
                    <a:lnTo>
                      <a:pt x="17" y="35"/>
                    </a:lnTo>
                    <a:lnTo>
                      <a:pt x="14" y="33"/>
                    </a:lnTo>
                    <a:lnTo>
                      <a:pt x="10" y="33"/>
                    </a:lnTo>
                    <a:lnTo>
                      <a:pt x="5" y="32"/>
                    </a:lnTo>
                    <a:lnTo>
                      <a:pt x="3" y="31"/>
                    </a:lnTo>
                    <a:lnTo>
                      <a:pt x="1" y="29"/>
                    </a:lnTo>
                    <a:lnTo>
                      <a:pt x="1" y="28"/>
                    </a:lnTo>
                    <a:lnTo>
                      <a:pt x="0" y="26"/>
                    </a:lnTo>
                    <a:lnTo>
                      <a:pt x="0" y="25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" y="19"/>
                    </a:lnTo>
                    <a:lnTo>
                      <a:pt x="1" y="16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11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5" y="1"/>
                    </a:lnTo>
                    <a:lnTo>
                      <a:pt x="17" y="1"/>
                    </a:lnTo>
                    <a:lnTo>
                      <a:pt x="18" y="1"/>
                    </a:lnTo>
                    <a:lnTo>
                      <a:pt x="19" y="0"/>
                    </a:lnTo>
                    <a:lnTo>
                      <a:pt x="21" y="1"/>
                    </a:lnTo>
                    <a:lnTo>
                      <a:pt x="22" y="1"/>
                    </a:lnTo>
                    <a:lnTo>
                      <a:pt x="24" y="1"/>
                    </a:lnTo>
                    <a:lnTo>
                      <a:pt x="27" y="4"/>
                    </a:lnTo>
                    <a:lnTo>
                      <a:pt x="28" y="8"/>
                    </a:lnTo>
                    <a:lnTo>
                      <a:pt x="31" y="11"/>
                    </a:lnTo>
                    <a:lnTo>
                      <a:pt x="32" y="15"/>
                    </a:lnTo>
                    <a:lnTo>
                      <a:pt x="34" y="18"/>
                    </a:lnTo>
                    <a:lnTo>
                      <a:pt x="35" y="21"/>
                    </a:lnTo>
                    <a:lnTo>
                      <a:pt x="36" y="23"/>
                    </a:lnTo>
                    <a:lnTo>
                      <a:pt x="36" y="25"/>
                    </a:lnTo>
                    <a:lnTo>
                      <a:pt x="36" y="26"/>
                    </a:lnTo>
                    <a:lnTo>
                      <a:pt x="36" y="28"/>
                    </a:lnTo>
                    <a:lnTo>
                      <a:pt x="36" y="29"/>
                    </a:lnTo>
                    <a:lnTo>
                      <a:pt x="36" y="31"/>
                    </a:lnTo>
                    <a:lnTo>
                      <a:pt x="36" y="32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479" name="Freeform 401"/>
              <p:cNvSpPr>
                <a:spLocks/>
              </p:cNvSpPr>
              <p:nvPr/>
            </p:nvSpPr>
            <p:spPr bwMode="auto">
              <a:xfrm>
                <a:off x="3312" y="879"/>
                <a:ext cx="81" cy="77"/>
              </a:xfrm>
              <a:custGeom>
                <a:avLst/>
                <a:gdLst>
                  <a:gd name="T0" fmla="*/ 70 w 61"/>
                  <a:gd name="T1" fmla="*/ 127 h 60"/>
                  <a:gd name="T2" fmla="*/ 86 w 61"/>
                  <a:gd name="T3" fmla="*/ 126 h 60"/>
                  <a:gd name="T4" fmla="*/ 98 w 61"/>
                  <a:gd name="T5" fmla="*/ 121 h 60"/>
                  <a:gd name="T6" fmla="*/ 109 w 61"/>
                  <a:gd name="T7" fmla="*/ 117 h 60"/>
                  <a:gd name="T8" fmla="*/ 120 w 61"/>
                  <a:gd name="T9" fmla="*/ 110 h 60"/>
                  <a:gd name="T10" fmla="*/ 129 w 61"/>
                  <a:gd name="T11" fmla="*/ 98 h 60"/>
                  <a:gd name="T12" fmla="*/ 135 w 61"/>
                  <a:gd name="T13" fmla="*/ 89 h 60"/>
                  <a:gd name="T14" fmla="*/ 138 w 61"/>
                  <a:gd name="T15" fmla="*/ 76 h 60"/>
                  <a:gd name="T16" fmla="*/ 143 w 61"/>
                  <a:gd name="T17" fmla="*/ 65 h 60"/>
                  <a:gd name="T18" fmla="*/ 138 w 61"/>
                  <a:gd name="T19" fmla="*/ 51 h 60"/>
                  <a:gd name="T20" fmla="*/ 135 w 61"/>
                  <a:gd name="T21" fmla="*/ 39 h 60"/>
                  <a:gd name="T22" fmla="*/ 129 w 61"/>
                  <a:gd name="T23" fmla="*/ 30 h 60"/>
                  <a:gd name="T24" fmla="*/ 120 w 61"/>
                  <a:gd name="T25" fmla="*/ 17 h 60"/>
                  <a:gd name="T26" fmla="*/ 109 w 61"/>
                  <a:gd name="T27" fmla="*/ 10 h 60"/>
                  <a:gd name="T28" fmla="*/ 98 w 61"/>
                  <a:gd name="T29" fmla="*/ 5 h 60"/>
                  <a:gd name="T30" fmla="*/ 86 w 61"/>
                  <a:gd name="T31" fmla="*/ 1 h 60"/>
                  <a:gd name="T32" fmla="*/ 70 w 61"/>
                  <a:gd name="T33" fmla="*/ 0 h 60"/>
                  <a:gd name="T34" fmla="*/ 56 w 61"/>
                  <a:gd name="T35" fmla="*/ 1 h 60"/>
                  <a:gd name="T36" fmla="*/ 42 w 61"/>
                  <a:gd name="T37" fmla="*/ 5 h 60"/>
                  <a:gd name="T38" fmla="*/ 33 w 61"/>
                  <a:gd name="T39" fmla="*/ 10 h 60"/>
                  <a:gd name="T40" fmla="*/ 21 w 61"/>
                  <a:gd name="T41" fmla="*/ 17 h 60"/>
                  <a:gd name="T42" fmla="*/ 15 w 61"/>
                  <a:gd name="T43" fmla="*/ 30 h 60"/>
                  <a:gd name="T44" fmla="*/ 7 w 61"/>
                  <a:gd name="T45" fmla="*/ 39 h 60"/>
                  <a:gd name="T46" fmla="*/ 5 w 61"/>
                  <a:gd name="T47" fmla="*/ 51 h 60"/>
                  <a:gd name="T48" fmla="*/ 0 w 61"/>
                  <a:gd name="T49" fmla="*/ 65 h 60"/>
                  <a:gd name="T50" fmla="*/ 5 w 61"/>
                  <a:gd name="T51" fmla="*/ 76 h 60"/>
                  <a:gd name="T52" fmla="*/ 7 w 61"/>
                  <a:gd name="T53" fmla="*/ 89 h 60"/>
                  <a:gd name="T54" fmla="*/ 15 w 61"/>
                  <a:gd name="T55" fmla="*/ 98 h 60"/>
                  <a:gd name="T56" fmla="*/ 21 w 61"/>
                  <a:gd name="T57" fmla="*/ 110 h 60"/>
                  <a:gd name="T58" fmla="*/ 33 w 61"/>
                  <a:gd name="T59" fmla="*/ 117 h 60"/>
                  <a:gd name="T60" fmla="*/ 42 w 61"/>
                  <a:gd name="T61" fmla="*/ 121 h 60"/>
                  <a:gd name="T62" fmla="*/ 56 w 61"/>
                  <a:gd name="T63" fmla="*/ 126 h 60"/>
                  <a:gd name="T64" fmla="*/ 70 w 61"/>
                  <a:gd name="T65" fmla="*/ 127 h 6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1"/>
                  <a:gd name="T100" fmla="*/ 0 h 60"/>
                  <a:gd name="T101" fmla="*/ 61 w 61"/>
                  <a:gd name="T102" fmla="*/ 60 h 6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1" h="60">
                    <a:moveTo>
                      <a:pt x="30" y="60"/>
                    </a:moveTo>
                    <a:lnTo>
                      <a:pt x="37" y="59"/>
                    </a:lnTo>
                    <a:lnTo>
                      <a:pt x="42" y="57"/>
                    </a:lnTo>
                    <a:lnTo>
                      <a:pt x="47" y="55"/>
                    </a:lnTo>
                    <a:lnTo>
                      <a:pt x="51" y="52"/>
                    </a:lnTo>
                    <a:lnTo>
                      <a:pt x="55" y="46"/>
                    </a:lnTo>
                    <a:lnTo>
                      <a:pt x="58" y="42"/>
                    </a:lnTo>
                    <a:lnTo>
                      <a:pt x="59" y="36"/>
                    </a:lnTo>
                    <a:lnTo>
                      <a:pt x="61" y="31"/>
                    </a:lnTo>
                    <a:lnTo>
                      <a:pt x="59" y="24"/>
                    </a:lnTo>
                    <a:lnTo>
                      <a:pt x="58" y="18"/>
                    </a:lnTo>
                    <a:lnTo>
                      <a:pt x="55" y="14"/>
                    </a:lnTo>
                    <a:lnTo>
                      <a:pt x="51" y="8"/>
                    </a:lnTo>
                    <a:lnTo>
                      <a:pt x="47" y="5"/>
                    </a:lnTo>
                    <a:lnTo>
                      <a:pt x="42" y="2"/>
                    </a:lnTo>
                    <a:lnTo>
                      <a:pt x="37" y="1"/>
                    </a:lnTo>
                    <a:lnTo>
                      <a:pt x="30" y="0"/>
                    </a:lnTo>
                    <a:lnTo>
                      <a:pt x="24" y="1"/>
                    </a:lnTo>
                    <a:lnTo>
                      <a:pt x="18" y="2"/>
                    </a:lnTo>
                    <a:lnTo>
                      <a:pt x="14" y="5"/>
                    </a:lnTo>
                    <a:lnTo>
                      <a:pt x="9" y="8"/>
                    </a:lnTo>
                    <a:lnTo>
                      <a:pt x="6" y="14"/>
                    </a:lnTo>
                    <a:lnTo>
                      <a:pt x="3" y="18"/>
                    </a:lnTo>
                    <a:lnTo>
                      <a:pt x="2" y="24"/>
                    </a:lnTo>
                    <a:lnTo>
                      <a:pt x="0" y="31"/>
                    </a:lnTo>
                    <a:lnTo>
                      <a:pt x="2" y="36"/>
                    </a:lnTo>
                    <a:lnTo>
                      <a:pt x="3" y="42"/>
                    </a:lnTo>
                    <a:lnTo>
                      <a:pt x="6" y="46"/>
                    </a:lnTo>
                    <a:lnTo>
                      <a:pt x="9" y="52"/>
                    </a:lnTo>
                    <a:lnTo>
                      <a:pt x="14" y="55"/>
                    </a:lnTo>
                    <a:lnTo>
                      <a:pt x="18" y="57"/>
                    </a:lnTo>
                    <a:lnTo>
                      <a:pt x="24" y="59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59399" name="Rectangle 402"/>
            <p:cNvSpPr>
              <a:spLocks noChangeArrowheads="1"/>
            </p:cNvSpPr>
            <p:nvPr/>
          </p:nvSpPr>
          <p:spPr bwMode="auto">
            <a:xfrm>
              <a:off x="4518" y="3992"/>
              <a:ext cx="89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rgbClr val="0066CC"/>
                  </a:solidFill>
                </a:rPr>
                <a:t>CIMMYT</a:t>
              </a:r>
              <a:r>
                <a:rPr lang="en-US" sz="900">
                  <a:solidFill>
                    <a:srgbClr val="0066CC"/>
                  </a:solidFill>
                  <a:latin typeface="Tahoma" pitchFamily="-108" charset="0"/>
                  <a:ea typeface="Tahoma" pitchFamily="-108" charset="0"/>
                  <a:cs typeface="Tahoma" pitchFamily="-108" charset="0"/>
                </a:rPr>
                <a:t>®</a:t>
              </a:r>
              <a:r>
                <a:rPr lang="en-US" sz="2000">
                  <a:solidFill>
                    <a:srgbClr val="0066CC"/>
                  </a:solidFill>
                  <a:latin typeface="Symbol" pitchFamily="-108" charset="2"/>
                </a:rPr>
                <a:t> </a:t>
              </a:r>
              <a:endParaRPr lang="en-US" sz="2000">
                <a:solidFill>
                  <a:srgbClr val="0066CC"/>
                </a:solidFill>
              </a:endParaRPr>
            </a:p>
          </p:txBody>
        </p:sp>
        <p:sp>
          <p:nvSpPr>
            <p:cNvPr id="59400" name="Rectangle 403">
              <a:hlinkClick r:id="rId4"/>
            </p:cNvPr>
            <p:cNvSpPr>
              <a:spLocks noChangeArrowheads="1"/>
            </p:cNvSpPr>
            <p:nvPr/>
          </p:nvSpPr>
          <p:spPr bwMode="auto">
            <a:xfrm>
              <a:off x="5399" y="4015"/>
              <a:ext cx="974" cy="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>
              <a:prstTxWarp prst="textNoShape">
                <a:avLst/>
              </a:prstTxWarp>
              <a:spAutoFit/>
            </a:bodyPr>
            <a:lstStyle/>
            <a:p>
              <a:r>
                <a:rPr lang="en-US" sz="1600">
                  <a:solidFill>
                    <a:srgbClr val="0066CC"/>
                  </a:solidFill>
                  <a:latin typeface="Arial Narrow" pitchFamily="-108" charset="0"/>
                </a:rPr>
                <a:t> www.cimmyt.org</a:t>
              </a:r>
            </a:p>
          </p:txBody>
        </p:sp>
        <p:sp>
          <p:nvSpPr>
            <p:cNvPr id="59401" name="Rectangle 404"/>
            <p:cNvSpPr>
              <a:spLocks noChangeArrowheads="1"/>
            </p:cNvSpPr>
            <p:nvPr/>
          </p:nvSpPr>
          <p:spPr bwMode="auto">
            <a:xfrm rot="5400000">
              <a:off x="5295" y="4105"/>
              <a:ext cx="214" cy="12"/>
            </a:xfrm>
            <a:prstGeom prst="rect">
              <a:avLst/>
            </a:prstGeom>
            <a:gradFill rotWithShape="0">
              <a:gsLst>
                <a:gs pos="0">
                  <a:srgbClr val="000000"/>
                </a:gs>
                <a:gs pos="50000">
                  <a:srgbClr val="0000FF"/>
                </a:gs>
                <a:gs pos="100000">
                  <a:srgbClr val="000000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9397" name="TextBox 86"/>
          <p:cNvSpPr txBox="1">
            <a:spLocks noChangeArrowheads="1"/>
          </p:cNvSpPr>
          <p:nvPr/>
        </p:nvSpPr>
        <p:spPr bwMode="auto">
          <a:xfrm>
            <a:off x="2590800" y="6400800"/>
            <a:ext cx="22526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>
                <a:solidFill>
                  <a:srgbClr val="3366FF"/>
                </a:solidFill>
              </a:rPr>
              <a:t>Source: J. Dixon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ea typeface="ＭＳ Ｐゴシック" pitchFamily="-108" charset="-128"/>
                <a:cs typeface="ＭＳ Ｐゴシック" pitchFamily="-108" charset="-128"/>
              </a:rPr>
              <a:t>The Crisis: World Commodity Prices </a:t>
            </a:r>
            <a:br>
              <a:rPr lang="en-US" sz="2800" smtClean="0">
                <a:ea typeface="ＭＳ Ｐゴシック" pitchFamily="-108" charset="-128"/>
                <a:cs typeface="ＭＳ Ｐゴシック" pitchFamily="-108" charset="-128"/>
              </a:rPr>
            </a:br>
            <a:r>
              <a:rPr lang="en-US" sz="2800" smtClean="0">
                <a:ea typeface="ＭＳ Ｐゴシック" pitchFamily="-108" charset="-128"/>
                <a:cs typeface="ＭＳ Ｐゴシック" pitchFamily="-108" charset="-128"/>
              </a:rPr>
              <a:t>(Jan. 2000-Apr. 2008)</a:t>
            </a:r>
            <a:br>
              <a:rPr lang="en-US" sz="2800" smtClean="0">
                <a:ea typeface="ＭＳ Ｐゴシック" pitchFamily="-108" charset="-128"/>
                <a:cs typeface="ＭＳ Ｐゴシック" pitchFamily="-108" charset="-128"/>
              </a:rPr>
            </a:br>
            <a:endParaRPr lang="en-US" sz="280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/>
          <a:srcRect t="8502"/>
          <a:stretch>
            <a:fillRect/>
          </a:stretch>
        </p:blipFill>
        <p:spPr bwMode="auto">
          <a:xfrm>
            <a:off x="838200" y="1219200"/>
            <a:ext cx="75533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496461"/>
            <a:ext cx="8686800" cy="579437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hangingPunct="1">
              <a:defRPr/>
            </a:pPr>
            <a:r>
              <a:rPr lang="en-US" sz="4000" b="1" kern="0" dirty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The Biofuels Boom </a:t>
            </a:r>
          </a:p>
        </p:txBody>
      </p:sp>
      <p:graphicFrame>
        <p:nvGraphicFramePr>
          <p:cNvPr id="56322" name="Object 2"/>
          <p:cNvGraphicFramePr>
            <a:graphicFrameLocks noGrp="1" noChangeAspect="1"/>
          </p:cNvGraphicFramePr>
          <p:nvPr/>
        </p:nvGraphicFramePr>
        <p:xfrm>
          <a:off x="303213" y="1905000"/>
          <a:ext cx="4667250" cy="3276600"/>
        </p:xfrm>
        <a:graphic>
          <a:graphicData uri="http://schemas.openxmlformats.org/presentationml/2006/ole">
            <p:oleObj spid="_x0000_s56322" r:id="rId4" imgW="4663055" imgH="3273281" progId="Excel.Sheet.8">
              <p:embed/>
            </p:oleObj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657600" y="6324600"/>
            <a:ext cx="5486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b="1" i="1" dirty="0">
                <a:solidFill>
                  <a:schemeClr val="accent3">
                    <a:lumMod val="85000"/>
                  </a:schemeClr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rPr>
              <a:t>Source: Worldwatch Institute 2006 and 2008</a:t>
            </a:r>
          </a:p>
        </p:txBody>
      </p:sp>
      <p:sp>
        <p:nvSpPr>
          <p:cNvPr id="56326" name="Text Box 5"/>
          <p:cNvSpPr txBox="1">
            <a:spLocks noChangeArrowheads="1"/>
          </p:cNvSpPr>
          <p:nvPr/>
        </p:nvSpPr>
        <p:spPr bwMode="auto">
          <a:xfrm>
            <a:off x="609600" y="5165725"/>
            <a:ext cx="4419600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spcAft>
                <a:spcPct val="5000"/>
              </a:spcAft>
            </a:pPr>
            <a:r>
              <a:rPr lang="en-US" sz="2000">
                <a:solidFill>
                  <a:srgbClr val="FF3300"/>
                </a:solidFill>
              </a:rPr>
              <a:t>Ethanol:</a:t>
            </a:r>
            <a:r>
              <a:rPr lang="en-US" sz="2000"/>
              <a:t> </a:t>
            </a:r>
            <a:r>
              <a:rPr lang="en-US" sz="2000">
                <a:solidFill>
                  <a:srgbClr val="F2E401"/>
                </a:solidFill>
              </a:rPr>
              <a:t>&gt; 90% of biofuel production; Brazil and US are 90% ethanol </a:t>
            </a:r>
            <a:r>
              <a:rPr lang="en-US" sz="2000"/>
              <a:t/>
            </a:r>
            <a:br>
              <a:rPr lang="en-US" sz="2000"/>
            </a:br>
            <a:r>
              <a:rPr lang="en-US" sz="2000">
                <a:solidFill>
                  <a:srgbClr val="F2E401"/>
                </a:solidFill>
              </a:rPr>
              <a:t>market </a:t>
            </a:r>
          </a:p>
        </p:txBody>
      </p:sp>
      <p:graphicFrame>
        <p:nvGraphicFramePr>
          <p:cNvPr id="56323" name="Object 3"/>
          <p:cNvGraphicFramePr>
            <a:graphicFrameLocks noGrp="1" noChangeAspect="1"/>
          </p:cNvGraphicFramePr>
          <p:nvPr/>
        </p:nvGraphicFramePr>
        <p:xfrm>
          <a:off x="4800600" y="1828800"/>
          <a:ext cx="4343400" cy="3581400"/>
        </p:xfrm>
        <a:graphic>
          <a:graphicData uri="http://schemas.openxmlformats.org/presentationml/2006/ole">
            <p:oleObj spid="_x0000_s56323" r:id="rId5" imgW="4339993" imgH="3584152" progId="Excel.Sheet.8">
              <p:embed/>
            </p:oleObj>
          </a:graphicData>
        </a:graphic>
      </p:graphicFrame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5029200" y="5181600"/>
            <a:ext cx="41148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  <a:spcAft>
                <a:spcPct val="5000"/>
              </a:spcAft>
            </a:pPr>
            <a:r>
              <a:rPr lang="en-US" sz="2000" b="1">
                <a:solidFill>
                  <a:srgbClr val="00B050"/>
                </a:solidFill>
              </a:rPr>
              <a:t>Biodiesel: </a:t>
            </a:r>
            <a:r>
              <a:rPr lang="en-US" sz="2000" b="1">
                <a:solidFill>
                  <a:srgbClr val="FFFF00"/>
                </a:solidFill>
              </a:rPr>
              <a:t>EU accounts for 90% of production</a:t>
            </a:r>
            <a:endParaRPr lang="en-US" sz="2000">
              <a:solidFill>
                <a:srgbClr val="FFFF00"/>
              </a:solidFill>
            </a:endParaRP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609600" y="1187450"/>
            <a:ext cx="8305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solidFill>
                  <a:srgbClr val="F2E401"/>
                </a:solidFill>
              </a:rPr>
              <a:t>World ethanol and bio-diesel production, 1975-2006 (billion liters)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400"/>
              <a:t>FOSSIL FUEL - THE REAL SUSTAINABILITY CHALLENGE?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1700" y="2049463"/>
            <a:ext cx="7556500" cy="4046537"/>
          </a:xfrm>
        </p:spPr>
        <p:txBody>
          <a:bodyPr/>
          <a:lstStyle/>
          <a:p>
            <a:pPr eaLnBrk="1" hangingPunct="1"/>
            <a:r>
              <a:rPr lang="en-US" sz="2400"/>
              <a:t>Demand exceed production by 2010</a:t>
            </a:r>
          </a:p>
          <a:p>
            <a:pPr eaLnBrk="1" hangingPunct="1"/>
            <a:r>
              <a:rPr lang="en-US" sz="2400"/>
              <a:t>U.S. 400 gallons oil/equiv/year to feed 1 person</a:t>
            </a:r>
          </a:p>
          <a:p>
            <a:pPr lvl="1" eaLnBrk="1" hangingPunct="1"/>
            <a:r>
              <a:rPr lang="en-US" sz="2000"/>
              <a:t>31% fertilizer production</a:t>
            </a:r>
          </a:p>
          <a:p>
            <a:pPr lvl="1" eaLnBrk="1" hangingPunct="1"/>
            <a:r>
              <a:rPr lang="en-US" sz="2000"/>
              <a:t>19% machinery use (field)</a:t>
            </a:r>
          </a:p>
          <a:p>
            <a:pPr lvl="1" eaLnBrk="1" hangingPunct="1"/>
            <a:r>
              <a:rPr lang="en-US" sz="2000"/>
              <a:t>16% transport</a:t>
            </a:r>
          </a:p>
          <a:p>
            <a:pPr lvl="1" eaLnBrk="1" hangingPunct="1"/>
            <a:r>
              <a:rPr lang="en-US" sz="2000"/>
              <a:t>13% irrigation</a:t>
            </a:r>
          </a:p>
          <a:p>
            <a:pPr lvl="1" eaLnBrk="1" hangingPunct="1"/>
            <a:endParaRPr lang="en-US" sz="2000"/>
          </a:p>
          <a:p>
            <a:pPr lvl="1" eaLnBrk="1" hangingPunct="1">
              <a:buFontTx/>
              <a:buNone/>
            </a:pPr>
            <a:r>
              <a:rPr lang="en-US" sz="2000"/>
              <a:t>(1Kg N </a:t>
            </a:r>
            <a:r>
              <a:rPr lang="en-US" sz="2000">
                <a:sym typeface="Symbol" pitchFamily="-108" charset="2"/>
              </a:rPr>
              <a:t> 1.4 to 1.8 litres of diesel)</a:t>
            </a:r>
            <a:endParaRPr lang="en-US" sz="2000"/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rcRect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6477000" y="3505200"/>
            <a:ext cx="1930400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1905000"/>
            <a:ext cx="79248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0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FF8000"/>
                </a:solidFill>
              </a:rPr>
              <a:t>Between </a:t>
            </a:r>
            <a:r>
              <a:rPr lang="en-US" sz="2800" dirty="0" smtClean="0">
                <a:solidFill>
                  <a:srgbClr val="FF8000"/>
                </a:solidFill>
              </a:rPr>
              <a:t>2005 and 2008, conventional oil production ceased to grow, </a:t>
            </a:r>
            <a:r>
              <a:rPr lang="en-US" sz="2800" dirty="0" smtClean="0">
                <a:solidFill>
                  <a:srgbClr val="FF8000"/>
                </a:solidFill>
              </a:rPr>
              <a:t>despite massive </a:t>
            </a:r>
            <a:r>
              <a:rPr lang="en-US" sz="2800" dirty="0" smtClean="0">
                <a:solidFill>
                  <a:srgbClr val="FF8000"/>
                </a:solidFill>
              </a:rPr>
              <a:t>investment, increasing demand and prices. This is unprecedented.</a:t>
            </a:r>
            <a:endParaRPr lang="en-US" sz="2800" dirty="0" smtClean="0">
              <a:solidFill>
                <a:srgbClr val="FF8000"/>
              </a:solidFill>
            </a:endParaRPr>
          </a:p>
          <a:p>
            <a:pPr marL="4500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FF8000"/>
                </a:solidFill>
              </a:rPr>
              <a:t>Oil </a:t>
            </a:r>
            <a:r>
              <a:rPr lang="en-US" sz="2800" dirty="0" smtClean="0">
                <a:solidFill>
                  <a:srgbClr val="FF8000"/>
                </a:solidFill>
              </a:rPr>
              <a:t>production from existing fields will drop by almost 50% from 2008-2020</a:t>
            </a:r>
            <a:endParaRPr lang="en-US" sz="2800" dirty="0" smtClean="0">
              <a:solidFill>
                <a:srgbClr val="FF8000"/>
              </a:solidFill>
            </a:endParaRPr>
          </a:p>
          <a:p>
            <a:pPr marL="450000" indent="-457200">
              <a:spcBef>
                <a:spcPts val="600"/>
              </a:spcBef>
              <a:spcAft>
                <a:spcPts val="600"/>
              </a:spcAft>
              <a:buFont typeface="Arial"/>
              <a:buChar char="•"/>
            </a:pPr>
            <a:r>
              <a:rPr lang="en-US" sz="2800" dirty="0" smtClean="0">
                <a:solidFill>
                  <a:srgbClr val="FF8000"/>
                </a:solidFill>
              </a:rPr>
              <a:t>The </a:t>
            </a:r>
            <a:r>
              <a:rPr lang="en-US" sz="2800" dirty="0" smtClean="0">
                <a:solidFill>
                  <a:srgbClr val="FF8000"/>
                </a:solidFill>
              </a:rPr>
              <a:t>world needs new production six times that of Saudi Arabia today to be </a:t>
            </a:r>
            <a:r>
              <a:rPr lang="en-US" sz="2800" dirty="0" smtClean="0">
                <a:solidFill>
                  <a:srgbClr val="FF8000"/>
                </a:solidFill>
              </a:rPr>
              <a:t>brought on </a:t>
            </a:r>
            <a:r>
              <a:rPr lang="en-US" sz="2800" dirty="0" smtClean="0">
                <a:solidFill>
                  <a:srgbClr val="FF8000"/>
                </a:solidFill>
              </a:rPr>
              <a:t>stream between 2007 and 2030</a:t>
            </a:r>
            <a:r>
              <a:rPr lang="en-US" sz="2800" dirty="0" smtClean="0">
                <a:solidFill>
                  <a:srgbClr val="FF8000"/>
                </a:solidFill>
              </a:rPr>
              <a:t>.</a:t>
            </a:r>
            <a:endParaRPr lang="en-US" sz="2800" dirty="0" smtClean="0">
              <a:solidFill>
                <a:srgbClr val="FF8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7400" y="457200"/>
            <a:ext cx="56109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2E401"/>
                </a:solidFill>
              </a:rPr>
              <a:t>Oil production decline</a:t>
            </a:r>
          </a:p>
          <a:p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6324600" y="6400800"/>
            <a:ext cx="2436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FF8000"/>
                </a:solidFill>
              </a:rPr>
              <a:t>Source: A. Campbell (2010)</a:t>
            </a:r>
            <a:endParaRPr lang="en-US" sz="1400" i="1" dirty="0">
              <a:solidFill>
                <a:srgbClr val="FF8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Financial Crisis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Credit	</a:t>
            </a:r>
            <a:r>
              <a:rPr lang="en-US" dirty="0" smtClean="0"/>
              <a:t>		</a:t>
            </a:r>
            <a:r>
              <a:rPr lang="en-US" dirty="0" smtClean="0"/>
              <a:t>				</a:t>
            </a:r>
            <a:r>
              <a:rPr lang="en-US" dirty="0" err="1" smtClean="0">
                <a:latin typeface="Wingdings"/>
                <a:ea typeface="Wingdings"/>
                <a:cs typeface="Wingdings"/>
              </a:rPr>
              <a:t></a:t>
            </a:r>
            <a:endParaRPr lang="en-US" dirty="0" smtClean="0"/>
          </a:p>
          <a:p>
            <a:r>
              <a:rPr lang="en-US" dirty="0" smtClean="0"/>
              <a:t>Trade (up to 12% reduction)		</a:t>
            </a:r>
            <a:r>
              <a:rPr lang="en-US" dirty="0" err="1" smtClean="0">
                <a:latin typeface="Wingdings"/>
                <a:ea typeface="Wingdings"/>
                <a:cs typeface="Wingdings"/>
              </a:rPr>
              <a:t></a:t>
            </a:r>
            <a:endParaRPr lang="en-US" dirty="0" smtClean="0"/>
          </a:p>
          <a:p>
            <a:r>
              <a:rPr lang="en-US" dirty="0" smtClean="0"/>
              <a:t>Commodity </a:t>
            </a:r>
            <a:r>
              <a:rPr lang="en-US" dirty="0" smtClean="0"/>
              <a:t>speculation	</a:t>
            </a:r>
            <a:r>
              <a:rPr lang="en-US" dirty="0" smtClean="0"/>
              <a:t>		</a:t>
            </a:r>
            <a:r>
              <a:rPr lang="en-US" dirty="0" err="1" smtClean="0">
                <a:latin typeface="Wingdings"/>
                <a:ea typeface="Wingdings"/>
                <a:cs typeface="Wingdings"/>
              </a:rPr>
              <a:t></a:t>
            </a:r>
            <a:endParaRPr lang="en-US" dirty="0" smtClean="0"/>
          </a:p>
          <a:p>
            <a:r>
              <a:rPr lang="en-US" dirty="0" smtClean="0"/>
              <a:t>Investment	</a:t>
            </a:r>
            <a:r>
              <a:rPr lang="en-US" dirty="0" smtClean="0"/>
              <a:t>		</a:t>
            </a:r>
            <a:r>
              <a:rPr lang="en-US" dirty="0" smtClean="0"/>
              <a:t>			</a:t>
            </a:r>
            <a:r>
              <a:rPr lang="en-US" dirty="0" err="1" smtClean="0">
                <a:latin typeface="Wingdings"/>
                <a:ea typeface="Wingdings"/>
                <a:cs typeface="Wingdings"/>
              </a:rPr>
              <a:t></a:t>
            </a:r>
            <a:endParaRPr lang="en-US" dirty="0" smtClean="0"/>
          </a:p>
          <a:p>
            <a:r>
              <a:rPr lang="en-US" dirty="0" smtClean="0"/>
              <a:t>“Freefall” in </a:t>
            </a:r>
            <a:r>
              <a:rPr lang="en-US" dirty="0" smtClean="0"/>
              <a:t>prices	</a:t>
            </a:r>
            <a:r>
              <a:rPr lang="en-US" dirty="0" smtClean="0"/>
              <a:t>			</a:t>
            </a:r>
            <a:r>
              <a:rPr lang="en-US" dirty="0" err="1" smtClean="0">
                <a:latin typeface="Wingdings"/>
                <a:ea typeface="Wingdings"/>
                <a:cs typeface="Wingdings"/>
              </a:rPr>
              <a:t></a:t>
            </a:r>
            <a:endParaRPr lang="en-US" dirty="0" smtClean="0"/>
          </a:p>
          <a:p>
            <a:r>
              <a:rPr lang="en-US" dirty="0" smtClean="0"/>
              <a:t>Protection	</a:t>
            </a:r>
            <a:r>
              <a:rPr lang="en-US" dirty="0" smtClean="0"/>
              <a:t>		</a:t>
            </a:r>
            <a:r>
              <a:rPr lang="en-US" dirty="0" smtClean="0"/>
              <a:t>			</a:t>
            </a:r>
            <a:r>
              <a:rPr lang="en-US" dirty="0" err="1" smtClean="0">
                <a:latin typeface="Wingdings"/>
                <a:ea typeface="Wingdings"/>
                <a:cs typeface="Wingdings"/>
              </a:rPr>
              <a:t>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74638"/>
            <a:ext cx="8799932" cy="6278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0007.jpg"/>
          <p:cNvPicPr>
            <a:picLocks noGrp="1" noChangeAspect="1"/>
          </p:cNvPicPr>
          <p:nvPr>
            <p:ph idx="1"/>
          </p:nvPr>
        </p:nvPicPr>
        <p:blipFill>
          <a:blip r:embed="rId2"/>
          <a:srcRect l="-6743" r="-6743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0288" y="914400"/>
            <a:ext cx="522922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0" y="2554288"/>
            <a:ext cx="933450" cy="9874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375" y="3871913"/>
            <a:ext cx="758825" cy="1085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2575" y="5218113"/>
            <a:ext cx="1119188" cy="7461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  <p:sp>
        <p:nvSpPr>
          <p:cNvPr id="7" name="TextBox 6"/>
          <p:cNvSpPr txBox="1"/>
          <p:nvPr/>
        </p:nvSpPr>
        <p:spPr>
          <a:xfrm>
            <a:off x="5327650" y="1379538"/>
            <a:ext cx="941388" cy="3683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ea typeface="+mn-ea"/>
                <a:cs typeface="+mn-cs"/>
              </a:rPr>
              <a:t>Δ</a:t>
            </a:r>
            <a:r>
              <a:rPr lang="en-US" dirty="0">
                <a:latin typeface="+mn-lt"/>
                <a:ea typeface="+mn-ea"/>
                <a:cs typeface="+mn-cs"/>
              </a:rPr>
              <a:t> </a:t>
            </a:r>
            <a:r>
              <a:rPr lang="en-US" dirty="0">
                <a:latin typeface="ＭＳ ゴシック"/>
                <a:ea typeface="ＭＳ ゴシック"/>
                <a:cs typeface="ＭＳ ゴシック"/>
              </a:rPr>
              <a:t>≅</a:t>
            </a:r>
            <a:r>
              <a:rPr lang="en-US" dirty="0">
                <a:latin typeface="+mn-lt"/>
                <a:ea typeface="+mn-ea"/>
                <a:cs typeface="+mn-cs"/>
              </a:rPr>
              <a:t> 50%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27650" y="2859088"/>
            <a:ext cx="941388" cy="369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ea typeface="+mn-ea"/>
                <a:cs typeface="+mn-cs"/>
              </a:rPr>
              <a:t>Δ</a:t>
            </a:r>
            <a:r>
              <a:rPr lang="en-US" dirty="0">
                <a:latin typeface="+mn-lt"/>
                <a:ea typeface="+mn-ea"/>
                <a:cs typeface="+mn-cs"/>
              </a:rPr>
              <a:t> </a:t>
            </a:r>
            <a:r>
              <a:rPr lang="en-US" dirty="0">
                <a:latin typeface="ＭＳ ゴシック"/>
                <a:ea typeface="ＭＳ ゴシック"/>
                <a:cs typeface="ＭＳ ゴシック"/>
              </a:rPr>
              <a:t>≅</a:t>
            </a:r>
            <a:r>
              <a:rPr lang="en-US" dirty="0">
                <a:latin typeface="+mn-lt"/>
                <a:ea typeface="+mn-ea"/>
                <a:cs typeface="+mn-cs"/>
              </a:rPr>
              <a:t> 30%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27650" y="4295775"/>
            <a:ext cx="941388" cy="3683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ea typeface="+mn-ea"/>
                <a:cs typeface="+mn-cs"/>
              </a:rPr>
              <a:t>Δ</a:t>
            </a:r>
            <a:r>
              <a:rPr lang="en-US" dirty="0">
                <a:latin typeface="+mn-lt"/>
                <a:ea typeface="+mn-ea"/>
                <a:cs typeface="+mn-cs"/>
              </a:rPr>
              <a:t> </a:t>
            </a:r>
            <a:r>
              <a:rPr lang="en-US" dirty="0">
                <a:latin typeface="ＭＳ ゴシック"/>
                <a:ea typeface="ＭＳ ゴシック"/>
                <a:cs typeface="ＭＳ ゴシック"/>
              </a:rPr>
              <a:t>≅</a:t>
            </a:r>
            <a:r>
              <a:rPr lang="en-US" dirty="0">
                <a:latin typeface="+mn-lt"/>
                <a:ea typeface="+mn-ea"/>
                <a:cs typeface="+mn-cs"/>
              </a:rPr>
              <a:t> 40%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27650" y="5405438"/>
            <a:ext cx="941388" cy="369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>
                <a:latin typeface="+mn-lt"/>
                <a:ea typeface="+mn-ea"/>
                <a:cs typeface="+mn-cs"/>
              </a:rPr>
              <a:t>Δ</a:t>
            </a:r>
            <a:r>
              <a:rPr lang="en-US" dirty="0">
                <a:latin typeface="+mn-lt"/>
                <a:ea typeface="+mn-ea"/>
                <a:cs typeface="+mn-cs"/>
              </a:rPr>
              <a:t> </a:t>
            </a:r>
            <a:r>
              <a:rPr lang="en-US" dirty="0">
                <a:latin typeface="ＭＳ ゴシック"/>
                <a:ea typeface="ＭＳ ゴシック"/>
                <a:cs typeface="ＭＳ ゴシック"/>
              </a:rPr>
              <a:t>≅</a:t>
            </a:r>
            <a:r>
              <a:rPr lang="en-US" dirty="0">
                <a:latin typeface="+mn-lt"/>
                <a:ea typeface="+mn-ea"/>
                <a:cs typeface="+mn-cs"/>
              </a:rPr>
              <a:t> 55%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87086" y="2232975"/>
            <a:ext cx="3058886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Projected consumption</a:t>
            </a:r>
            <a:br>
              <a:rPr lang="en-A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cs typeface="+mn-cs"/>
              </a:rPr>
            </a:br>
            <a:r>
              <a:rPr lang="en-A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  increase in Asia  2007-2020</a:t>
            </a:r>
          </a:p>
        </p:txBody>
      </p:sp>
      <p:sp>
        <p:nvSpPr>
          <p:cNvPr id="12" name="Left Brace 11"/>
          <p:cNvSpPr/>
          <p:nvPr/>
        </p:nvSpPr>
        <p:spPr>
          <a:xfrm>
            <a:off x="3044825" y="1030288"/>
            <a:ext cx="612775" cy="4989512"/>
          </a:xfrm>
          <a:prstGeom prst="leftBrace">
            <a:avLst/>
          </a:prstGeom>
          <a:ln>
            <a:solidFill>
              <a:srgbClr val="FF66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3" name="Left Brace 12"/>
          <p:cNvSpPr/>
          <p:nvPr/>
        </p:nvSpPr>
        <p:spPr>
          <a:xfrm flipH="1">
            <a:off x="7148513" y="2438400"/>
            <a:ext cx="46037" cy="46038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1453" name="Picture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70375" y="1030288"/>
            <a:ext cx="941388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4" name="TextBox 13"/>
          <p:cNvSpPr txBox="1">
            <a:spLocks noChangeArrowheads="1"/>
          </p:cNvSpPr>
          <p:nvPr/>
        </p:nvSpPr>
        <p:spPr bwMode="auto">
          <a:xfrm>
            <a:off x="4343400" y="6324600"/>
            <a:ext cx="28003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>
                <a:solidFill>
                  <a:srgbClr val="FF8000"/>
                </a:solidFill>
              </a:rPr>
              <a:t>Source: Ross Kingwell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MG_147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304800"/>
            <a:ext cx="5943600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 t="17984"/>
          <a:stretch>
            <a:fillRect/>
          </a:stretch>
        </p:blipFill>
        <p:spPr bwMode="auto">
          <a:xfrm>
            <a:off x="695325" y="1536700"/>
            <a:ext cx="7848600" cy="48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496461"/>
            <a:ext cx="8686800" cy="579437"/>
          </a:xfrm>
          <a:prstGeom prst="rect">
            <a:avLst/>
          </a:prstGeom>
        </p:spPr>
        <p:txBody>
          <a:bodyPr anchor="ctr">
            <a:normAutofit fontScale="77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eaLnBrk="1" hangingPunct="1">
              <a:defRPr/>
            </a:pPr>
            <a:r>
              <a:rPr lang="en-US" sz="47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Growth in Income and Consumption</a:t>
            </a:r>
            <a:r>
              <a:rPr lang="en-US" sz="41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z="4000" smtClean="0">
                <a:ea typeface="ＭＳ Ｐゴシック" pitchFamily="-108" charset="-128"/>
                <a:cs typeface="ＭＳ Ｐゴシック" pitchFamily="-108" charset="-128"/>
              </a:rPr>
              <a:t>Market Demographics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AU">
                <a:ea typeface="ＭＳ Ｐゴシック" pitchFamily="-108" charset="-128"/>
                <a:cs typeface="ＭＳ Ｐゴシック" pitchFamily="-108" charset="-128"/>
              </a:rPr>
              <a:t>Opportunities and challenges</a:t>
            </a:r>
          </a:p>
          <a:p>
            <a:pPr eaLnBrk="1" hangingPunct="1"/>
            <a:r>
              <a:rPr lang="en-AU">
                <a:ea typeface="ＭＳ Ｐゴシック" pitchFamily="-108" charset="-128"/>
                <a:cs typeface="ＭＳ Ｐゴシック" pitchFamily="-108" charset="-128"/>
              </a:rPr>
              <a:t>BRIC Economies</a:t>
            </a:r>
          </a:p>
          <a:p>
            <a:pPr eaLnBrk="1" hangingPunct="1"/>
            <a:r>
              <a:rPr lang="en-AU">
                <a:ea typeface="ＭＳ Ｐゴシック" pitchFamily="-108" charset="-128"/>
                <a:cs typeface="ＭＳ Ｐゴシック" pitchFamily="-108" charset="-128"/>
              </a:rPr>
              <a:t>Traditional Markets</a:t>
            </a:r>
          </a:p>
          <a:p>
            <a:pPr eaLnBrk="1" hangingPunct="1"/>
            <a:r>
              <a:rPr lang="en-AU">
                <a:ea typeface="ＭＳ Ｐゴシック" pitchFamily="-108" charset="-128"/>
                <a:cs typeface="ＭＳ Ｐゴシック" pitchFamily="-108" charset="-128"/>
              </a:rPr>
              <a:t>Livestock</a:t>
            </a:r>
          </a:p>
          <a:p>
            <a:pPr eaLnBrk="1" hangingPunct="1"/>
            <a:r>
              <a:rPr lang="en-AU">
                <a:ea typeface="ＭＳ Ｐゴシック" pitchFamily="-108" charset="-128"/>
                <a:cs typeface="ＭＳ Ｐゴシック" pitchFamily="-108" charset="-128"/>
              </a:rPr>
              <a:t>Biofuels</a:t>
            </a:r>
          </a:p>
          <a:p>
            <a:pPr eaLnBrk="1" hangingPunct="1"/>
            <a:r>
              <a:rPr lang="en-AU">
                <a:ea typeface="ＭＳ Ｐゴシック" pitchFamily="-108" charset="-128"/>
                <a:cs typeface="ＭＳ Ｐゴシック" pitchFamily="-108" charset="-128"/>
              </a:rPr>
              <a:t>Carbon</a:t>
            </a:r>
          </a:p>
        </p:txBody>
      </p:sp>
      <p:pic>
        <p:nvPicPr>
          <p:cNvPr id="63492" name="Picture 5" descr="10392_maize fuel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3200400"/>
            <a:ext cx="27209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marketing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Focus shifted: from country, to customer relationships</a:t>
            </a:r>
          </a:p>
          <a:p>
            <a:r>
              <a:rPr lang="en-US" dirty="0" smtClean="0"/>
              <a:t>Processing technologies changing quality requirements</a:t>
            </a:r>
          </a:p>
          <a:p>
            <a:r>
              <a:rPr lang="en-US" dirty="0" smtClean="0"/>
              <a:t>Non-traditional exporters</a:t>
            </a:r>
          </a:p>
          <a:p>
            <a:r>
              <a:rPr lang="en-US" dirty="0" smtClean="0"/>
              <a:t>Grain consumption outpaces production</a:t>
            </a:r>
          </a:p>
          <a:p>
            <a:r>
              <a:rPr lang="en-US" dirty="0" smtClean="0"/>
              <a:t>Balance of ‘price buyers’ and growth of quality conscious customers</a:t>
            </a:r>
          </a:p>
          <a:p>
            <a:r>
              <a:rPr lang="en-US" dirty="0" smtClean="0"/>
              <a:t>Asia</a:t>
            </a:r>
          </a:p>
          <a:p>
            <a:r>
              <a:rPr lang="en-US" dirty="0" smtClean="0"/>
              <a:t>Supply challenges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0" y="6096000"/>
            <a:ext cx="1951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F2E401"/>
                </a:solidFill>
              </a:rPr>
              <a:t>Source: AGEA (2010)</a:t>
            </a:r>
            <a:endParaRPr lang="en-US" sz="1400" i="1" dirty="0">
              <a:solidFill>
                <a:srgbClr val="F2E40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142875" y="0"/>
            <a:ext cx="8858250" cy="1143000"/>
          </a:xfrm>
        </p:spPr>
        <p:txBody>
          <a:bodyPr/>
          <a:lstStyle/>
          <a:p>
            <a:r>
              <a:rPr lang="en-AU" sz="2800" smtClean="0"/>
              <a:t>Wheat market changing – entry of Black Sea </a:t>
            </a:r>
            <a:endParaRPr lang="en-AU" sz="3200" smtClean="0"/>
          </a:p>
        </p:txBody>
      </p:sp>
      <p:pic>
        <p:nvPicPr>
          <p:cNvPr id="9219" name="Picture 3" descr="Market share of major wheat exporte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1071563"/>
            <a:ext cx="6715125" cy="478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AN0008.jpg"/>
          <p:cNvPicPr>
            <a:picLocks noGrp="1" noChangeAspect="1"/>
          </p:cNvPicPr>
          <p:nvPr>
            <p:ph idx="1"/>
          </p:nvPr>
        </p:nvPicPr>
        <p:blipFill>
          <a:blip r:embed="rId2"/>
          <a:srcRect l="-6812" r="-681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Table Placeholder 56" descr="brnewzzl.gif"/>
          <p:cNvPicPr>
            <a:picLocks noGrp="1" noChangeAspect="1"/>
          </p:cNvPicPr>
          <p:nvPr>
            <p:ph type="tbl" idx="1"/>
          </p:nvPr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alphaModFix amt="25000"/>
          </a:blip>
          <a:srcRect/>
          <a:stretch>
            <a:fillRect/>
          </a:stretch>
        </p:blipFill>
        <p:spPr>
          <a:xfrm>
            <a:off x="2598738" y="1981200"/>
            <a:ext cx="3946525" cy="4114800"/>
          </a:xfrm>
        </p:spPr>
      </p:pic>
      <p:sp>
        <p:nvSpPr>
          <p:cNvPr id="79875" name="Rectangle 2"/>
          <p:cNvSpPr txBox="1"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200" b="1" u="sng">
                <a:solidFill>
                  <a:schemeClr val="bg1"/>
                </a:solidFill>
                <a:latin typeface="Bookman Old Style" pitchFamily="-108" charset="0"/>
              </a:rPr>
              <a:t>AGRICULTURE IN BRAZIL</a:t>
            </a:r>
          </a:p>
        </p:txBody>
      </p:sp>
      <p:graphicFrame>
        <p:nvGraphicFramePr>
          <p:cNvPr id="60" name="Table 59"/>
          <p:cNvGraphicFramePr>
            <a:graphicFrameLocks noGrp="1"/>
          </p:cNvGraphicFramePr>
          <p:nvPr/>
        </p:nvGraphicFramePr>
        <p:xfrm>
          <a:off x="838200" y="1828800"/>
          <a:ext cx="7391400" cy="4495800"/>
        </p:xfrm>
        <a:graphic>
          <a:graphicData uri="http://schemas.openxmlformats.org/drawingml/2006/table">
            <a:tbl>
              <a:tblPr/>
              <a:tblGrid>
                <a:gridCol w="2463800"/>
                <a:gridCol w="2463800"/>
                <a:gridCol w="2463800"/>
              </a:tblGrid>
              <a:tr h="5619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pitchFamily="-65" charset="0"/>
                        <a:ea typeface="ＭＳ Ｐゴシック" pitchFamily="-65" charset="-128"/>
                        <a:cs typeface="ＭＳ Ｐゴシック" pitchFamily="-65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Ranking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Projected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Coffee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Sugar cane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Orange juice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Beef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1-2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Soybeans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Maize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Poultry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 Black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1-2</a:t>
                      </a:r>
                    </a:p>
                  </a:txBody>
                  <a:tcPr horzOverflow="overflow">
                    <a:lnL>
                      <a:noFill/>
                    </a:lnL>
                    <a:lnR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9F9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New Era Marketing</a:t>
            </a:r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ea typeface="ＭＳ Ｐゴシック" pitchFamily="-108" charset="-128"/>
                <a:cs typeface="ＭＳ Ｐゴシック" pitchFamily="-108" charset="-128"/>
              </a:rPr>
              <a:t>Market connectivity</a:t>
            </a:r>
          </a:p>
          <a:p>
            <a:r>
              <a:rPr lang="en-US" dirty="0" smtClean="0">
                <a:ea typeface="ＭＳ Ｐゴシック" pitchFamily="-108" charset="-128"/>
                <a:cs typeface="ＭＳ Ｐゴシック" pitchFamily="-108" charset="-128"/>
              </a:rPr>
              <a:t>Information and communication</a:t>
            </a:r>
          </a:p>
          <a:p>
            <a:r>
              <a:rPr lang="en-US" dirty="0" smtClean="0">
                <a:ea typeface="ＭＳ Ｐゴシック" pitchFamily="-108" charset="-128"/>
                <a:cs typeface="ＭＳ Ｐゴシック" pitchFamily="-108" charset="-128"/>
              </a:rPr>
              <a:t>Cooperation</a:t>
            </a:r>
          </a:p>
          <a:p>
            <a:r>
              <a:rPr lang="en-US" dirty="0" smtClean="0">
                <a:ea typeface="ＭＳ Ｐゴシック" pitchFamily="-108" charset="-128"/>
                <a:cs typeface="ＭＳ Ｐゴシック" pitchFamily="-108" charset="-128"/>
              </a:rPr>
              <a:t>Supply chain efficiency and effectiveness</a:t>
            </a:r>
          </a:p>
          <a:p>
            <a:r>
              <a:rPr lang="en-US" dirty="0" smtClean="0">
                <a:ea typeface="ＭＳ Ｐゴシック" pitchFamily="-108" charset="-128"/>
                <a:cs typeface="ＭＳ Ｐゴシック" pitchFamily="-108" charset="-128"/>
              </a:rPr>
              <a:t>Health!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Opportunities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Biofuels</a:t>
            </a:r>
          </a:p>
          <a:p>
            <a:r>
              <a:rPr lang="en-US" dirty="0" smtClean="0"/>
              <a:t>Carbon policy</a:t>
            </a:r>
          </a:p>
          <a:p>
            <a:r>
              <a:rPr lang="en-US" dirty="0" smtClean="0"/>
              <a:t>Ecosystem services</a:t>
            </a:r>
          </a:p>
          <a:p>
            <a:r>
              <a:rPr lang="en-US" dirty="0" smtClean="0"/>
              <a:t>Productivity growth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8" charset="-128"/>
                <a:cs typeface="ＭＳ Ｐゴシック" pitchFamily="-108" charset="-128"/>
              </a:rPr>
              <a:t>Energy/carbon farming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ea typeface="ＭＳ Ｐゴシック" pitchFamily="-108" charset="-128"/>
                <a:cs typeface="ＭＳ Ｐゴシック" pitchFamily="-108" charset="-128"/>
              </a:rPr>
              <a:t>Biofuels</a:t>
            </a:r>
          </a:p>
          <a:p>
            <a:pPr lvl="1" eaLnBrk="1" hangingPunct="1"/>
            <a:r>
              <a:rPr lang="en-US" dirty="0" smtClean="0"/>
              <a:t>Ethanol</a:t>
            </a:r>
          </a:p>
          <a:p>
            <a:pPr lvl="1" eaLnBrk="1" hangingPunct="1"/>
            <a:r>
              <a:rPr lang="en-US" dirty="0"/>
              <a:t>Biodiesels</a:t>
            </a:r>
          </a:p>
          <a:p>
            <a:pPr lvl="1" eaLnBrk="1" hangingPunct="1"/>
            <a:r>
              <a:rPr lang="en-US" b="1" dirty="0">
                <a:solidFill>
                  <a:srgbClr val="FF8000"/>
                </a:solidFill>
              </a:rPr>
              <a:t>Biomass</a:t>
            </a:r>
          </a:p>
          <a:p>
            <a:pPr lvl="1" eaLnBrk="1" hangingPunct="1"/>
            <a:r>
              <a:rPr lang="en-US" b="1" dirty="0">
                <a:solidFill>
                  <a:srgbClr val="FF8000"/>
                </a:solidFill>
              </a:rPr>
              <a:t>Algae</a:t>
            </a:r>
            <a:endParaRPr lang="en-US" dirty="0">
              <a:solidFill>
                <a:srgbClr val="FF8000"/>
              </a:solidFill>
            </a:endParaRPr>
          </a:p>
        </p:txBody>
      </p:sp>
      <p:pic>
        <p:nvPicPr>
          <p:cNvPr id="67588" name="Picture 6" descr="10570_corn cob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124200"/>
            <a:ext cx="2720975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Energy/carbon farming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/>
              <a:t>Carbon sequestration</a:t>
            </a:r>
          </a:p>
          <a:p>
            <a:pPr lvl="1" eaLnBrk="1" hangingPunct="1"/>
            <a:r>
              <a:rPr lang="en-US"/>
              <a:t>Soils</a:t>
            </a:r>
          </a:p>
          <a:p>
            <a:pPr lvl="1" eaLnBrk="1" hangingPunct="1"/>
            <a:r>
              <a:rPr lang="en-US"/>
              <a:t>Vegetation</a:t>
            </a:r>
          </a:p>
          <a:p>
            <a:pPr eaLnBrk="1" hangingPunct="1"/>
            <a:r>
              <a:rPr lang="en-US"/>
              <a:t>Emissions/mitigation</a:t>
            </a:r>
          </a:p>
          <a:p>
            <a:pPr lvl="1" eaLnBrk="1" hangingPunct="1"/>
            <a:r>
              <a:rPr lang="en-US"/>
              <a:t>Animals</a:t>
            </a:r>
          </a:p>
          <a:p>
            <a:pPr lvl="1" eaLnBrk="1" hangingPunct="1"/>
            <a:r>
              <a:rPr lang="en-US"/>
              <a:t>Fertilizer</a:t>
            </a:r>
          </a:p>
          <a:p>
            <a:pPr lvl="1" eaLnBrk="1" hangingPunct="1"/>
            <a:r>
              <a:rPr lang="en-US"/>
              <a:t>Fuel</a:t>
            </a:r>
          </a:p>
        </p:txBody>
      </p:sp>
      <p:pic>
        <p:nvPicPr>
          <p:cNvPr id="104452" name="Picture 5" descr="forest-sink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2362200"/>
            <a:ext cx="22098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052_14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z="4600" smtClean="0">
                <a:solidFill>
                  <a:srgbClr val="FF8000"/>
                </a:solidFill>
                <a:ea typeface="ＭＳ Ｐゴシック" pitchFamily="-108" charset="-128"/>
                <a:cs typeface="ＭＳ Ｐゴシック" pitchFamily="-108" charset="-128"/>
              </a:rPr>
              <a:t>FOOD SECURITY</a:t>
            </a:r>
            <a:endParaRPr lang="en-US" sz="4600" smtClean="0">
              <a:solidFill>
                <a:srgbClr val="FF8000"/>
              </a:solidFill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476375" y="2852738"/>
            <a:ext cx="6119813" cy="4525962"/>
          </a:xfrm>
        </p:spPr>
        <p:txBody>
          <a:bodyPr/>
          <a:lstStyle/>
          <a:p>
            <a:pPr algn="ctr" eaLnBrk="1" hangingPunct="1">
              <a:buClr>
                <a:srgbClr val="FFCC00"/>
              </a:buClr>
              <a:buFontTx/>
              <a:buNone/>
            </a:pPr>
            <a:r>
              <a:rPr lang="en-AU" sz="8000" smtClean="0">
                <a:solidFill>
                  <a:srgbClr val="FF0000"/>
                </a:solidFill>
                <a:ea typeface="ＭＳ Ｐゴシック" pitchFamily="-108" charset="-128"/>
                <a:cs typeface="ＭＳ Ｐゴシック" pitchFamily="-108" charset="-128"/>
              </a:rPr>
              <a:t>850 million</a:t>
            </a:r>
            <a:endParaRPr lang="en-US" sz="8000" smtClean="0">
              <a:solidFill>
                <a:srgbClr val="FF0000"/>
              </a:solidFill>
              <a:ea typeface="ＭＳ Ｐゴシック" pitchFamily="-108" charset="-128"/>
              <a:cs typeface="ＭＳ Ｐゴシック" pitchFamily="-108" charset="-128"/>
            </a:endParaRPr>
          </a:p>
          <a:p>
            <a:pPr eaLnBrk="1" hangingPunct="1">
              <a:buClr>
                <a:srgbClr val="FFCC00"/>
              </a:buClr>
              <a:buFontTx/>
              <a:buNone/>
            </a:pPr>
            <a:endParaRPr lang="en-US" sz="8000" smtClean="0"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_0816.JPG"/>
          <p:cNvPicPr>
            <a:picLocks noChangeAspect="1"/>
          </p:cNvPicPr>
          <p:nvPr/>
        </p:nvPicPr>
        <p:blipFill>
          <a:blip r:embed="rId2">
            <a:alphaModFix amt="31000"/>
          </a:blip>
          <a:stretch>
            <a:fillRect/>
          </a:stretch>
        </p:blipFill>
        <p:spPr>
          <a:xfrm>
            <a:off x="0" y="368405"/>
            <a:ext cx="9144000" cy="6121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Carbon Farming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Carbon sequestration</a:t>
            </a:r>
          </a:p>
          <a:p>
            <a:r>
              <a:rPr lang="en-US" b="1" dirty="0" smtClean="0"/>
              <a:t>9.1 </a:t>
            </a:r>
            <a:r>
              <a:rPr lang="en-US" b="1" dirty="0" err="1" smtClean="0"/>
              <a:t>m</a:t>
            </a:r>
            <a:r>
              <a:rPr lang="en-US" b="1" dirty="0" smtClean="0"/>
              <a:t> ha – potentially forestry</a:t>
            </a:r>
          </a:p>
          <a:p>
            <a:r>
              <a:rPr lang="en-US" b="1" dirty="0" smtClean="0"/>
              <a:t>$ 1.9 </a:t>
            </a:r>
            <a:r>
              <a:rPr lang="en-US" b="1" dirty="0" err="1" smtClean="0"/>
              <a:t>b</a:t>
            </a:r>
            <a:r>
              <a:rPr lang="en-US" b="1" dirty="0" smtClean="0"/>
              <a:t> C (25% national emissions)</a:t>
            </a:r>
            <a:endParaRPr lang="en-US" b="1" dirty="0"/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5334000" y="6324600"/>
            <a:ext cx="3200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Source:</a:t>
            </a:r>
            <a:r>
              <a:rPr lang="en-US" sz="1400" dirty="0" smtClean="0">
                <a:solidFill>
                  <a:schemeClr val="bg1"/>
                </a:solidFill>
              </a:rPr>
              <a:t> B. Keating 2008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5"/>
          <p:cNvSpPr>
            <a:spLocks noGrp="1"/>
          </p:cNvSpPr>
          <p:nvPr>
            <p:ph type="title"/>
          </p:nvPr>
        </p:nvSpPr>
        <p:spPr>
          <a:xfrm>
            <a:off x="838200" y="228600"/>
            <a:ext cx="7772400" cy="1143000"/>
          </a:xfrm>
        </p:spPr>
        <p:txBody>
          <a:bodyPr/>
          <a:lstStyle/>
          <a:p>
            <a:r>
              <a:rPr lang="en-US" dirty="0" smtClean="0"/>
              <a:t>Australian Competitiveness</a:t>
            </a:r>
          </a:p>
        </p:txBody>
      </p:sp>
      <p:sp>
        <p:nvSpPr>
          <p:cNvPr id="73731" name="Content Placeholder 6"/>
          <p:cNvSpPr>
            <a:spLocks noGrp="1"/>
          </p:cNvSpPr>
          <p:nvPr>
            <p:ph idx="1"/>
          </p:nvPr>
        </p:nvSpPr>
        <p:spPr>
          <a:xfrm>
            <a:off x="609600" y="1752600"/>
            <a:ext cx="7772400" cy="4114800"/>
          </a:xfrm>
        </p:spPr>
        <p:txBody>
          <a:bodyPr/>
          <a:lstStyle/>
          <a:p>
            <a:r>
              <a:rPr lang="en-US" dirty="0" smtClean="0"/>
              <a:t>Investment</a:t>
            </a:r>
          </a:p>
          <a:p>
            <a:r>
              <a:rPr lang="en-US" dirty="0" smtClean="0"/>
              <a:t>New technologies</a:t>
            </a:r>
          </a:p>
          <a:p>
            <a:r>
              <a:rPr lang="en-US" dirty="0" smtClean="0"/>
              <a:t>Efficiency and organization</a:t>
            </a:r>
          </a:p>
        </p:txBody>
      </p:sp>
      <p:pic>
        <p:nvPicPr>
          <p:cNvPr id="73732" name="Picture 7" descr="9179001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3581400"/>
            <a:ext cx="22098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Technology</a:t>
            </a:r>
          </a:p>
        </p:txBody>
      </p:sp>
      <p:sp>
        <p:nvSpPr>
          <p:cNvPr id="88067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3% </a:t>
            </a:r>
            <a:r>
              <a:rPr lang="en-US" dirty="0" smtClean="0"/>
              <a:t>productivity </a:t>
            </a:r>
            <a:r>
              <a:rPr lang="en-US" dirty="0" smtClean="0"/>
              <a:t>increase by 2020</a:t>
            </a:r>
          </a:p>
          <a:p>
            <a:r>
              <a:rPr lang="en-US" dirty="0" smtClean="0"/>
              <a:t>Supply chain</a:t>
            </a:r>
          </a:p>
          <a:p>
            <a:r>
              <a:rPr lang="en-US" dirty="0" smtClean="0"/>
              <a:t>Landscapes</a:t>
            </a:r>
          </a:p>
          <a:p>
            <a:r>
              <a:rPr lang="en-US" dirty="0" smtClean="0"/>
              <a:t>Communities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04148" y="1137219"/>
          <a:ext cx="8588377" cy="2449068"/>
        </p:xfrm>
        <a:graphic>
          <a:graphicData uri="http://schemas.openxmlformats.org/drawingml/2006/table">
            <a:tbl>
              <a:tblPr/>
              <a:tblGrid>
                <a:gridCol w="1629855"/>
                <a:gridCol w="162560"/>
                <a:gridCol w="1057910"/>
                <a:gridCol w="1057910"/>
                <a:gridCol w="224251"/>
                <a:gridCol w="1057910"/>
                <a:gridCol w="1057910"/>
                <a:gridCol w="224251"/>
                <a:gridCol w="1057910"/>
                <a:gridCol w="1057910"/>
              </a:tblGrid>
              <a:tr h="426720">
                <a:tc>
                  <a:txBody>
                    <a:bodyPr/>
                    <a:lstStyle/>
                    <a:p>
                      <a:endParaRPr lang="en-US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Maize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Wheat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Rice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Group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'67-'96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'97-'06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'67-'96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'97-'06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'67-'96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'97-'06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395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latin typeface="Calibri"/>
                          <a:ea typeface="Calibri"/>
                          <a:cs typeface="Times New Roman"/>
                        </a:rPr>
                        <a:t>(percentage</a:t>
                      </a:r>
                      <a:r>
                        <a:rPr lang="en-US" sz="1800" baseline="0" dirty="0" smtClean="0">
                          <a:latin typeface="Calibri"/>
                          <a:ea typeface="Calibri"/>
                          <a:cs typeface="Times New Roman"/>
                        </a:rPr>
                        <a:t> annual growth)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Developed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2.8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1.6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1.4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1.1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Developing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2.5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2.7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1.4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2.2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9CD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0.9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9CDE5"/>
                    </a:solidFill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World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2.7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1.6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2.2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0.9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2.1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0.8</a:t>
                      </a:r>
                      <a:endParaRPr lang="en-US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5"/>
                    </a:solidFill>
                  </a:tcPr>
                </a:tc>
              </a:tr>
            </a:tbl>
          </a:graphicData>
        </a:graphic>
      </p:graphicFrame>
      <p:sp>
        <p:nvSpPr>
          <p:cNvPr id="16444" name="Rectangle 4"/>
          <p:cNvSpPr>
            <a:spLocks noChangeArrowheads="1"/>
          </p:cNvSpPr>
          <p:nvPr/>
        </p:nvSpPr>
        <p:spPr bwMode="auto">
          <a:xfrm>
            <a:off x="180975" y="43021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latin typeface="Calibri" pitchFamily="34" charset="0"/>
              </a:rPr>
              <a:t>Average Yield Growth Rate, 1967-1996 and 1997-2006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5659" y="6400800"/>
            <a:ext cx="1879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Source: FAOSTAT 2007</a:t>
            </a:r>
            <a:endParaRPr lang="en-US" sz="12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4439" y="3631649"/>
            <a:ext cx="5542365" cy="326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 rot="16200000" flipH="1">
            <a:off x="5868539" y="5718414"/>
            <a:ext cx="1392072" cy="272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16200000" flipH="1">
            <a:off x="955343" y="3425587"/>
            <a:ext cx="1473959" cy="873457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farm productivity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417638"/>
            <a:ext cx="63246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Productivity factors – ABARE 2009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Farm size</a:t>
            </a:r>
          </a:p>
          <a:p>
            <a:r>
              <a:rPr lang="en-US" dirty="0" smtClean="0"/>
              <a:t>Education: </a:t>
            </a:r>
            <a:br>
              <a:rPr lang="en-US" dirty="0" smtClean="0"/>
            </a:br>
            <a:r>
              <a:rPr lang="en-US" dirty="0" smtClean="0"/>
              <a:t>Tertiary&gt;TAFE&gt;Year 12&gt;Year 10</a:t>
            </a:r>
          </a:p>
          <a:p>
            <a:r>
              <a:rPr lang="en-US" dirty="0" smtClean="0"/>
              <a:t>Moisture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8" charset="-128"/>
                <a:cs typeface="ＭＳ Ｐゴシック" pitchFamily="-108" charset="-128"/>
              </a:rPr>
              <a:t>Technology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08" charset="-128"/>
                <a:cs typeface="ＭＳ Ｐゴシック" pitchFamily="-108" charset="-128"/>
              </a:rPr>
              <a:t>Critical role of R&amp;D</a:t>
            </a:r>
          </a:p>
          <a:p>
            <a:pPr eaLnBrk="1" hangingPunct="1"/>
            <a:r>
              <a:rPr lang="en-US">
                <a:ea typeface="ＭＳ Ｐゴシック" pitchFamily="-108" charset="-128"/>
                <a:cs typeface="ＭＳ Ｐゴシック" pitchFamily="-108" charset="-128"/>
              </a:rPr>
              <a:t>R&amp;D Corporations</a:t>
            </a:r>
          </a:p>
          <a:p>
            <a:pPr eaLnBrk="1" hangingPunct="1"/>
            <a:r>
              <a:rPr lang="en-US">
                <a:ea typeface="ＭＳ Ｐゴシック" pitchFamily="-108" charset="-128"/>
                <a:cs typeface="ＭＳ Ｐゴシック" pitchFamily="-108" charset="-128"/>
              </a:rPr>
              <a:t>CRCs</a:t>
            </a:r>
          </a:p>
          <a:p>
            <a:pPr eaLnBrk="1" hangingPunct="1"/>
            <a:r>
              <a:rPr lang="en-US">
                <a:ea typeface="ＭＳ Ｐゴシック" pitchFamily="-108" charset="-128"/>
                <a:cs typeface="ＭＳ Ｐゴシック" pitchFamily="-108" charset="-128"/>
              </a:rPr>
              <a:t>Farmers leading</a:t>
            </a:r>
          </a:p>
        </p:txBody>
      </p:sp>
      <p:pic>
        <p:nvPicPr>
          <p:cNvPr id="103428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2286000"/>
            <a:ext cx="2760663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mso3205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1" y="533400"/>
            <a:ext cx="8001000" cy="57149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3581400"/>
            <a:ext cx="30511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The Future</a:t>
            </a:r>
          </a:p>
        </p:txBody>
      </p:sp>
      <p:sp>
        <p:nvSpPr>
          <p:cNvPr id="94212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Food security in a carbon, water and energy constrained world</a:t>
            </a:r>
          </a:p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Land and water</a:t>
            </a:r>
          </a:p>
          <a:p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Global connectivity</a:t>
            </a:r>
          </a:p>
          <a:p>
            <a:r>
              <a:rPr lang="en-US" u="sng" smtClean="0">
                <a:ea typeface="ＭＳ Ｐゴシック" pitchFamily="-108" charset="-128"/>
                <a:cs typeface="ＭＳ Ｐゴシック" pitchFamily="-108" charset="-128"/>
              </a:rPr>
              <a:t>NOT</a:t>
            </a:r>
            <a:r>
              <a:rPr lang="en-US" smtClean="0">
                <a:ea typeface="ＭＳ Ｐゴシック" pitchFamily="-108" charset="-128"/>
                <a:cs typeface="ＭＳ Ｐゴシック" pitchFamily="-108" charset="-128"/>
              </a:rPr>
              <a:t> ‘business as usual’</a:t>
            </a:r>
            <a:endParaRPr lang="en-US" u="sng" smtClean="0">
              <a:ea typeface="ＭＳ Ｐゴシック" pitchFamily="-108" charset="-128"/>
              <a:cs typeface="ＭＳ Ｐゴシック" pitchFamily="-108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1" i="0" u="sng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Food security – Driving Forces</a:t>
            </a:r>
            <a:endParaRPr kumimoji="0" lang="en-US" sz="4200" b="1" i="0" u="sng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6"/>
          <p:cNvSpPr txBox="1">
            <a:spLocks/>
          </p:cNvSpPr>
          <p:nvPr/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Short-term, e.g., GFC; Weather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Longer-term – Demand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Longer-term - Supply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mso8130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IMG_2129.jpg"/>
          <p:cNvPicPr>
            <a:picLocks noGrp="1" noChangeAspect="1"/>
          </p:cNvPicPr>
          <p:nvPr>
            <p:ph idx="1"/>
          </p:nvPr>
        </p:nvPicPr>
        <p:blipFill>
          <a:blip r:embed="rId3">
            <a:alphaModFix/>
          </a:blip>
          <a:srcRect l="-18187" r="-18187"/>
          <a:stretch>
            <a:fillRect/>
          </a:stretch>
        </p:blipFill>
        <p:spPr>
          <a:xfrm>
            <a:off x="-1676400" y="0"/>
            <a:ext cx="12496800" cy="6858000"/>
          </a:xfrm>
        </p:spPr>
      </p:pic>
      <p:sp>
        <p:nvSpPr>
          <p:cNvPr id="99331" name="WordArt 3"/>
          <p:cNvSpPr>
            <a:spLocks noChangeArrowheads="1" noChangeShapeType="1" noTextEdit="1"/>
          </p:cNvSpPr>
          <p:nvPr/>
        </p:nvSpPr>
        <p:spPr bwMode="auto">
          <a:xfrm>
            <a:off x="3505200" y="4191000"/>
            <a:ext cx="4267200" cy="1238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63500" dist="35921" dir="2700000" algn="ctr" rotWithShape="0">
                    <a:srgbClr val="808080"/>
                  </a:outerShdw>
                </a:effectLst>
                <a:latin typeface="Arial Black"/>
                <a:ea typeface="Arial Black"/>
                <a:cs typeface="Arial Black"/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msoB20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eart-citi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2498"/>
            <a:ext cx="9144000" cy="415300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mso716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mso3A1C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Bookman Old Style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Concourse">
  <a:themeElements>
    <a:clrScheme name="8_Concourse 1">
      <a:dk1>
        <a:srgbClr val="000000"/>
      </a:dk1>
      <a:lt1>
        <a:srgbClr val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FFFFFF"/>
      </a:accent3>
      <a:accent4>
        <a:srgbClr val="000000"/>
      </a:accent4>
      <a:accent5>
        <a:srgbClr val="ADCEDC"/>
      </a:accent5>
      <a:accent6>
        <a:srgbClr val="C51B23"/>
      </a:accent6>
      <a:hlink>
        <a:srgbClr val="FF8119"/>
      </a:hlink>
      <a:folHlink>
        <a:srgbClr val="44B9E8"/>
      </a:folHlink>
    </a:clrScheme>
    <a:fontScheme name="8_Concourse">
      <a:majorFont>
        <a:latin typeface="Lucida Sans Unicode"/>
        <a:ea typeface=""/>
        <a:cs typeface=""/>
      </a:majorFont>
      <a:minorFont>
        <a:latin typeface="Lucida Sans Unicod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Concourse 1">
        <a:dk1>
          <a:srgbClr val="000000"/>
        </a:dk1>
        <a:lt1>
          <a:srgbClr val="FFFFFF"/>
        </a:lt1>
        <a:dk2>
          <a:srgbClr val="464646"/>
        </a:dk2>
        <a:lt2>
          <a:srgbClr val="DEF5FA"/>
        </a:lt2>
        <a:accent1>
          <a:srgbClr val="2DA2BF"/>
        </a:accent1>
        <a:accent2>
          <a:srgbClr val="DA1F28"/>
        </a:accent2>
        <a:accent3>
          <a:srgbClr val="FFFFFF"/>
        </a:accent3>
        <a:accent4>
          <a:srgbClr val="000000"/>
        </a:accent4>
        <a:accent5>
          <a:srgbClr val="ADCEDC"/>
        </a:accent5>
        <a:accent6>
          <a:srgbClr val="C51B23"/>
        </a:accent6>
        <a:hlink>
          <a:srgbClr val="FF8119"/>
        </a:hlink>
        <a:folHlink>
          <a:srgbClr val="44B9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20746</TotalTime>
  <Words>939</Words>
  <Application>Microsoft PowerPoint</Application>
  <PresentationFormat>On-screen Show (4:3)</PresentationFormat>
  <Paragraphs>246</Paragraphs>
  <Slides>51</Slides>
  <Notes>20</Notes>
  <HiddenSlides>0</HiddenSlides>
  <MMClips>0</MMClips>
  <ScaleCrop>false</ScaleCrop>
  <HeadingPairs>
    <vt:vector size="6" baseType="variant">
      <vt:variant>
        <vt:lpstr>Design Template</vt:lpstr>
      </vt:variant>
      <vt:variant>
        <vt:i4>7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51</vt:i4>
      </vt:variant>
    </vt:vector>
  </HeadingPairs>
  <TitlesOfParts>
    <vt:vector size="60" baseType="lpstr">
      <vt:lpstr>Blank Presentation</vt:lpstr>
      <vt:lpstr>Default Design</vt:lpstr>
      <vt:lpstr>8_Concourse</vt:lpstr>
      <vt:lpstr>1_Default Design</vt:lpstr>
      <vt:lpstr>2_Default Design</vt:lpstr>
      <vt:lpstr>3_Default Design</vt:lpstr>
      <vt:lpstr>Office Theme</vt:lpstr>
      <vt:lpstr>SPW 10.0 Graph</vt:lpstr>
      <vt:lpstr>Excel.Sheet.8</vt:lpstr>
      <vt:lpstr>Slide 1</vt:lpstr>
      <vt:lpstr>Slide 2</vt:lpstr>
      <vt:lpstr>Slide 3</vt:lpstr>
      <vt:lpstr>FOOD SECURITY</vt:lpstr>
      <vt:lpstr>Slide 5</vt:lpstr>
      <vt:lpstr>Slide 6</vt:lpstr>
      <vt:lpstr>Slide 7</vt:lpstr>
      <vt:lpstr>Slide 8</vt:lpstr>
      <vt:lpstr>Slide 9</vt:lpstr>
      <vt:lpstr>Climate change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Australian temperatures</vt:lpstr>
      <vt:lpstr>Slide 19</vt:lpstr>
      <vt:lpstr>Atmospheric CO2 and Deuterium Temperature Anomalies over the Past 420,000 Years (Vostok Ice Core Data)</vt:lpstr>
      <vt:lpstr>Food crisis – declining stocks</vt:lpstr>
      <vt:lpstr>The Crisis: World Commodity Prices  (Jan. 2000-Apr. 2008) </vt:lpstr>
      <vt:lpstr>Slide 23</vt:lpstr>
      <vt:lpstr>FOSSIL FUEL - THE REAL SUSTAINABILITY CHALLENGE?</vt:lpstr>
      <vt:lpstr>Slide 25</vt:lpstr>
      <vt:lpstr>Global Financial Crisis</vt:lpstr>
      <vt:lpstr>Slide 27</vt:lpstr>
      <vt:lpstr>Slide 28</vt:lpstr>
      <vt:lpstr>Slide 29</vt:lpstr>
      <vt:lpstr>Slide 30</vt:lpstr>
      <vt:lpstr>Market Demographics</vt:lpstr>
      <vt:lpstr>Changes marketing</vt:lpstr>
      <vt:lpstr>Wheat market changing – entry of Black Sea </vt:lpstr>
      <vt:lpstr>Slide 34</vt:lpstr>
      <vt:lpstr>Slide 35</vt:lpstr>
      <vt:lpstr>New Era Marketing</vt:lpstr>
      <vt:lpstr>Opportunities</vt:lpstr>
      <vt:lpstr>Energy/carbon farming</vt:lpstr>
      <vt:lpstr>Energy/carbon farming</vt:lpstr>
      <vt:lpstr>Carbon Farming</vt:lpstr>
      <vt:lpstr>Australian Competitiveness</vt:lpstr>
      <vt:lpstr>Technology</vt:lpstr>
      <vt:lpstr>Slide 43</vt:lpstr>
      <vt:lpstr>On farm productivity</vt:lpstr>
      <vt:lpstr>Productivity factors – ABARE 2009</vt:lpstr>
      <vt:lpstr>Technology</vt:lpstr>
      <vt:lpstr>Slide 47</vt:lpstr>
      <vt:lpstr>Slide 48</vt:lpstr>
      <vt:lpstr>The Future</vt:lpstr>
      <vt:lpstr>Slide 50</vt:lpstr>
      <vt:lpstr>Slide 51</vt:lpstr>
    </vt:vector>
  </TitlesOfParts>
  <Manager/>
  <Company>Timothy G. Reeves &amp; Assoc. Pty. Ltd.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Timothy Reeves</dc:creator>
  <cp:keywords/>
  <dc:description/>
  <cp:lastModifiedBy>Timothy Reeves</cp:lastModifiedBy>
  <cp:revision>120</cp:revision>
  <cp:lastPrinted>2010-02-19T03:31:09Z</cp:lastPrinted>
  <dcterms:created xsi:type="dcterms:W3CDTF">2010-03-10T23:25:11Z</dcterms:created>
  <dcterms:modified xsi:type="dcterms:W3CDTF">2010-03-11T04:37:40Z</dcterms:modified>
  <cp:category/>
</cp:coreProperties>
</file>