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42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8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0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C575F0-4C30-43FF-9F89-F5A33AF3CB50}" type="datetimeFigureOut">
              <a:rPr lang="en-US"/>
              <a:pPr>
                <a:defRPr/>
              </a:pPr>
              <a:t>3/16/2010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69C2697-88D3-4A9A-BC49-D3E2EA74E7F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882F04-297F-4CDA-8CAB-C4E03FD8F8F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01D97D-4DAC-44D5-8055-849062D54F61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4F6F7-5588-40EF-809F-0EAB8C08960E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4B717-D4D6-44CF-9FB1-CB4ABCC7CC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5B567-7382-41F1-8933-61FD1378E923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48477-8DEA-49B7-9A94-B07664E1F2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83BAE-13DB-4EF3-A498-381E52B643BA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7FE5-E80A-447A-A43E-791D68B2A52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AFE7E-1F9F-4FC3-8693-A6BF8162D14F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4F59-37ED-46AD-9CAA-165685B08A7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D8EAC-C5FD-4058-B10A-DF065E3B24B1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F4E3-1F27-4089-87C5-1711E813DC0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7C0B8-6A2E-479D-9B46-F2C9518FE620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37E5F-81E7-48FC-BB55-F30A44BEE83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EB73B-D44B-4DE3-9ABA-B8A64EE1D901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392D-CBFD-4090-BAAC-2878804A37D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7523B-A80D-4FC9-892B-F4C0CD0323DC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BFB47-4A59-465B-B04A-E15EB730C8E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4E622-7371-41E1-89A0-3300F2A694D2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DDE0D-80DD-4A14-A227-5BC1909852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2376-9436-49B0-8BC4-3D1D9C50D8A7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621D6-D1B7-4A4B-8333-2CC5F679DF1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1381E-8F34-4AAF-8E99-E2041F20CAE2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CF28C-DFAE-4D63-ACDF-2C492D24942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26B53F-E8D3-4634-94E9-164EFD6BD182}" type="datetime3">
              <a:rPr lang="en-US"/>
              <a:pPr>
                <a:defRPr/>
              </a:pPr>
              <a:t>16 March 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C5DA5A-7435-4EFD-A276-82D3ABFAC7E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msag.com.au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msag.com.au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msag.com.au/index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571500"/>
            <a:ext cx="7772400" cy="2500313"/>
          </a:xfrm>
        </p:spPr>
        <p:txBody>
          <a:bodyPr/>
          <a:lstStyle/>
          <a:p>
            <a:r>
              <a:rPr lang="en-AU" b="1" smtClean="0"/>
              <a:t>FARM BUSINESS MANAGEMENT AND STRATEGIC PLANNING</a:t>
            </a:r>
            <a:endParaRPr lang="en-AU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>
                <a:solidFill>
                  <a:schemeClr val="tx1"/>
                </a:solidFill>
              </a:rPr>
              <a:t>Robert Patterson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>
                <a:solidFill>
                  <a:schemeClr val="tx1"/>
                </a:solidFill>
              </a:rPr>
              <a:t>Rural Management Strategies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>
                <a:solidFill>
                  <a:schemeClr val="tx1"/>
                </a:solidFill>
              </a:rPr>
              <a:t>Agricultural Consultants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/>
          </a:p>
        </p:txBody>
      </p:sp>
      <p:pic>
        <p:nvPicPr>
          <p:cNvPr id="14339" name="Picture 5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6048375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AU" sz="2900" b="1" dirty="0" smtClean="0"/>
              <a:t/>
            </a:r>
            <a:br>
              <a:rPr lang="en-AU" sz="2900" b="1" dirty="0" smtClean="0"/>
            </a:br>
            <a:r>
              <a:rPr lang="en-AU" sz="2900" b="1" dirty="0" smtClean="0"/>
              <a:t>Example of the real ownership cost of a new header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5775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New </a:t>
            </a:r>
            <a:r>
              <a:rPr lang="en-AU" dirty="0"/>
              <a:t>price – $700,000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Trade-in value after 4 seasons or 1,000 rotor hours – $450,000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Real depreciation is $250,000 or $250/rotor hour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Harvest area – 3,000 ha (@ 12 ha/hr average = 250 rotor hrs/year) 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Assume purchased in September with 4 equal instalments each February after harvest, and traded-in after 4 years in September with balloon (residual) equal to trade-in value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Annual ownership costs are Principal &amp; Interest (@ 7% pa) instalments of $101,397 each February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This represents $33-80/ha of crop harvested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/>
              <a:t>Insurance, repairs and labour need to be added to this figure to calculate the comparable cost to using a contractor (fuel is the same for each option)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/>
          </a:p>
        </p:txBody>
      </p:sp>
      <p:pic>
        <p:nvPicPr>
          <p:cNvPr id="25603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BDEC7-A54B-46F8-BD60-883CBBC6D573}" type="slidenum">
              <a:rPr lang="en-AU"/>
              <a:pPr>
                <a:defRPr/>
              </a:pPr>
              <a:t>10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4000" b="1" u="sng" dirty="0" smtClean="0"/>
              <a:t/>
            </a:r>
            <a:br>
              <a:rPr lang="en-AU" sz="4000" b="1" u="sng" dirty="0" smtClean="0"/>
            </a:br>
            <a:r>
              <a:rPr lang="en-AU" sz="4000" b="1" u="sng" dirty="0" smtClean="0"/>
              <a:t>STRATEGIC AUDIT OF THE BUSINESS</a:t>
            </a:r>
            <a:r>
              <a:rPr lang="en-AU" sz="4000" b="1" dirty="0" smtClean="0"/>
              <a:t> </a:t>
            </a:r>
            <a:r>
              <a:rPr lang="en-AU" sz="4000" dirty="0" smtClean="0"/>
              <a:t> </a:t>
            </a:r>
            <a:br>
              <a:rPr lang="en-AU" sz="4000" dirty="0" smtClean="0"/>
            </a:br>
            <a:r>
              <a:rPr lang="en-AU" sz="2900" dirty="0" smtClean="0"/>
              <a:t>What business are you in?</a:t>
            </a:r>
            <a:r>
              <a:rPr lang="en-AU" b="1" u="sng" dirty="0" smtClean="0"/>
              <a:t/>
            </a:r>
            <a:br>
              <a:rPr lang="en-AU" b="1" u="sng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9113"/>
          </a:xfrm>
        </p:spPr>
        <p:txBody>
          <a:bodyPr rtlCol="0">
            <a:normAutofit fontScale="5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400" b="1" dirty="0" smtClean="0"/>
              <a:t>Need </a:t>
            </a:r>
            <a:r>
              <a:rPr lang="en-AU" sz="4400" b="1" dirty="0"/>
              <a:t>to consider all of the physical and financial aspects of </a:t>
            </a:r>
            <a:r>
              <a:rPr lang="en-AU" sz="4400" b="1" dirty="0" smtClean="0"/>
              <a:t>the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400" b="1" dirty="0" smtClean="0"/>
              <a:t>business</a:t>
            </a:r>
            <a:r>
              <a:rPr lang="en-AU" sz="4400" b="1" dirty="0"/>
              <a:t>, to </a:t>
            </a:r>
            <a:r>
              <a:rPr lang="en-AU" sz="4400" b="1" dirty="0" smtClean="0"/>
              <a:t>decide what </a:t>
            </a:r>
            <a:r>
              <a:rPr lang="en-AU" sz="4400" b="1" dirty="0"/>
              <a:t>business you are in</a:t>
            </a:r>
            <a:endParaRPr lang="en-AU" sz="4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800" dirty="0"/>
              <a:t>SWOT Analysis of the Business 	</a:t>
            </a:r>
            <a:endParaRPr lang="en-AU" sz="3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3800" dirty="0" smtClean="0"/>
              <a:t>	–</a:t>
            </a:r>
            <a:r>
              <a:rPr lang="en-AU" sz="3800" dirty="0"/>
              <a:t>	Strengths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3800" dirty="0"/>
              <a:t>	–	Weaknesses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3800" dirty="0"/>
              <a:t>	–	Opportunities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3800" dirty="0"/>
              <a:t>	–	Threats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3800" dirty="0"/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800" dirty="0"/>
              <a:t>What are you trying to achieve?	</a:t>
            </a:r>
            <a:endParaRPr lang="en-AU" sz="3800" dirty="0" smtClean="0"/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3800" dirty="0" smtClean="0"/>
              <a:t>		-  Business </a:t>
            </a:r>
            <a:r>
              <a:rPr lang="en-AU" sz="3800" dirty="0"/>
              <a:t>Mission – “We are in the business of </a:t>
            </a:r>
            <a:r>
              <a:rPr lang="en-AU" sz="3800" dirty="0" smtClean="0"/>
              <a:t>........”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800" dirty="0" smtClean="0"/>
              <a:t>How </a:t>
            </a:r>
            <a:r>
              <a:rPr lang="en-AU" sz="3800" dirty="0"/>
              <a:t>can the business grow?	–	Basis for Growth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/>
          </a:p>
        </p:txBody>
      </p:sp>
      <p:pic>
        <p:nvPicPr>
          <p:cNvPr id="26627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8546E-3693-496B-9ECC-B35DFF8F6D8F}" type="slidenum">
              <a:rPr lang="en-AU"/>
              <a:pPr>
                <a:defRPr/>
              </a:pPr>
              <a:t>11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Content Placeholder 2"/>
          <p:cNvSpPr>
            <a:spLocks noGrp="1"/>
          </p:cNvSpPr>
          <p:nvPr>
            <p:ph idx="4294967295"/>
          </p:nvPr>
        </p:nvSpPr>
        <p:spPr>
          <a:xfrm>
            <a:off x="500063" y="714375"/>
            <a:ext cx="8143875" cy="5214938"/>
          </a:xfrm>
        </p:spPr>
        <p:txBody>
          <a:bodyPr/>
          <a:lstStyle/>
          <a:p>
            <a:r>
              <a:rPr lang="en-AU" sz="2400" smtClean="0"/>
              <a:t>What are the Critical Success Factors?</a:t>
            </a:r>
          </a:p>
          <a:p>
            <a:pPr lvl="1">
              <a:buFont typeface="Wingdings" pitchFamily="2" charset="2"/>
              <a:buChar char="§"/>
            </a:pPr>
            <a:r>
              <a:rPr lang="en-AU" sz="2400" smtClean="0"/>
              <a:t>Productivity	–  Profit Drivers?</a:t>
            </a:r>
          </a:p>
          <a:p>
            <a:pPr lvl="1">
              <a:buFont typeface="Wingdings" pitchFamily="2" charset="2"/>
              <a:buChar char="§"/>
            </a:pPr>
            <a:r>
              <a:rPr lang="en-AU" sz="2400" smtClean="0"/>
              <a:t>Financial		–  Ratios, COP etc?</a:t>
            </a:r>
          </a:p>
          <a:p>
            <a:pPr lvl="1">
              <a:buFont typeface="Wingdings" pitchFamily="2" charset="2"/>
              <a:buChar char="§"/>
            </a:pPr>
            <a:r>
              <a:rPr lang="en-AU" sz="2400" smtClean="0"/>
              <a:t>Managerial		–  What can you control?</a:t>
            </a:r>
          </a:p>
          <a:p>
            <a:pPr lvl="1">
              <a:buFont typeface="Arial" charset="0"/>
              <a:buNone/>
            </a:pPr>
            <a:endParaRPr lang="en-AU" sz="2400" smtClean="0"/>
          </a:p>
          <a:p>
            <a:r>
              <a:rPr lang="en-AU" sz="2400" smtClean="0"/>
              <a:t>What Competitive Advantage do you have over your competitors?  Is it sustainable in the medium/long term?</a:t>
            </a:r>
          </a:p>
          <a:p>
            <a:endParaRPr lang="en-AU" sz="2400" smtClean="0"/>
          </a:p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en-AU" sz="2400" b="1" smtClean="0"/>
              <a:t>Unless a business can define some Competitive Advantage in</a:t>
            </a:r>
          </a:p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en-AU" sz="2400" b="1" smtClean="0"/>
              <a:t>Its operation, it is unlikely to have a sound future under</a:t>
            </a:r>
          </a:p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en-AU" sz="2400" b="1" smtClean="0"/>
              <a:t>Declining Terms of Trade</a:t>
            </a:r>
          </a:p>
          <a:p>
            <a:endParaRPr lang="en-AU" smtClean="0"/>
          </a:p>
        </p:txBody>
      </p:sp>
      <p:pic>
        <p:nvPicPr>
          <p:cNvPr id="27650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4B7E6-4745-4C46-B540-0364FADF84DF}" type="slidenum">
              <a:rPr lang="en-AU"/>
              <a:pPr>
                <a:defRPr/>
              </a:pPr>
              <a:t>12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4000" b="1" u="sng" dirty="0" smtClean="0"/>
              <a:t/>
            </a:r>
            <a:br>
              <a:rPr lang="en-AU" sz="4000" b="1" u="sng" dirty="0" smtClean="0"/>
            </a:br>
            <a:r>
              <a:rPr lang="en-AU" sz="2700" b="1" u="sng" dirty="0" smtClean="0"/>
              <a:t>BUSINESS &amp; FAMILY OBJECTIVES </a:t>
            </a:r>
            <a:r>
              <a:rPr lang="en-AU" sz="2700" dirty="0" smtClean="0"/>
              <a:t/>
            </a:r>
            <a:br>
              <a:rPr lang="en-AU" sz="2700" dirty="0" smtClean="0"/>
            </a:br>
            <a:r>
              <a:rPr lang="en-AU" sz="2700" dirty="0" smtClean="0"/>
              <a:t>Where are you heading</a:t>
            </a:r>
            <a:r>
              <a:rPr lang="en-AU" sz="2900" dirty="0" smtClean="0"/>
              <a:t>?</a:t>
            </a:r>
            <a:r>
              <a:rPr lang="en-AU" b="1" u="sng" dirty="0" smtClean="0"/>
              <a:t/>
            </a:r>
            <a:br>
              <a:rPr lang="en-AU" b="1" u="sng" dirty="0" smtClean="0"/>
            </a:br>
            <a:endParaRPr lang="en-AU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AU" smtClean="0"/>
              <a:t> </a:t>
            </a:r>
          </a:p>
          <a:p>
            <a:pPr>
              <a:buFont typeface="Arial" charset="0"/>
              <a:buNone/>
            </a:pPr>
            <a:r>
              <a:rPr lang="en-AU" sz="2400" b="1" smtClean="0"/>
              <a:t>Business and family objectives need to be compatible</a:t>
            </a:r>
            <a:endParaRPr lang="en-AU" sz="2400" smtClean="0"/>
          </a:p>
          <a:p>
            <a:endParaRPr lang="en-AU" smtClean="0"/>
          </a:p>
          <a:p>
            <a:r>
              <a:rPr lang="en-AU" sz="2400" smtClean="0"/>
              <a:t>Possibly different considerations over different timeframes</a:t>
            </a:r>
          </a:p>
          <a:p>
            <a:pPr lvl="2">
              <a:buFont typeface="Arial" charset="0"/>
              <a:buNone/>
            </a:pPr>
            <a:r>
              <a:rPr lang="en-AU" smtClean="0"/>
              <a:t>Short 		&lt; 5 years</a:t>
            </a:r>
          </a:p>
          <a:p>
            <a:pPr lvl="2">
              <a:buFont typeface="Arial" charset="0"/>
              <a:buNone/>
            </a:pPr>
            <a:r>
              <a:rPr lang="en-AU" smtClean="0"/>
              <a:t>Medium 	5 – 10 years</a:t>
            </a:r>
          </a:p>
          <a:p>
            <a:pPr lvl="2">
              <a:buFont typeface="Arial" charset="0"/>
              <a:buNone/>
            </a:pPr>
            <a:r>
              <a:rPr lang="en-AU" smtClean="0"/>
              <a:t>Long 		&gt; 10 years</a:t>
            </a:r>
          </a:p>
        </p:txBody>
      </p:sp>
      <p:pic>
        <p:nvPicPr>
          <p:cNvPr id="28675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C390E-8521-46F4-8F18-D2DE9BA309C2}" type="slidenum">
              <a:rPr lang="en-AU"/>
              <a:pPr>
                <a:defRPr/>
              </a:pPr>
              <a:t>13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1538" y="1785926"/>
            <a:ext cx="7358114" cy="2234458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Productivity</a:t>
            </a:r>
            <a:endParaRPr lang="en-AU" sz="2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Financial</a:t>
            </a:r>
            <a:endParaRPr lang="en-AU" sz="2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Managerial</a:t>
            </a:r>
            <a:endParaRPr lang="en-AU" sz="2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Marketing</a:t>
            </a:r>
            <a:endParaRPr lang="en-AU" sz="2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Machinery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Capital Resources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Personal Development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Family/Lifestyle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>
                <a:latin typeface="+mn-lt"/>
              </a:rPr>
              <a:t> Succession/Estate Plan</a:t>
            </a:r>
            <a:endParaRPr lang="en-AU" sz="2400" dirty="0">
              <a:latin typeface="+mn-lt"/>
            </a:endParaRPr>
          </a:p>
        </p:txBody>
      </p:sp>
      <p:pic>
        <p:nvPicPr>
          <p:cNvPr id="29698" name="Picture 5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A90349-8DB8-4C98-A4BB-2C8E457B4131}" type="slidenum">
              <a:rPr lang="en-AU"/>
              <a:pPr>
                <a:defRPr/>
              </a:pPr>
              <a:t>14</a:t>
            </a:fld>
            <a:endParaRPr lang="en-AU"/>
          </a:p>
        </p:txBody>
      </p:sp>
      <p:sp>
        <p:nvSpPr>
          <p:cNvPr id="29700" name="TextBox 8"/>
          <p:cNvSpPr txBox="1">
            <a:spLocks noChangeArrowheads="1"/>
          </p:cNvSpPr>
          <p:nvPr/>
        </p:nvSpPr>
        <p:spPr bwMode="auto">
          <a:xfrm>
            <a:off x="571500" y="928688"/>
            <a:ext cx="72866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400">
                <a:latin typeface="Calibri" pitchFamily="34" charset="0"/>
              </a:rPr>
              <a:t>Need to consider the following: </a:t>
            </a:r>
          </a:p>
          <a:p>
            <a:endParaRPr lang="en-A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300"/>
          </a:xfrm>
        </p:spPr>
        <p:txBody>
          <a:bodyPr/>
          <a:lstStyle/>
          <a:p>
            <a:r>
              <a:rPr lang="en-AU" sz="2400" b="1" u="sng" smtClean="0"/>
              <a:t/>
            </a:r>
            <a:br>
              <a:rPr lang="en-AU" sz="2400" b="1" u="sng" smtClean="0"/>
            </a:br>
            <a:r>
              <a:rPr lang="en-AU" sz="2400" b="1" u="sng" smtClean="0"/>
              <a:t/>
            </a:r>
            <a:br>
              <a:rPr lang="en-AU" sz="2400" b="1" u="sng" smtClean="0"/>
            </a:br>
            <a:r>
              <a:rPr lang="en-AU" sz="2400" b="1" u="sng" smtClean="0"/>
              <a:t/>
            </a:r>
            <a:br>
              <a:rPr lang="en-AU" sz="2400" b="1" u="sng" smtClean="0"/>
            </a:br>
            <a:r>
              <a:rPr lang="en-AU" sz="2400" b="1" u="sng" smtClean="0"/>
              <a:t>STRATEGIC PLAN </a:t>
            </a:r>
            <a:r>
              <a:rPr lang="en-AU" sz="3600" b="1" u="sng" smtClean="0"/>
              <a:t/>
            </a:r>
            <a:br>
              <a:rPr lang="en-AU" sz="3600" b="1" u="sng" smtClean="0"/>
            </a:br>
            <a:r>
              <a:rPr lang="en-AU" sz="3600" smtClean="0"/>
              <a:t> </a:t>
            </a:r>
            <a:r>
              <a:rPr lang="en-AU" sz="2400" smtClean="0"/>
              <a:t>How do you get from here to where you want to be? </a:t>
            </a:r>
            <a:r>
              <a:rPr lang="en-AU" sz="2400" u="sng" smtClean="0"/>
              <a:t/>
            </a:r>
            <a:br>
              <a:rPr lang="en-AU" sz="2400" u="sng" smtClean="0"/>
            </a:br>
            <a:r>
              <a:rPr lang="en-AU" sz="2400" b="1" smtClean="0"/>
              <a:t/>
            </a:r>
            <a:br>
              <a:rPr lang="en-AU" sz="2400" b="1" smtClean="0"/>
            </a:br>
            <a:r>
              <a:rPr lang="en-AU" sz="2400" smtClean="0"/>
              <a:t/>
            </a:r>
            <a:br>
              <a:rPr lang="en-AU" sz="2400" smtClean="0"/>
            </a:br>
            <a:endParaRPr lang="en-AU" sz="24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2428868"/>
            <a:ext cx="7072362" cy="2857521"/>
          </a:xfrm>
        </p:spPr>
        <p:txBody>
          <a:bodyPr numCol="2" spcCol="144000" rtlCol="0">
            <a:normAutofit/>
          </a:bodyPr>
          <a:lstStyle/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Productivity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Financial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Managerial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Marketing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Machinery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 smtClean="0"/>
              <a:t>  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Capital Resources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 Personal Development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 Family/Lifestyle</a:t>
            </a:r>
          </a:p>
          <a:p>
            <a:pPr marL="342900" lvl="1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 Succession/Estate Plan</a:t>
            </a:r>
            <a:endParaRPr lang="en-AU" sz="2400" dirty="0"/>
          </a:p>
        </p:txBody>
      </p:sp>
      <p:pic>
        <p:nvPicPr>
          <p:cNvPr id="30723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785F5-E782-4493-864B-4C937866087A}" type="slidenum">
              <a:rPr lang="en-AU"/>
              <a:pPr>
                <a:defRPr/>
              </a:pPr>
              <a:t>15</a:t>
            </a:fld>
            <a:endParaRPr lang="en-AU"/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571500" y="1643063"/>
            <a:ext cx="757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AU" sz="2200">
                <a:latin typeface="Calibri" pitchFamily="34" charset="0"/>
              </a:rPr>
              <a:t> </a:t>
            </a:r>
            <a:r>
              <a:rPr lang="en-AU" sz="2400" b="1">
                <a:latin typeface="Calibri" pitchFamily="34" charset="0"/>
              </a:rPr>
              <a:t>Need to define the relevant strategies for:</a:t>
            </a:r>
            <a:endParaRPr lang="en-A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Content Placeholder 2"/>
          <p:cNvSpPr>
            <a:spLocks noGrp="1"/>
          </p:cNvSpPr>
          <p:nvPr>
            <p:ph idx="4294967295"/>
          </p:nvPr>
        </p:nvSpPr>
        <p:spPr>
          <a:xfrm>
            <a:off x="571500" y="428625"/>
            <a:ext cx="7658100" cy="5697538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AU" sz="2400" b="1" smtClean="0"/>
          </a:p>
          <a:p>
            <a:pPr algn="ctr">
              <a:buFont typeface="Arial" charset="0"/>
              <a:buNone/>
            </a:pPr>
            <a:r>
              <a:rPr lang="en-AU" sz="2400" b="1" u="sng" smtClean="0"/>
              <a:t>IMPLEMENTATION OF ACTION PLAN</a:t>
            </a:r>
            <a:r>
              <a:rPr lang="en-AU" sz="2400" b="1" smtClean="0"/>
              <a:t>  </a:t>
            </a:r>
          </a:p>
          <a:p>
            <a:pPr algn="ctr">
              <a:buFont typeface="Arial" charset="0"/>
              <a:buNone/>
            </a:pPr>
            <a:r>
              <a:rPr lang="en-AU" sz="2400" smtClean="0"/>
              <a:t>How do you make it happen?</a:t>
            </a:r>
            <a:r>
              <a:rPr lang="en-AU" sz="2400" b="1" u="sng" smtClean="0"/>
              <a:t/>
            </a:r>
            <a:br>
              <a:rPr lang="en-AU" sz="2400" b="1" u="sng" smtClean="0"/>
            </a:br>
            <a:endParaRPr lang="en-AU" sz="2400" b="1" smtClean="0"/>
          </a:p>
          <a:p>
            <a:pPr>
              <a:buFont typeface="Arial" charset="0"/>
              <a:buNone/>
            </a:pPr>
            <a:r>
              <a:rPr lang="en-AU" sz="2400" b="1" smtClean="0"/>
              <a:t>Need to document who is to do what by when </a:t>
            </a:r>
          </a:p>
          <a:p>
            <a:pPr>
              <a:buFont typeface="Arial" charset="0"/>
              <a:buNone/>
            </a:pPr>
            <a:endParaRPr lang="en-AU" sz="1200" smtClean="0"/>
          </a:p>
          <a:p>
            <a:r>
              <a:rPr lang="en-AU" sz="2400" smtClean="0"/>
              <a:t>Realistic time frames</a:t>
            </a:r>
          </a:p>
          <a:p>
            <a:pPr>
              <a:buFont typeface="Arial" charset="0"/>
              <a:buNone/>
            </a:pPr>
            <a:endParaRPr lang="en-AU" sz="2400" smtClean="0"/>
          </a:p>
        </p:txBody>
      </p:sp>
      <p:pic>
        <p:nvPicPr>
          <p:cNvPr id="31746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801DF-0942-4989-869E-2814CB7AA690}" type="slidenum">
              <a:rPr lang="en-AU"/>
              <a:pPr>
                <a:defRPr/>
              </a:pPr>
              <a:t>16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b="1" u="sng" smtClean="0"/>
              <a:t>MONITORING AND REVIEW</a:t>
            </a:r>
            <a:r>
              <a:rPr lang="en-AU" sz="2400" b="1" smtClean="0"/>
              <a:t> </a:t>
            </a:r>
            <a:br>
              <a:rPr lang="en-AU" sz="2400" b="1" smtClean="0"/>
            </a:br>
            <a:r>
              <a:rPr lang="en-AU" sz="2400" smtClean="0"/>
              <a:t>How is it going?</a:t>
            </a:r>
            <a:endParaRPr lang="en-AU" sz="2400" b="1" u="sng" smtClean="0"/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28625" y="1600200"/>
            <a:ext cx="8258175" cy="3114675"/>
          </a:xfrm>
        </p:spPr>
        <p:txBody>
          <a:bodyPr/>
          <a:lstStyle/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n-AU" sz="2400" b="1" smtClean="0"/>
              <a:t>Business plans are dynamic and should change with new</a:t>
            </a:r>
          </a:p>
          <a:p>
            <a:pPr algn="just">
              <a:spcBef>
                <a:spcPct val="0"/>
              </a:spcBef>
              <a:buFont typeface="Arial" charset="0"/>
              <a:buNone/>
            </a:pPr>
            <a:r>
              <a:rPr lang="en-AU" sz="2400" b="1" smtClean="0"/>
              <a:t>knowledge or circumstances</a:t>
            </a:r>
            <a:endParaRPr lang="en-AU" sz="2400" smtClean="0"/>
          </a:p>
          <a:p>
            <a:pPr>
              <a:buFont typeface="Arial" charset="0"/>
              <a:buNone/>
            </a:pPr>
            <a:endParaRPr lang="en-AU" sz="1000" smtClean="0"/>
          </a:p>
          <a:p>
            <a:pPr>
              <a:spcBef>
                <a:spcPts val="1200"/>
              </a:spcBef>
            </a:pPr>
            <a:r>
              <a:rPr lang="en-AU" sz="2400" smtClean="0"/>
              <a:t>Review every 3 – 5 years</a:t>
            </a:r>
          </a:p>
          <a:p>
            <a:pPr>
              <a:spcBef>
                <a:spcPts val="1200"/>
              </a:spcBef>
            </a:pPr>
            <a:r>
              <a:rPr lang="en-AU" sz="2400" smtClean="0"/>
              <a:t>Management team – accountability to outsiders</a:t>
            </a:r>
          </a:p>
          <a:p>
            <a:pPr>
              <a:spcBef>
                <a:spcPts val="1200"/>
              </a:spcBef>
            </a:pPr>
            <a:r>
              <a:rPr lang="en-AU" sz="2400" smtClean="0"/>
              <a:t>Financial discipline – set benchmarks and goals</a:t>
            </a:r>
          </a:p>
          <a:p>
            <a:endParaRPr lang="en-AU" sz="2400" smtClean="0"/>
          </a:p>
        </p:txBody>
      </p:sp>
      <p:pic>
        <p:nvPicPr>
          <p:cNvPr id="32771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619E0-3750-4BAC-899D-A0376EACB7E3}" type="slidenum">
              <a:rPr lang="en-AU"/>
              <a:pPr>
                <a:defRPr/>
              </a:pPr>
              <a:t>17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b="1" u="sng" smtClean="0"/>
              <a:t>SITUATION ANALYSIS OF THE BUSINESS</a:t>
            </a:r>
            <a:r>
              <a:rPr lang="en-AU" sz="3200" smtClean="0"/>
              <a:t> </a:t>
            </a:r>
            <a:br>
              <a:rPr lang="en-AU" sz="3200" smtClean="0"/>
            </a:br>
            <a:r>
              <a:rPr lang="en-AU" sz="3200" smtClean="0"/>
              <a:t> Where are you up to?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38" y="2071688"/>
            <a:ext cx="8043862" cy="2928937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800" b="1" dirty="0"/>
              <a:t>You cannot manage what you don’t </a:t>
            </a:r>
            <a:r>
              <a:rPr lang="en-AU" sz="2800" b="1" dirty="0" smtClean="0"/>
              <a:t>measure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2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Monitor </a:t>
            </a:r>
            <a:r>
              <a:rPr lang="en-AU" sz="2400" dirty="0"/>
              <a:t>physical productivity 	</a:t>
            </a:r>
            <a:endParaRPr lang="en-AU" sz="2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 smtClean="0"/>
              <a:t>–</a:t>
            </a:r>
            <a:r>
              <a:rPr lang="en-AU" sz="2400" dirty="0"/>
              <a:t>	Crop yields, stocking rate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 smtClean="0"/>
              <a:t>–</a:t>
            </a:r>
            <a:r>
              <a:rPr lang="en-AU" sz="2400" dirty="0"/>
              <a:t>	Livestock performance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 smtClean="0"/>
              <a:t>–</a:t>
            </a:r>
            <a:r>
              <a:rPr lang="en-AU" sz="2400" dirty="0"/>
              <a:t>	Lambing/calving percentages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dirty="0" smtClean="0"/>
              <a:t>–</a:t>
            </a:r>
            <a:r>
              <a:rPr lang="en-AU" sz="2400" dirty="0"/>
              <a:t>	Wool cuts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/>
          </a:p>
        </p:txBody>
      </p:sp>
      <p:pic>
        <p:nvPicPr>
          <p:cNvPr id="15363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6048375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8235FC-2744-4BD7-8511-254F77491CC0}" type="slidenum">
              <a:rPr lang="en-AU"/>
              <a:pPr>
                <a:defRPr/>
              </a:pPr>
              <a:t>2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1214438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AU" sz="2700" b="1" dirty="0" smtClean="0"/>
              <a:t/>
            </a:r>
            <a:br>
              <a:rPr lang="en-AU" sz="2700" b="1" dirty="0" smtClean="0"/>
            </a:br>
            <a:r>
              <a:rPr lang="en-AU" sz="2700" b="1" dirty="0" smtClean="0"/>
              <a:t>Example of average crop yields over the last 24 years, 1986 to 2009 in the Cootamundra/Young district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AU" sz="1600" smtClean="0"/>
          </a:p>
          <a:p>
            <a:pPr>
              <a:buFont typeface="Arial" charset="0"/>
              <a:buNone/>
            </a:pPr>
            <a:endParaRPr lang="en-AU" sz="1600" smtClean="0"/>
          </a:p>
          <a:p>
            <a:pPr>
              <a:buFont typeface="Arial" charset="0"/>
              <a:buNone/>
            </a:pPr>
            <a:r>
              <a:rPr lang="en-AU" sz="1600" smtClean="0"/>
              <a:t>  </a:t>
            </a:r>
          </a:p>
          <a:p>
            <a:pPr>
              <a:buFont typeface="Arial" charset="0"/>
              <a:buNone/>
            </a:pPr>
            <a:endParaRPr lang="en-AU" sz="1600" smtClean="0"/>
          </a:p>
          <a:p>
            <a:endParaRPr lang="en-AU" sz="16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4375" y="1990725"/>
          <a:ext cx="7715250" cy="2795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061"/>
                <a:gridCol w="1543061"/>
                <a:gridCol w="1543061"/>
                <a:gridCol w="1543061"/>
                <a:gridCol w="1543061"/>
              </a:tblGrid>
              <a:tr h="1081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Average 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24 Years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Average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 Years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1990 to 1999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Average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Last 10 Years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2000 to 2009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Reduction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between 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 Year Periods</a:t>
                      </a:r>
                      <a:endParaRPr lang="en-AU" sz="16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8569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 dirty="0">
                          <a:latin typeface="+mn-lt"/>
                          <a:ea typeface="Calibri"/>
                        </a:rPr>
                        <a:t>Wheat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>
                          <a:latin typeface="+mn-lt"/>
                          <a:ea typeface="Calibri"/>
                        </a:rPr>
                        <a:t>3.34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4.31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2.33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46%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8569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 dirty="0">
                          <a:latin typeface="+mn-lt"/>
                          <a:ea typeface="Calibri"/>
                        </a:rPr>
                        <a:t>Canola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1.66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2.10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1.17 t/ha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dirty="0">
                          <a:latin typeface="+mn-lt"/>
                          <a:ea typeface="Calibri"/>
                        </a:rPr>
                        <a:t>44%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6413" name="Picture 4" descr="RMS : Rural Management Strategies : Home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6048375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276CC-D5E8-4E19-95F7-84793CAFAE89}" type="slidenum">
              <a:rPr lang="en-AU"/>
              <a:pPr>
                <a:defRPr/>
              </a:pPr>
              <a:t>3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2"/>
          <p:cNvSpPr>
            <a:spLocks noGrp="1"/>
          </p:cNvSpPr>
          <p:nvPr>
            <p:ph idx="4294967295"/>
          </p:nvPr>
        </p:nvSpPr>
        <p:spPr>
          <a:xfrm>
            <a:off x="500063" y="714375"/>
            <a:ext cx="7729537" cy="4929188"/>
          </a:xfrm>
        </p:spPr>
        <p:txBody>
          <a:bodyPr/>
          <a:lstStyle/>
          <a:p>
            <a:r>
              <a:rPr lang="en-AU" sz="2400" smtClean="0"/>
              <a:t>Stocking rates in this area have also reduced by at least 30% from around 10 DSE/grazed hectare to around 7 DSE/grazed hectare over the past 10 years</a:t>
            </a:r>
          </a:p>
          <a:p>
            <a:pPr>
              <a:buFont typeface="Arial" charset="0"/>
              <a:buNone/>
            </a:pPr>
            <a:endParaRPr lang="en-AU" sz="2400" smtClean="0"/>
          </a:p>
          <a:p>
            <a:r>
              <a:rPr lang="en-AU" sz="2400" smtClean="0"/>
              <a:t>What is the major limiting factor in crop and pasture production?</a:t>
            </a:r>
          </a:p>
          <a:p>
            <a:pPr lvl="1"/>
            <a:r>
              <a:rPr lang="en-AU" sz="2400" smtClean="0"/>
              <a:t>It is likely to be reduced and variable winter/spring rainfall rather than lack of inputs</a:t>
            </a:r>
          </a:p>
          <a:p>
            <a:pPr lvl="1">
              <a:buFont typeface="Arial" charset="0"/>
              <a:buNone/>
            </a:pPr>
            <a:endParaRPr lang="en-AU" sz="2400" smtClean="0"/>
          </a:p>
          <a:p>
            <a:r>
              <a:rPr lang="en-AU" sz="2400" smtClean="0"/>
              <a:t>Soil Phosphorus levels have increased substantially, which is evidence that more is being applied than is being utilised – This comes at a cost</a:t>
            </a:r>
          </a:p>
          <a:p>
            <a:endParaRPr lang="en-AU" smtClean="0"/>
          </a:p>
        </p:txBody>
      </p:sp>
      <p:pic>
        <p:nvPicPr>
          <p:cNvPr id="18434" name="Picture 3" descr="RMS : Rural Management Strategies : Home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AB96C-ECBC-4F01-8AF4-8DDB36986A1E}" type="slidenum">
              <a:rPr lang="en-AU"/>
              <a:pPr>
                <a:defRPr/>
              </a:pPr>
              <a:t>4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2"/>
          <p:cNvSpPr>
            <a:spLocks noGrp="1"/>
          </p:cNvSpPr>
          <p:nvPr>
            <p:ph idx="4294967295"/>
          </p:nvPr>
        </p:nvSpPr>
        <p:spPr>
          <a:xfrm>
            <a:off x="500063" y="571500"/>
            <a:ext cx="7729537" cy="52863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AU" sz="2400" b="1" smtClean="0"/>
              <a:t>Financial Performance</a:t>
            </a:r>
            <a:endParaRPr lang="en-AU" sz="2400" smtClean="0"/>
          </a:p>
          <a:p>
            <a:pPr>
              <a:spcBef>
                <a:spcPts val="1200"/>
              </a:spcBef>
            </a:pPr>
            <a:r>
              <a:rPr lang="en-AU" sz="2200" smtClean="0"/>
              <a:t>Calculate present Net Worth (Assets less Liabilities)</a:t>
            </a:r>
          </a:p>
          <a:p>
            <a:pPr>
              <a:spcBef>
                <a:spcPts val="1200"/>
              </a:spcBef>
            </a:pPr>
            <a:r>
              <a:rPr lang="en-AU" sz="2200" smtClean="0"/>
              <a:t>Monitor Business Performance – Annual Change and Cumulative Movement in Net Worth on an annual basis at same date eg after harvest or 30 June</a:t>
            </a:r>
          </a:p>
          <a:p>
            <a:pPr>
              <a:spcBef>
                <a:spcPts val="1200"/>
              </a:spcBef>
            </a:pPr>
            <a:r>
              <a:rPr lang="en-AU" sz="2200" smtClean="0"/>
              <a:t>At 10% compound growth, Net Worth doubles every 7 years</a:t>
            </a:r>
          </a:p>
          <a:p>
            <a:pPr>
              <a:spcBef>
                <a:spcPts val="1200"/>
              </a:spcBef>
            </a:pPr>
            <a:r>
              <a:rPr lang="en-AU" sz="2200" smtClean="0"/>
              <a:t>As crop yields and stocking rate capacity have declined by 30    – 50% over the last 10 years, Business Models need to be adjusted to ensure that the business is resilient enough to survive and prosper</a:t>
            </a:r>
          </a:p>
          <a:p>
            <a:pPr>
              <a:spcBef>
                <a:spcPts val="1200"/>
              </a:spcBef>
            </a:pPr>
            <a:r>
              <a:rPr lang="en-AU" sz="2200" smtClean="0"/>
              <a:t>Calculate budgeted Cost of Production (COP) and Break Even Price (BEP) for coming season</a:t>
            </a:r>
          </a:p>
        </p:txBody>
      </p:sp>
      <p:pic>
        <p:nvPicPr>
          <p:cNvPr id="20482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62D045-D284-40A9-BAB5-8DC0372593B3}" type="slidenum">
              <a:rPr lang="en-AU"/>
              <a:pPr>
                <a:defRPr/>
              </a:pPr>
              <a:t>5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274638"/>
            <a:ext cx="8258175" cy="1725612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AU" sz="2900" b="1" dirty="0" smtClean="0"/>
              <a:t/>
            </a:r>
            <a:br>
              <a:rPr lang="en-AU" sz="2900" b="1" dirty="0" smtClean="0"/>
            </a:br>
            <a:r>
              <a:rPr lang="en-AU" sz="2900" b="1" dirty="0" smtClean="0"/>
              <a:t>Example </a:t>
            </a:r>
            <a:r>
              <a:rPr lang="en-AU" sz="2900" b="1" dirty="0"/>
              <a:t>of typical budgeted Cost of Production (COP) (before interest) and Break Even Prices (</a:t>
            </a:r>
            <a:r>
              <a:rPr lang="en-AU" sz="2900" b="1" dirty="0" err="1"/>
              <a:t>BEP</a:t>
            </a:r>
            <a:r>
              <a:rPr lang="en-AU" sz="2900" b="1" dirty="0"/>
              <a:t>) net of selling costs, to provide sufficient margin for interest and capital repayments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88" y="2000250"/>
          <a:ext cx="8258175" cy="402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524"/>
                <a:gridCol w="1645920"/>
                <a:gridCol w="1645920"/>
                <a:gridCol w="1645920"/>
                <a:gridCol w="1645920"/>
              </a:tblGrid>
              <a:tr h="682452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COP</a:t>
                      </a: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Margin Over</a:t>
                      </a: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COP</a:t>
                      </a: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BEP</a:t>
                      </a: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41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Wheat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2.5 t/ha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$150/t net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$180/t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41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$195/t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1792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712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Canola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1.1 t/ha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$385/t net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$462/t net</a:t>
                      </a:r>
                      <a:endParaRPr lang="en-AU" sz="1400" b="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41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$501/t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182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951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Merino Wool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$3-50/kg net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$4-20/kg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412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$4-55/kg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1792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30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XB lambs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$50/head net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$60/head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713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140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30%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$65/head net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21586" name="Picture 4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B57847-5A23-46F8-9043-9F0796F92A20}" type="slidenum">
              <a:rPr lang="en-AU"/>
              <a:pPr>
                <a:defRPr/>
              </a:pPr>
              <a:t>6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ontent Placeholder 2"/>
          <p:cNvSpPr>
            <a:spLocks noGrp="1"/>
          </p:cNvSpPr>
          <p:nvPr>
            <p:ph idx="4294967295"/>
          </p:nvPr>
        </p:nvSpPr>
        <p:spPr>
          <a:xfrm>
            <a:off x="357188" y="571500"/>
            <a:ext cx="7872412" cy="5214938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n-AU" sz="2200" smtClean="0"/>
              <a:t>Need to understand the breakup of the fixed and variable cost components of the Cost of Production – The challenge is to reduce the ratio of fixed costs to variable costs to make the business more resilient to the downside risk of poor seasons</a:t>
            </a:r>
          </a:p>
          <a:p>
            <a:pPr>
              <a:spcBef>
                <a:spcPts val="2400"/>
              </a:spcBef>
            </a:pPr>
            <a:r>
              <a:rPr lang="en-AU" sz="2200" smtClean="0"/>
              <a:t>As output reduces, unit costs of output increase if absolute costs remain constant</a:t>
            </a:r>
          </a:p>
          <a:p>
            <a:pPr>
              <a:spcBef>
                <a:spcPts val="2400"/>
              </a:spcBef>
            </a:pPr>
            <a:r>
              <a:rPr lang="en-AU" sz="2200" smtClean="0"/>
              <a:t>Therefore there is a need to focus on the unit Cost of Production or Break Even Price</a:t>
            </a:r>
          </a:p>
          <a:p>
            <a:pPr>
              <a:buFont typeface="Arial" charset="0"/>
              <a:buNone/>
            </a:pPr>
            <a:endParaRPr lang="en-AU" sz="2200" smtClean="0"/>
          </a:p>
          <a:p>
            <a:pPr>
              <a:buFont typeface="Arial" charset="0"/>
              <a:buNone/>
            </a:pPr>
            <a:r>
              <a:rPr lang="en-AU" sz="2200" smtClean="0"/>
              <a:t> </a:t>
            </a:r>
            <a:r>
              <a:rPr lang="en-AU" sz="2200" b="1" smtClean="0"/>
              <a:t>A well documented Business Plan enables an understanding</a:t>
            </a:r>
          </a:p>
          <a:p>
            <a:pPr>
              <a:buFont typeface="Arial" charset="0"/>
              <a:buNone/>
            </a:pPr>
            <a:r>
              <a:rPr lang="en-AU" sz="2200" b="1" smtClean="0"/>
              <a:t> to be gained of the business</a:t>
            </a:r>
            <a:endParaRPr lang="en-AU" sz="2200" smtClean="0"/>
          </a:p>
          <a:p>
            <a:endParaRPr lang="en-AU" smtClean="0"/>
          </a:p>
        </p:txBody>
      </p:sp>
      <p:pic>
        <p:nvPicPr>
          <p:cNvPr id="22530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C18D2-F5E0-4675-A8D6-A2F055DB2441}" type="slidenum">
              <a:rPr lang="en-AU"/>
              <a:pPr>
                <a:defRPr/>
              </a:pPr>
              <a:t>7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AU" sz="2900" b="1" dirty="0" smtClean="0"/>
              <a:t/>
            </a:r>
            <a:br>
              <a:rPr lang="en-AU" sz="2900" b="1" dirty="0" smtClean="0"/>
            </a:br>
            <a:r>
              <a:rPr lang="en-AU" sz="2900" b="1" dirty="0" smtClean="0"/>
              <a:t>Business planning requires documentation and understanding of the following: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3" y="1600200"/>
            <a:ext cx="8186737" cy="3900488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 smtClean="0"/>
              <a:t>Details </a:t>
            </a:r>
            <a:r>
              <a:rPr lang="en-AU" sz="2900" dirty="0"/>
              <a:t>of Land Ownership – Who owns what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Details of Business Structure – Who owns and controls it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Asset Protection Plan – Death, Divorce, Litigation from 3rd Parties etc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Details of Life Insurance (</a:t>
            </a:r>
            <a:r>
              <a:rPr lang="en-AU" sz="2900" dirty="0" err="1"/>
              <a:t>WOL</a:t>
            </a:r>
            <a:r>
              <a:rPr lang="en-AU" sz="2900" dirty="0"/>
              <a:t>, Term Life, </a:t>
            </a:r>
            <a:r>
              <a:rPr lang="en-AU" sz="2900" dirty="0" err="1"/>
              <a:t>TPD</a:t>
            </a:r>
            <a:r>
              <a:rPr lang="en-AU" sz="2900" dirty="0"/>
              <a:t>, Trauma, Income Protection etc)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Details of Superannuation and Off-farm assets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Details of Estate Plan – Proposed future ownership of assets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Managerial skills/philosophies/responsibilities 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900" dirty="0"/>
              <a:t>Marketing plans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/>
          </a:p>
        </p:txBody>
      </p:sp>
      <p:pic>
        <p:nvPicPr>
          <p:cNvPr id="23555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9802E-3AAC-4AC0-9B41-07BD174D064E}" type="slidenum">
              <a:rPr lang="en-AU"/>
              <a:pPr>
                <a:defRPr/>
              </a:pPr>
              <a:t>8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0063" y="785813"/>
            <a:ext cx="7729537" cy="4143375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Labour and Machinery Resources – Ownership </a:t>
            </a:r>
            <a:r>
              <a:rPr lang="en-AU" sz="2400" dirty="0" err="1" smtClean="0"/>
              <a:t>vs</a:t>
            </a:r>
            <a:r>
              <a:rPr lang="en-AU" sz="2400" dirty="0" smtClean="0"/>
              <a:t> Contractors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 smtClean="0"/>
              <a:t>Machinery/Vehicle Replacement Policy – Ideally should be meeting real depreciation from </a:t>
            </a:r>
            <a:r>
              <a:rPr lang="en-AU" sz="2400" dirty="0" err="1" smtClean="0"/>
              <a:t>cashflow</a:t>
            </a:r>
            <a:r>
              <a:rPr lang="en-AU" sz="2400" dirty="0" smtClean="0"/>
              <a:t>, otherwise the business is unlikely to be sustainable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2400" b="1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b="1" dirty="0" smtClean="0"/>
              <a:t>Need </a:t>
            </a:r>
            <a:r>
              <a:rPr lang="en-AU" sz="2400" b="1" dirty="0"/>
              <a:t>to understand the real ownership cost </a:t>
            </a:r>
            <a:r>
              <a:rPr lang="en-AU" sz="2400" b="1" dirty="0" smtClean="0"/>
              <a:t>of major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400" b="1" dirty="0" smtClean="0"/>
              <a:t>machinery items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2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2400" dirty="0"/>
              <a:t>The ownership cost is far greater than the operating cost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/>
          </a:p>
        </p:txBody>
      </p:sp>
      <p:pic>
        <p:nvPicPr>
          <p:cNvPr id="24578" name="Picture 3" descr="RMS : Rural Management Strategies : Hom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000750"/>
            <a:ext cx="847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B0DCE-F49E-4929-AE6A-A88CFEBDB408}" type="slidenum">
              <a:rPr lang="en-AU"/>
              <a:pPr>
                <a:defRPr/>
              </a:pPr>
              <a:t>9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904</Words>
  <Application>Microsoft Office PowerPoint</Application>
  <PresentationFormat>On-screen Show (4:3)</PresentationFormat>
  <Paragraphs>176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Calibri</vt:lpstr>
      <vt:lpstr>Arial</vt:lpstr>
      <vt:lpstr>Wingdings</vt:lpstr>
      <vt:lpstr>Office Theme</vt:lpstr>
      <vt:lpstr>FARM BUSINESS MANAGEMENT AND STRATEGIC PLANNING</vt:lpstr>
      <vt:lpstr>SITUATION ANALYSIS OF THE BUSINESS   Where are you up to?</vt:lpstr>
      <vt:lpstr> Example of average crop yields over the last 24 years, 1986 to 2009 in the Cootamundra/Young district </vt:lpstr>
      <vt:lpstr>Slide 4</vt:lpstr>
      <vt:lpstr>Slide 5</vt:lpstr>
      <vt:lpstr> Example of typical budgeted Cost of Production (COP) (before interest) and Break Even Prices (BEP) net of selling costs, to provide sufficient margin for interest and capital repayments </vt:lpstr>
      <vt:lpstr>Slide 7</vt:lpstr>
      <vt:lpstr> Business planning requires documentation and understanding of the following: </vt:lpstr>
      <vt:lpstr>Slide 9</vt:lpstr>
      <vt:lpstr> Example of the real ownership cost of a new header </vt:lpstr>
      <vt:lpstr> STRATEGIC AUDIT OF THE BUSINESS   What business are you in? </vt:lpstr>
      <vt:lpstr>Slide 12</vt:lpstr>
      <vt:lpstr> BUSINESS &amp; FAMILY OBJECTIVES  Where are you heading? </vt:lpstr>
      <vt:lpstr>Slide 14</vt:lpstr>
      <vt:lpstr>   STRATEGIC PLAN   How do you get from here to where you want to be?    </vt:lpstr>
      <vt:lpstr>Slide 16</vt:lpstr>
      <vt:lpstr>MONITORING AND REVIEW  How is it going?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Rural Management Strategies - Cootamundra Office</dc:creator>
  <cp:lastModifiedBy>Dawson and Partners</cp:lastModifiedBy>
  <cp:revision>21</cp:revision>
  <dcterms:created xsi:type="dcterms:W3CDTF">2010-03-12T05:06:28Z</dcterms:created>
  <dcterms:modified xsi:type="dcterms:W3CDTF">2010-03-16T06:11:18Z</dcterms:modified>
</cp:coreProperties>
</file>