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3" r:id="rId2"/>
    <p:sldId id="297" r:id="rId3"/>
    <p:sldId id="266" r:id="rId4"/>
    <p:sldId id="267" r:id="rId5"/>
    <p:sldId id="268" r:id="rId6"/>
    <p:sldId id="295" r:id="rId7"/>
    <p:sldId id="270" r:id="rId8"/>
    <p:sldId id="271" r:id="rId9"/>
    <p:sldId id="296" r:id="rId10"/>
    <p:sldId id="273" r:id="rId11"/>
    <p:sldId id="272" r:id="rId12"/>
    <p:sldId id="274" r:id="rId13"/>
    <p:sldId id="29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64" r:id="rId34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737" autoAdjust="0"/>
  </p:normalViewPr>
  <p:slideViewPr>
    <p:cSldViewPr>
      <p:cViewPr varScale="1">
        <p:scale>
          <a:sx n="66" d="100"/>
          <a:sy n="66" d="100"/>
        </p:scale>
        <p:origin x="-19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utchings\My%20Documents\Data%20file\References\ARIES%20paper\ANALYSIS%20TOOL\MASTER%20Sensitivity%20analys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utchings\My%20Documents\Data%20file\References\ARIES%20paper\ANALYSIS%20TOOL\MASTER%20Sensitivity%20analysi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utchings\My%20Documents\Data%20file\Documents\MS&amp;A\AWI%20Sheep%20mix\Cash%20flow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Hutchings\My%20Documents\Data%20file\Documents\MS&amp;A\AWI%20Sheep%20mix\Cash%20flow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/>
            </a:pPr>
            <a:r>
              <a:rPr lang="en-US"/>
              <a:t>Six-year average </a:t>
            </a:r>
            <a:r>
              <a:rPr lang="en-US" u="sng"/>
              <a:t>gross margin </a:t>
            </a:r>
          </a:p>
          <a:p>
            <a:pPr>
              <a:defRPr/>
            </a:pPr>
            <a:r>
              <a:rPr lang="en-US"/>
              <a:t>50th price percentile </a:t>
            </a:r>
          </a:p>
          <a:p>
            <a:pPr>
              <a:defRPr/>
            </a:pPr>
            <a:r>
              <a:rPr lang="en-US"/>
              <a:t>stable production period</a:t>
            </a:r>
          </a:p>
        </c:rich>
      </c:tx>
    </c:title>
    <c:plotArea>
      <c:layout>
        <c:manualLayout>
          <c:layoutTarget val="inner"/>
          <c:xMode val="edge"/>
          <c:yMode val="edge"/>
          <c:x val="0.1609452552263107"/>
          <c:y val="0.17012686633056737"/>
          <c:w val="0.82144431934984585"/>
          <c:h val="0.75911182800793353"/>
        </c:manualLayout>
      </c:layout>
      <c:barChart>
        <c:barDir val="col"/>
        <c:grouping val="clustered"/>
        <c:ser>
          <c:idx val="0"/>
          <c:order val="0"/>
          <c:dPt>
            <c:idx val="0"/>
            <c:spPr>
              <a:gradFill>
                <a:gsLst>
                  <a:gs pos="0">
                    <a:schemeClr val="accent3">
                      <a:lumMod val="50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gradFill>
                <a:gsLst>
                  <a:gs pos="0">
                    <a:schemeClr val="accent5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5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spPr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Comparisons!$B$35:$B$42</c:f>
              <c:strCache>
                <c:ptCount val="8"/>
                <c:pt idx="0">
                  <c:v>APN</c:v>
                </c:pt>
                <c:pt idx="1">
                  <c:v>APY</c:v>
                </c:pt>
                <c:pt idx="2">
                  <c:v>PPN</c:v>
                </c:pt>
                <c:pt idx="3">
                  <c:v>PPY</c:v>
                </c:pt>
                <c:pt idx="4">
                  <c:v>APCN</c:v>
                </c:pt>
                <c:pt idx="5">
                  <c:v>APCY</c:v>
                </c:pt>
                <c:pt idx="6">
                  <c:v>PPCN</c:v>
                </c:pt>
                <c:pt idx="7">
                  <c:v>PPCY</c:v>
                </c:pt>
              </c:strCache>
            </c:strRef>
          </c:cat>
          <c:val>
            <c:numRef>
              <c:f>Comparisons!$D$35:$D$42</c:f>
              <c:numCache>
                <c:formatCode>#,##0;[Red]\-#,##0</c:formatCode>
                <c:ptCount val="8"/>
                <c:pt idx="0">
                  <c:v>265.63948921978727</c:v>
                </c:pt>
                <c:pt idx="1">
                  <c:v>340.67079735495258</c:v>
                </c:pt>
                <c:pt idx="2">
                  <c:v>406.15566109163848</c:v>
                </c:pt>
                <c:pt idx="3">
                  <c:v>387.15468804513773</c:v>
                </c:pt>
                <c:pt idx="4">
                  <c:v>91.351577120296156</c:v>
                </c:pt>
                <c:pt idx="5">
                  <c:v>173.67240921965464</c:v>
                </c:pt>
                <c:pt idx="6">
                  <c:v>-14.074451236006066</c:v>
                </c:pt>
                <c:pt idx="7">
                  <c:v>176.32683034740072</c:v>
                </c:pt>
              </c:numCache>
            </c:numRef>
          </c:val>
        </c:ser>
        <c:axId val="46547328"/>
        <c:axId val="39264256"/>
      </c:barChart>
      <c:catAx>
        <c:axId val="46547328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39264256"/>
        <c:crosses val="autoZero"/>
        <c:auto val="1"/>
        <c:lblAlgn val="ctr"/>
        <c:lblOffset val="100"/>
      </c:catAx>
      <c:valAx>
        <c:axId val="39264256"/>
        <c:scaling>
          <c:orientation val="minMax"/>
        </c:scaling>
        <c:axPos val="l"/>
        <c:maj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/>
                  <a:t>$/ha</a:t>
                </a:r>
              </a:p>
            </c:rich>
          </c:tx>
        </c:title>
        <c:numFmt formatCode="#,##0;[Red]\-#,##0" sourceLinked="1"/>
        <c:tickLblPos val="nextTo"/>
        <c:crossAx val="46547328"/>
        <c:crosses val="autoZero"/>
        <c:crossBetween val="between"/>
      </c:valAx>
    </c:plotArea>
    <c:plotVisOnly val="1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/>
            </a:pPr>
            <a:r>
              <a:rPr lang="en-US" dirty="0"/>
              <a:t>Six-year </a:t>
            </a:r>
            <a:r>
              <a:rPr lang="en-US" u="sng" dirty="0"/>
              <a:t>cash </a:t>
            </a:r>
            <a:r>
              <a:rPr lang="en-US" u="sng" dirty="0" smtClean="0"/>
              <a:t>margin </a:t>
            </a:r>
            <a:endParaRPr lang="en-US" u="sng" dirty="0"/>
          </a:p>
          <a:p>
            <a:pPr>
              <a:defRPr/>
            </a:pPr>
            <a:r>
              <a:rPr lang="en-US" dirty="0"/>
              <a:t>50th price percentile </a:t>
            </a:r>
          </a:p>
          <a:p>
            <a:pPr>
              <a:defRPr/>
            </a:pPr>
            <a:r>
              <a:rPr lang="en-US" dirty="0"/>
              <a:t>stable production period</a:t>
            </a:r>
          </a:p>
        </c:rich>
      </c:tx>
    </c:title>
    <c:plotArea>
      <c:layout>
        <c:manualLayout>
          <c:layoutTarget val="inner"/>
          <c:xMode val="edge"/>
          <c:yMode val="edge"/>
          <c:x val="0.25909992784178293"/>
          <c:y val="0.16838872653425133"/>
          <c:w val="0.70935907427961464"/>
          <c:h val="0.68082963818006992"/>
        </c:manualLayout>
      </c:layout>
      <c:barChart>
        <c:barDir val="col"/>
        <c:grouping val="clustered"/>
        <c:ser>
          <c:idx val="0"/>
          <c:order val="0"/>
          <c:spPr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rgbClr val="4F81BD">
                    <a:tint val="44500"/>
                    <a:satMod val="160000"/>
                  </a:srgbClr>
                </a:gs>
                <a:gs pos="100000">
                  <a:srgbClr val="4F81BD">
                    <a:tint val="23500"/>
                    <a:satMod val="160000"/>
                  </a:srgbClr>
                </a:gs>
              </a:gsLst>
              <a:lin ang="5400000" scaled="0"/>
            </a:gradFill>
          </c:spPr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gradFill>
                <a:gsLst>
                  <a:gs pos="0">
                    <a:schemeClr val="accent5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4"/>
            <c:spPr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5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spPr>
              <a:gradFill>
                <a:gsLst>
                  <a:gs pos="0">
                    <a:schemeClr val="accent4">
                      <a:lumMod val="75000"/>
                    </a:schemeClr>
                  </a:gs>
                  <a:gs pos="50000">
                    <a:srgbClr val="4F81BD">
                      <a:tint val="44500"/>
                      <a:satMod val="160000"/>
                    </a:srgb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cat>
            <c:strRef>
              <c:f>Comparisons!$O$35:$O$42</c:f>
              <c:strCache>
                <c:ptCount val="8"/>
                <c:pt idx="0">
                  <c:v>APN</c:v>
                </c:pt>
                <c:pt idx="1">
                  <c:v>APY</c:v>
                </c:pt>
                <c:pt idx="2">
                  <c:v>PPN</c:v>
                </c:pt>
                <c:pt idx="3">
                  <c:v>PPY</c:v>
                </c:pt>
                <c:pt idx="4">
                  <c:v>APCN</c:v>
                </c:pt>
                <c:pt idx="5">
                  <c:v>APCY</c:v>
                </c:pt>
                <c:pt idx="6">
                  <c:v>PPCN</c:v>
                </c:pt>
                <c:pt idx="7">
                  <c:v>PPCY</c:v>
                </c:pt>
              </c:strCache>
            </c:strRef>
          </c:cat>
          <c:val>
            <c:numRef>
              <c:f>Comparisons!$Q$35:$Q$42</c:f>
              <c:numCache>
                <c:formatCode>#,##0;[Red]\-#,##0</c:formatCode>
                <c:ptCount val="8"/>
                <c:pt idx="0">
                  <c:v>-390931.51411729224</c:v>
                </c:pt>
                <c:pt idx="1">
                  <c:v>699170.36030694516</c:v>
                </c:pt>
                <c:pt idx="2">
                  <c:v>582043.52997376816</c:v>
                </c:pt>
                <c:pt idx="3">
                  <c:v>751550.88603506749</c:v>
                </c:pt>
                <c:pt idx="4">
                  <c:v>-1114269.721777556</c:v>
                </c:pt>
                <c:pt idx="5">
                  <c:v>-771579.6101728637</c:v>
                </c:pt>
                <c:pt idx="6">
                  <c:v>-1022427.4286400324</c:v>
                </c:pt>
                <c:pt idx="7">
                  <c:v>-447518.97604048718</c:v>
                </c:pt>
              </c:numCache>
            </c:numRef>
          </c:val>
        </c:ser>
        <c:axId val="39319808"/>
        <c:axId val="39346176"/>
      </c:barChart>
      <c:catAx>
        <c:axId val="39319808"/>
        <c:scaling>
          <c:orientation val="minMax"/>
        </c:scaling>
        <c:axPos val="b"/>
        <c:tickLblPos val="low"/>
        <c:txPr>
          <a:bodyPr/>
          <a:lstStyle/>
          <a:p>
            <a:pPr>
              <a:defRPr b="1"/>
            </a:pPr>
            <a:endParaRPr lang="en-US"/>
          </a:p>
        </c:txPr>
        <c:crossAx val="39346176"/>
        <c:crosses val="autoZero"/>
        <c:auto val="1"/>
        <c:lblAlgn val="ctr"/>
        <c:lblOffset val="100"/>
      </c:catAx>
      <c:valAx>
        <c:axId val="39346176"/>
        <c:scaling>
          <c:orientation val="minMax"/>
        </c:scaling>
        <c:axPos val="l"/>
        <c:maj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 dirty="0"/>
                  <a:t>$ cash margin</a:t>
                </a:r>
              </a:p>
            </c:rich>
          </c:tx>
          <c:layout>
            <c:manualLayout>
              <c:xMode val="edge"/>
              <c:yMode val="edge"/>
              <c:x val="3.1540997878602615E-2"/>
              <c:y val="0.23067210512827688"/>
            </c:manualLayout>
          </c:layout>
        </c:title>
        <c:numFmt formatCode="#,##0;[Red]\-#,##0" sourceLinked="1"/>
        <c:tickLblPos val="nextTo"/>
        <c:crossAx val="39319808"/>
        <c:crosses val="autoZero"/>
        <c:crossBetween val="between"/>
      </c:valAx>
    </c:plotArea>
    <c:plotVisOnly val="1"/>
  </c:chart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AU"/>
              <a:t>36 month cash flow 
Decile 5 rainfall, 60% decile prices</a:t>
            </a:r>
          </a:p>
        </c:rich>
      </c:tx>
      <c:layout>
        <c:manualLayout>
          <c:xMode val="edge"/>
          <c:yMode val="edge"/>
          <c:x val="0.33742363492907157"/>
          <c:y val="2.8286189683860246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5746436991185991"/>
          <c:y val="0.18469232975341371"/>
          <c:w val="0.63701495100706851"/>
          <c:h val="0.76539163681595102"/>
        </c:manualLayout>
      </c:layout>
      <c:lineChart>
        <c:grouping val="standard"/>
        <c:ser>
          <c:idx val="0"/>
          <c:order val="0"/>
          <c:tx>
            <c:strRef>
              <c:f>Data!$A$6</c:f>
              <c:strCache>
                <c:ptCount val="1"/>
                <c:pt idx="0">
                  <c:v>SW Slopes 30%</c:v>
                </c:pt>
              </c:strCache>
            </c:strRef>
          </c:tx>
          <c:spPr>
            <a:ln w="12700">
              <a:solidFill>
                <a:srgbClr val="0000FF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Data!$B$6:$AK$6</c:f>
              <c:numCache>
                <c:formatCode>0</c:formatCode>
                <c:ptCount val="36"/>
                <c:pt idx="0">
                  <c:v>-139897.84255948439</c:v>
                </c:pt>
                <c:pt idx="1">
                  <c:v>-172117.05849983628</c:v>
                </c:pt>
                <c:pt idx="2">
                  <c:v>-87579.347120807404</c:v>
                </c:pt>
                <c:pt idx="3">
                  <c:v>-107141.97751534361</c:v>
                </c:pt>
                <c:pt idx="4">
                  <c:v>-107762.35984022664</c:v>
                </c:pt>
                <c:pt idx="5">
                  <c:v>-114416.99687324387</c:v>
                </c:pt>
                <c:pt idx="6">
                  <c:v>160986.49261579796</c:v>
                </c:pt>
                <c:pt idx="7">
                  <c:v>133661.36429960391</c:v>
                </c:pt>
                <c:pt idx="8">
                  <c:v>133301.41479549068</c:v>
                </c:pt>
                <c:pt idx="9">
                  <c:v>47452.904676384642</c:v>
                </c:pt>
                <c:pt idx="10">
                  <c:v>73982.801519214321</c:v>
                </c:pt>
                <c:pt idx="11">
                  <c:v>15572.031382753206</c:v>
                </c:pt>
                <c:pt idx="12">
                  <c:v>-11615.973220077027</c:v>
                </c:pt>
                <c:pt idx="13">
                  <c:v>-42445.531919274799</c:v>
                </c:pt>
                <c:pt idx="14">
                  <c:v>-4082.051652899188</c:v>
                </c:pt>
                <c:pt idx="15">
                  <c:v>-20521.760874907563</c:v>
                </c:pt>
                <c:pt idx="16">
                  <c:v>-28869.546549145056</c:v>
                </c:pt>
                <c:pt idx="17">
                  <c:v>-44921.686796686234</c:v>
                </c:pt>
                <c:pt idx="18">
                  <c:v>225035.61110624392</c:v>
                </c:pt>
                <c:pt idx="19">
                  <c:v>197275.27673699678</c:v>
                </c:pt>
                <c:pt idx="20">
                  <c:v>181661.47587011111</c:v>
                </c:pt>
                <c:pt idx="21">
                  <c:v>111277.33769719598</c:v>
                </c:pt>
                <c:pt idx="22">
                  <c:v>138787.12116008435</c:v>
                </c:pt>
                <c:pt idx="23">
                  <c:v>80160.458415093643</c:v>
                </c:pt>
                <c:pt idx="24">
                  <c:v>54195.188753867973</c:v>
                </c:pt>
                <c:pt idx="25">
                  <c:v>24778.819874207857</c:v>
                </c:pt>
                <c:pt idx="26">
                  <c:v>64924.27735512465</c:v>
                </c:pt>
                <c:pt idx="27">
                  <c:v>50137.094265316679</c:v>
                </c:pt>
                <c:pt idx="28">
                  <c:v>35584.862714172603</c:v>
                </c:pt>
                <c:pt idx="29">
                  <c:v>32867.106308864684</c:v>
                </c:pt>
                <c:pt idx="30">
                  <c:v>291373.2719861017</c:v>
                </c:pt>
                <c:pt idx="31">
                  <c:v>263870.9925855124</c:v>
                </c:pt>
                <c:pt idx="32">
                  <c:v>249624.34806800325</c:v>
                </c:pt>
                <c:pt idx="33">
                  <c:v>179941.65803189823</c:v>
                </c:pt>
                <c:pt idx="34">
                  <c:v>212830.49479279676</c:v>
                </c:pt>
                <c:pt idx="35">
                  <c:v>153682.54218172611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Data!$A$7</c:f>
              <c:strCache>
                <c:ptCount val="1"/>
                <c:pt idx="0">
                  <c:v>SW Slopes 60%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Data!$B$7:$AK$7</c:f>
              <c:numCache>
                <c:formatCode>0</c:formatCode>
                <c:ptCount val="36"/>
                <c:pt idx="0">
                  <c:v>-212472.78815035216</c:v>
                </c:pt>
                <c:pt idx="1">
                  <c:v>-247781.47728863975</c:v>
                </c:pt>
                <c:pt idx="2">
                  <c:v>-205924.56212603115</c:v>
                </c:pt>
                <c:pt idx="3">
                  <c:v>-223071.14504352107</c:v>
                </c:pt>
                <c:pt idx="4">
                  <c:v>-244202.85236422863</c:v>
                </c:pt>
                <c:pt idx="5">
                  <c:v>-277186.64410512452</c:v>
                </c:pt>
                <c:pt idx="6">
                  <c:v>185885.69035588109</c:v>
                </c:pt>
                <c:pt idx="7">
                  <c:v>156118.56469034555</c:v>
                </c:pt>
                <c:pt idx="8">
                  <c:v>144866.94799054711</c:v>
                </c:pt>
                <c:pt idx="9">
                  <c:v>47150.041536445045</c:v>
                </c:pt>
                <c:pt idx="10">
                  <c:v>16525.188946393297</c:v>
                </c:pt>
                <c:pt idx="11">
                  <c:v>-47711.156479125289</c:v>
                </c:pt>
                <c:pt idx="12">
                  <c:v>-77219.320442737429</c:v>
                </c:pt>
                <c:pt idx="13">
                  <c:v>-111184.30351809543</c:v>
                </c:pt>
                <c:pt idx="14">
                  <c:v>-93218.773760628319</c:v>
                </c:pt>
                <c:pt idx="15">
                  <c:v>-109075.34276331624</c:v>
                </c:pt>
                <c:pt idx="16">
                  <c:v>-140688.29329570691</c:v>
                </c:pt>
                <c:pt idx="17">
                  <c:v>-183760.30490316948</c:v>
                </c:pt>
                <c:pt idx="18">
                  <c:v>273091.44222978933</c:v>
                </c:pt>
                <c:pt idx="19">
                  <c:v>243081.70183100033</c:v>
                </c:pt>
                <c:pt idx="20">
                  <c:v>216843.07747876807</c:v>
                </c:pt>
                <c:pt idx="21">
                  <c:v>134948.58602898178</c:v>
                </c:pt>
                <c:pt idx="22">
                  <c:v>105263.31793866577</c:v>
                </c:pt>
                <c:pt idx="23">
                  <c:v>41201.896638856313</c:v>
                </c:pt>
                <c:pt idx="24">
                  <c:v>13142.73349488727</c:v>
                </c:pt>
                <c:pt idx="25">
                  <c:v>-19332.397609523949</c:v>
                </c:pt>
                <c:pt idx="26">
                  <c:v>487.13375279140729</c:v>
                </c:pt>
                <c:pt idx="27">
                  <c:v>-13559.559989524725</c:v>
                </c:pt>
                <c:pt idx="28">
                  <c:v>-52712.703455652525</c:v>
                </c:pt>
                <c:pt idx="29">
                  <c:v>-82089.861105172138</c:v>
                </c:pt>
                <c:pt idx="30">
                  <c:v>359969.10655660689</c:v>
                </c:pt>
                <c:pt idx="31">
                  <c:v>330419.80436277424</c:v>
                </c:pt>
                <c:pt idx="32">
                  <c:v>305140.35363280191</c:v>
                </c:pt>
                <c:pt idx="33">
                  <c:v>224588.87549831928</c:v>
                </c:pt>
                <c:pt idx="34">
                  <c:v>197452.63997857374</c:v>
                </c:pt>
                <c:pt idx="35">
                  <c:v>132860.02968217756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Data!$A$8</c:f>
              <c:strCache>
                <c:ptCount val="1"/>
                <c:pt idx="0">
                  <c:v>SW Slopes 100%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Data!$B$8:$AK$8</c:f>
              <c:numCache>
                <c:formatCode>0</c:formatCode>
                <c:ptCount val="36"/>
                <c:pt idx="0">
                  <c:v>-302891.58251881105</c:v>
                </c:pt>
                <c:pt idx="1">
                  <c:v>-340306.18745054054</c:v>
                </c:pt>
                <c:pt idx="2">
                  <c:v>-347488.81250053755</c:v>
                </c:pt>
                <c:pt idx="3">
                  <c:v>-359898.56447797222</c:v>
                </c:pt>
                <c:pt idx="4">
                  <c:v>-396862.63553191413</c:v>
                </c:pt>
                <c:pt idx="5">
                  <c:v>-465761.95325581991</c:v>
                </c:pt>
                <c:pt idx="6">
                  <c:v>310591.09926553239</c:v>
                </c:pt>
                <c:pt idx="7">
                  <c:v>282005.56399644085</c:v>
                </c:pt>
                <c:pt idx="8">
                  <c:v>258264.94785252691</c:v>
                </c:pt>
                <c:pt idx="9">
                  <c:v>143138.11151888405</c:v>
                </c:pt>
                <c:pt idx="10">
                  <c:v>48020.400919920612</c:v>
                </c:pt>
                <c:pt idx="11">
                  <c:v>-26761.510129118877</c:v>
                </c:pt>
                <c:pt idx="12">
                  <c:v>-68951.84971475591</c:v>
                </c:pt>
                <c:pt idx="13">
                  <c:v>-104366.98753912373</c:v>
                </c:pt>
                <c:pt idx="14">
                  <c:v>-109262.97258974839</c:v>
                </c:pt>
                <c:pt idx="15">
                  <c:v>-121815.48753448138</c:v>
                </c:pt>
                <c:pt idx="16">
                  <c:v>-190228.63866249225</c:v>
                </c:pt>
                <c:pt idx="17">
                  <c:v>-269478.89490857476</c:v>
                </c:pt>
                <c:pt idx="18">
                  <c:v>487183.2697865676</c:v>
                </c:pt>
                <c:pt idx="19">
                  <c:v>459086.97394755622</c:v>
                </c:pt>
                <c:pt idx="20">
                  <c:v>421112.07267968421</c:v>
                </c:pt>
                <c:pt idx="21">
                  <c:v>323915.54319140071</c:v>
                </c:pt>
                <c:pt idx="22">
                  <c:v>229560.38428900609</c:v>
                </c:pt>
                <c:pt idx="23">
                  <c:v>155862.4363443873</c:v>
                </c:pt>
                <c:pt idx="24">
                  <c:v>115922.65746849334</c:v>
                </c:pt>
                <c:pt idx="25">
                  <c:v>82622.702825561399</c:v>
                </c:pt>
                <c:pt idx="26">
                  <c:v>80135.353703909233</c:v>
                </c:pt>
                <c:pt idx="27">
                  <c:v>70066.063859311878</c:v>
                </c:pt>
                <c:pt idx="28">
                  <c:v>-6151.2906269724344</c:v>
                </c:pt>
                <c:pt idx="29">
                  <c:v>-70805.740035580078</c:v>
                </c:pt>
                <c:pt idx="30">
                  <c:v>672209.60144403204</c:v>
                </c:pt>
                <c:pt idx="31">
                  <c:v>645333.80878759443</c:v>
                </c:pt>
                <c:pt idx="32">
                  <c:v>608365.97223317169</c:v>
                </c:pt>
                <c:pt idx="33">
                  <c:v>513471.17290574411</c:v>
                </c:pt>
                <c:pt idx="34">
                  <c:v>418945.8063638272</c:v>
                </c:pt>
                <c:pt idx="35">
                  <c:v>345125.28949223761</c:v>
                </c:pt>
              </c:numCache>
            </c:numRef>
          </c:val>
          <c:smooth val="1"/>
        </c:ser>
        <c:marker val="1"/>
        <c:axId val="39380864"/>
        <c:axId val="39387136"/>
      </c:lineChart>
      <c:dateAx>
        <c:axId val="39380864"/>
        <c:scaling>
          <c:orientation val="minMax"/>
        </c:scaling>
        <c:axPos val="b"/>
        <c:numFmt formatCode="mmm\-yy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540000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9387136"/>
        <c:crosses val="autoZero"/>
        <c:auto val="1"/>
        <c:lblOffset val="100"/>
        <c:baseTimeUnit val="months"/>
        <c:majorUnit val="2"/>
        <c:majorTimeUnit val="months"/>
        <c:minorUnit val="1"/>
        <c:minorTimeUnit val="months"/>
      </c:dateAx>
      <c:valAx>
        <c:axId val="39387136"/>
        <c:scaling>
          <c:orientation val="minMax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AU"/>
                  <a:t>Bank balance</a:t>
                </a:r>
              </a:p>
            </c:rich>
          </c:tx>
          <c:layout>
            <c:manualLayout>
              <c:xMode val="edge"/>
              <c:yMode val="edge"/>
              <c:x val="1.6359918200409003E-2"/>
              <c:y val="0.45757106484817517"/>
            </c:manualLayout>
          </c:layout>
          <c:spPr>
            <a:noFill/>
            <a:ln w="25400">
              <a:noFill/>
            </a:ln>
          </c:spPr>
        </c:title>
        <c:numFmt formatCode="\$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9380864"/>
        <c:crosses val="autoZero"/>
        <c:crossBetween val="between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208674835890849"/>
          <c:y val="0.49916840261855788"/>
          <c:w val="0.16973436602633346"/>
          <c:h val="0.13643944257383894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85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0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A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AU"/>
              <a:t>36 month cash flow 
Decile 5 rainfall, year 2 drought, 60% decile prices</a:t>
            </a:r>
          </a:p>
        </c:rich>
      </c:tx>
      <c:layout>
        <c:manualLayout>
          <c:xMode val="edge"/>
          <c:yMode val="edge"/>
          <c:x val="0.26305015353121775"/>
          <c:y val="2.8333333333333332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5762538382804564"/>
          <c:y val="0.18500030110726223"/>
          <c:w val="0.63664278403275332"/>
          <c:h val="0.76500124511921463"/>
        </c:manualLayout>
      </c:layout>
      <c:lineChart>
        <c:grouping val="standard"/>
        <c:ser>
          <c:idx val="0"/>
          <c:order val="0"/>
          <c:tx>
            <c:strRef>
              <c:f>Data!$A$6</c:f>
              <c:strCache>
                <c:ptCount val="1"/>
                <c:pt idx="0">
                  <c:v>SW Slopes 30%</c:v>
                </c:pt>
              </c:strCache>
            </c:strRef>
          </c:tx>
          <c:spPr>
            <a:ln w="12700">
              <a:solidFill>
                <a:srgbClr val="0000FF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Data!$B$20:$AK$20</c:f>
              <c:numCache>
                <c:formatCode>0</c:formatCode>
                <c:ptCount val="36"/>
                <c:pt idx="0">
                  <c:v>-121051.65215772053</c:v>
                </c:pt>
                <c:pt idx="1">
                  <c:v>-152136.54091605992</c:v>
                </c:pt>
                <c:pt idx="2">
                  <c:v>-66456.467537478835</c:v>
                </c:pt>
                <c:pt idx="3">
                  <c:v>-85286.644201633608</c:v>
                </c:pt>
                <c:pt idx="4">
                  <c:v>-83431.384582211147</c:v>
                </c:pt>
                <c:pt idx="5">
                  <c:v>-83820.316873817414</c:v>
                </c:pt>
                <c:pt idx="6">
                  <c:v>186079.92286240298</c:v>
                </c:pt>
                <c:pt idx="7">
                  <c:v>156989.05245378969</c:v>
                </c:pt>
                <c:pt idx="8">
                  <c:v>148197.39338200298</c:v>
                </c:pt>
                <c:pt idx="9">
                  <c:v>87012.111185604255</c:v>
                </c:pt>
                <c:pt idx="10">
                  <c:v>108631.3088279428</c:v>
                </c:pt>
                <c:pt idx="11">
                  <c:v>58537.03228491851</c:v>
                </c:pt>
                <c:pt idx="12">
                  <c:v>36602.047369987544</c:v>
                </c:pt>
                <c:pt idx="13">
                  <c:v>6992.9329833027305</c:v>
                </c:pt>
                <c:pt idx="14">
                  <c:v>32785.426133663699</c:v>
                </c:pt>
                <c:pt idx="15">
                  <c:v>17716.188931650344</c:v>
                </c:pt>
                <c:pt idx="16">
                  <c:v>-2442.8082572565722</c:v>
                </c:pt>
                <c:pt idx="17">
                  <c:v>-11303.679922984751</c:v>
                </c:pt>
                <c:pt idx="18">
                  <c:v>9068.8825137948643</c:v>
                </c:pt>
                <c:pt idx="19">
                  <c:v>-17818.293025440726</c:v>
                </c:pt>
                <c:pt idx="20">
                  <c:v>-32714.71348412312</c:v>
                </c:pt>
                <c:pt idx="21">
                  <c:v>-79432.549538862397</c:v>
                </c:pt>
                <c:pt idx="22">
                  <c:v>-51629.335283201784</c:v>
                </c:pt>
                <c:pt idx="23">
                  <c:v>-106412.7812613328</c:v>
                </c:pt>
                <c:pt idx="24">
                  <c:v>-130906.30750608719</c:v>
                </c:pt>
                <c:pt idx="25">
                  <c:v>-161109.27698425573</c:v>
                </c:pt>
                <c:pt idx="26">
                  <c:v>-119505.14960373309</c:v>
                </c:pt>
                <c:pt idx="27">
                  <c:v>-135702.34982410751</c:v>
                </c:pt>
                <c:pt idx="28">
                  <c:v>-110511.27174457155</c:v>
                </c:pt>
                <c:pt idx="29">
                  <c:v>-106849.58991111931</c:v>
                </c:pt>
                <c:pt idx="30">
                  <c:v>165738.59750301731</c:v>
                </c:pt>
                <c:pt idx="31">
                  <c:v>139784.08426874824</c:v>
                </c:pt>
                <c:pt idx="32">
                  <c:v>126799.17585595365</c:v>
                </c:pt>
                <c:pt idx="33">
                  <c:v>58325.852204545612</c:v>
                </c:pt>
                <c:pt idx="34">
                  <c:v>94488.431575342416</c:v>
                </c:pt>
                <c:pt idx="35">
                  <c:v>42787.678983147605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Data!$A$7</c:f>
              <c:strCache>
                <c:ptCount val="1"/>
                <c:pt idx="0">
                  <c:v>SW Slopes 60%</c:v>
                </c:pt>
              </c:strCache>
            </c:strRef>
          </c:tx>
          <c:spPr>
            <a:ln w="12700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Data!$B$21:$AK$21</c:f>
              <c:numCache>
                <c:formatCode>0</c:formatCode>
                <c:ptCount val="36"/>
                <c:pt idx="0">
                  <c:v>-206566.82318922848</c:v>
                </c:pt>
                <c:pt idx="1">
                  <c:v>-242197.4284090407</c:v>
                </c:pt>
                <c:pt idx="2">
                  <c:v>-200664.70956686905</c:v>
                </c:pt>
                <c:pt idx="3">
                  <c:v>-218542.66519539827</c:v>
                </c:pt>
                <c:pt idx="4">
                  <c:v>-238686.0457838483</c:v>
                </c:pt>
                <c:pt idx="5">
                  <c:v>-271994.51014479995</c:v>
                </c:pt>
                <c:pt idx="6">
                  <c:v>189751.83703362598</c:v>
                </c:pt>
                <c:pt idx="7">
                  <c:v>157844.68025705864</c:v>
                </c:pt>
                <c:pt idx="8">
                  <c:v>140885.05537360389</c:v>
                </c:pt>
                <c:pt idx="9">
                  <c:v>51418.798275621186</c:v>
                </c:pt>
                <c:pt idx="10">
                  <c:v>26810.129691176691</c:v>
                </c:pt>
                <c:pt idx="11">
                  <c:v>-25600.916737399632</c:v>
                </c:pt>
                <c:pt idx="12">
                  <c:v>-48357.079864541258</c:v>
                </c:pt>
                <c:pt idx="13">
                  <c:v>-80932.786735804068</c:v>
                </c:pt>
                <c:pt idx="14">
                  <c:v>-70798.648799178351</c:v>
                </c:pt>
                <c:pt idx="15">
                  <c:v>-87603.472092657772</c:v>
                </c:pt>
                <c:pt idx="16">
                  <c:v>-127643.64283435031</c:v>
                </c:pt>
                <c:pt idx="17">
                  <c:v>-150369.90332272626</c:v>
                </c:pt>
                <c:pt idx="18">
                  <c:v>-55605.529223064594</c:v>
                </c:pt>
                <c:pt idx="19">
                  <c:v>-88977.485399436337</c:v>
                </c:pt>
                <c:pt idx="20">
                  <c:v>-114956.02939256615</c:v>
                </c:pt>
                <c:pt idx="21">
                  <c:v>-164672.34249322442</c:v>
                </c:pt>
                <c:pt idx="22">
                  <c:v>-191269.44735204105</c:v>
                </c:pt>
                <c:pt idx="23">
                  <c:v>-250224.32573932628</c:v>
                </c:pt>
                <c:pt idx="24">
                  <c:v>-276451.09415318927</c:v>
                </c:pt>
                <c:pt idx="25">
                  <c:v>-311430.98653677542</c:v>
                </c:pt>
                <c:pt idx="26">
                  <c:v>-293361.21745561209</c:v>
                </c:pt>
                <c:pt idx="27">
                  <c:v>-310919.07287266187</c:v>
                </c:pt>
                <c:pt idx="28">
                  <c:v>-300358.99817895662</c:v>
                </c:pt>
                <c:pt idx="29">
                  <c:v>-331413.27110689523</c:v>
                </c:pt>
                <c:pt idx="30">
                  <c:v>133191.56253817055</c:v>
                </c:pt>
                <c:pt idx="31">
                  <c:v>101020.486860472</c:v>
                </c:pt>
                <c:pt idx="32">
                  <c:v>76674.863422125985</c:v>
                </c:pt>
                <c:pt idx="33">
                  <c:v>-4610.99412579</c:v>
                </c:pt>
                <c:pt idx="34">
                  <c:v>-23823.640630470716</c:v>
                </c:pt>
                <c:pt idx="35">
                  <c:v>-77901.629919847459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Data!$A$8</c:f>
              <c:strCache>
                <c:ptCount val="1"/>
                <c:pt idx="0">
                  <c:v>SW Slopes 100%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cat>
            <c:numRef>
              <c:f>Data!$B$2:$AK$2</c:f>
              <c:numCache>
                <c:formatCode>mmm\-yy</c:formatCode>
                <c:ptCount val="36"/>
                <c:pt idx="0">
                  <c:v>39264</c:v>
                </c:pt>
                <c:pt idx="1">
                  <c:v>39295</c:v>
                </c:pt>
                <c:pt idx="2">
                  <c:v>39326</c:v>
                </c:pt>
                <c:pt idx="3">
                  <c:v>39356</c:v>
                </c:pt>
                <c:pt idx="4">
                  <c:v>39387</c:v>
                </c:pt>
                <c:pt idx="5">
                  <c:v>39417</c:v>
                </c:pt>
                <c:pt idx="6">
                  <c:v>39448</c:v>
                </c:pt>
                <c:pt idx="7">
                  <c:v>39479</c:v>
                </c:pt>
                <c:pt idx="8">
                  <c:v>39508</c:v>
                </c:pt>
                <c:pt idx="9">
                  <c:v>39539</c:v>
                </c:pt>
                <c:pt idx="10">
                  <c:v>39569</c:v>
                </c:pt>
                <c:pt idx="11">
                  <c:v>39600</c:v>
                </c:pt>
                <c:pt idx="12">
                  <c:v>39630</c:v>
                </c:pt>
                <c:pt idx="13">
                  <c:v>39661</c:v>
                </c:pt>
                <c:pt idx="14">
                  <c:v>39692</c:v>
                </c:pt>
                <c:pt idx="15">
                  <c:v>39722</c:v>
                </c:pt>
                <c:pt idx="16">
                  <c:v>39753</c:v>
                </c:pt>
                <c:pt idx="17">
                  <c:v>39783</c:v>
                </c:pt>
                <c:pt idx="18">
                  <c:v>39814</c:v>
                </c:pt>
                <c:pt idx="19">
                  <c:v>39845</c:v>
                </c:pt>
                <c:pt idx="20">
                  <c:v>39873</c:v>
                </c:pt>
                <c:pt idx="21">
                  <c:v>39904</c:v>
                </c:pt>
                <c:pt idx="22">
                  <c:v>39934</c:v>
                </c:pt>
                <c:pt idx="23">
                  <c:v>39965</c:v>
                </c:pt>
                <c:pt idx="24">
                  <c:v>39995</c:v>
                </c:pt>
                <c:pt idx="25">
                  <c:v>40026</c:v>
                </c:pt>
                <c:pt idx="26">
                  <c:v>40057</c:v>
                </c:pt>
                <c:pt idx="27">
                  <c:v>40087</c:v>
                </c:pt>
                <c:pt idx="28">
                  <c:v>40118</c:v>
                </c:pt>
                <c:pt idx="29">
                  <c:v>40148</c:v>
                </c:pt>
                <c:pt idx="30">
                  <c:v>40179</c:v>
                </c:pt>
                <c:pt idx="31">
                  <c:v>40210</c:v>
                </c:pt>
                <c:pt idx="32">
                  <c:v>40238</c:v>
                </c:pt>
                <c:pt idx="33">
                  <c:v>40269</c:v>
                </c:pt>
                <c:pt idx="34">
                  <c:v>40299</c:v>
                </c:pt>
                <c:pt idx="35">
                  <c:v>40330</c:v>
                </c:pt>
              </c:numCache>
            </c:numRef>
          </c:cat>
          <c:val>
            <c:numRef>
              <c:f>Data!$B$22:$AK$22</c:f>
              <c:numCache>
                <c:formatCode>0</c:formatCode>
                <c:ptCount val="36"/>
                <c:pt idx="0">
                  <c:v>-265272.88069508615</c:v>
                </c:pt>
                <c:pt idx="1">
                  <c:v>-301907.6864888987</c:v>
                </c:pt>
                <c:pt idx="2">
                  <c:v>-308304.98882375064</c:v>
                </c:pt>
                <c:pt idx="3">
                  <c:v>-321185.85538347554</c:v>
                </c:pt>
                <c:pt idx="4">
                  <c:v>-357362.37808132992</c:v>
                </c:pt>
                <c:pt idx="5">
                  <c:v>-425468.56898162788</c:v>
                </c:pt>
                <c:pt idx="6">
                  <c:v>359914.54100792395</c:v>
                </c:pt>
                <c:pt idx="7">
                  <c:v>332191.71345117566</c:v>
                </c:pt>
                <c:pt idx="8">
                  <c:v>309319.91586589813</c:v>
                </c:pt>
                <c:pt idx="9">
                  <c:v>194929.32379844741</c:v>
                </c:pt>
                <c:pt idx="10">
                  <c:v>119041.45095313125</c:v>
                </c:pt>
                <c:pt idx="11">
                  <c:v>64356.539008493703</c:v>
                </c:pt>
                <c:pt idx="12">
                  <c:v>38551.318937581644</c:v>
                </c:pt>
                <c:pt idx="13">
                  <c:v>7020.5618911673137</c:v>
                </c:pt>
                <c:pt idx="14">
                  <c:v>3437.1719823408362</c:v>
                </c:pt>
                <c:pt idx="15">
                  <c:v>-9884.2002716731331</c:v>
                </c:pt>
                <c:pt idx="16">
                  <c:v>-85180.202028650514</c:v>
                </c:pt>
                <c:pt idx="17">
                  <c:v>-116676.98408190899</c:v>
                </c:pt>
                <c:pt idx="18">
                  <c:v>134805.42659707347</c:v>
                </c:pt>
                <c:pt idx="19">
                  <c:v>103086.72103547014</c:v>
                </c:pt>
                <c:pt idx="20">
                  <c:v>63113.751309471387</c:v>
                </c:pt>
                <c:pt idx="21">
                  <c:v>9571.0113585592189</c:v>
                </c:pt>
                <c:pt idx="22">
                  <c:v>-76158.154644317663</c:v>
                </c:pt>
                <c:pt idx="23">
                  <c:v>-139519.00890638155</c:v>
                </c:pt>
                <c:pt idx="24">
                  <c:v>-170845.8010194684</c:v>
                </c:pt>
                <c:pt idx="25">
                  <c:v>-205138.0602433563</c:v>
                </c:pt>
                <c:pt idx="26">
                  <c:v>-209129.64277008054</c:v>
                </c:pt>
                <c:pt idx="27">
                  <c:v>-222027.37700636813</c:v>
                </c:pt>
                <c:pt idx="28">
                  <c:v>-233129.82361730913</c:v>
                </c:pt>
                <c:pt idx="29">
                  <c:v>-298857.96563459886</c:v>
                </c:pt>
                <c:pt idx="30">
                  <c:v>479937.50785452919</c:v>
                </c:pt>
                <c:pt idx="31">
                  <c:v>450573.38786849903</c:v>
                </c:pt>
                <c:pt idx="32">
                  <c:v>412749.59833256761</c:v>
                </c:pt>
                <c:pt idx="33">
                  <c:v>314413.45985599514</c:v>
                </c:pt>
                <c:pt idx="34">
                  <c:v>236196.79172997564</c:v>
                </c:pt>
                <c:pt idx="35">
                  <c:v>181201.17887139611</c:v>
                </c:pt>
              </c:numCache>
            </c:numRef>
          </c:val>
          <c:smooth val="1"/>
        </c:ser>
        <c:marker val="1"/>
        <c:axId val="39425152"/>
        <c:axId val="39427072"/>
      </c:lineChart>
      <c:dateAx>
        <c:axId val="39425152"/>
        <c:scaling>
          <c:orientation val="minMax"/>
        </c:scaling>
        <c:axPos val="b"/>
        <c:numFmt formatCode="mmm\-yy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540000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9427072"/>
        <c:crosses val="autoZero"/>
        <c:auto val="1"/>
        <c:lblOffset val="100"/>
        <c:baseTimeUnit val="months"/>
        <c:majorUnit val="2"/>
        <c:majorTimeUnit val="months"/>
        <c:minorUnit val="1"/>
        <c:minorTimeUnit val="months"/>
      </c:dateAx>
      <c:valAx>
        <c:axId val="39427072"/>
        <c:scaling>
          <c:orientation val="minMax"/>
          <c:max val="800000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AU"/>
                  <a:t>Bank balance</a:t>
                </a:r>
              </a:p>
            </c:rich>
          </c:tx>
          <c:layout>
            <c:manualLayout>
              <c:xMode val="edge"/>
              <c:yMode val="edge"/>
              <c:x val="1.6376663254861822E-2"/>
              <c:y val="0.45666736657917756"/>
            </c:manualLayout>
          </c:layout>
          <c:spPr>
            <a:noFill/>
            <a:ln w="25400">
              <a:noFill/>
            </a:ln>
          </c:spPr>
        </c:title>
        <c:numFmt formatCode="\$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39425152"/>
        <c:crosses val="autoZero"/>
        <c:crossBetween val="between"/>
      </c:valAx>
      <c:spPr>
        <a:noFill/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190378710337764"/>
          <c:y val="0.50000087489063849"/>
          <c:w val="0.16990788126919204"/>
          <c:h val="0.1366668416447944"/>
        </c:manualLayout>
      </c:layout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85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00" b="1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8BE5741-9F15-454D-8252-0844286CF2EF}" type="datetimeFigureOut">
              <a:rPr lang="en-US"/>
              <a:pPr>
                <a:defRPr/>
              </a:pPr>
              <a:t>3/17/2010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8FF9C158-13BD-4951-A442-FE477BAEAA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DF8B9CC-9401-48ED-94F9-8E196AB1389E}" type="datetimeFigureOut">
              <a:rPr lang="en-US"/>
              <a:pPr>
                <a:defRPr/>
              </a:pPr>
              <a:t>3/17/2010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A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CF0303D0-45DA-46CA-9696-998EC60C32F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Intro</a:t>
            </a:r>
          </a:p>
          <a:p>
            <a:pPr>
              <a:spcBef>
                <a:spcPct val="0"/>
              </a:spcBef>
            </a:pPr>
            <a:r>
              <a:rPr lang="en-AU" smtClean="0"/>
              <a:t>Tim’s absence</a:t>
            </a:r>
          </a:p>
          <a:p>
            <a:pPr>
              <a:spcBef>
                <a:spcPct val="0"/>
              </a:spcBef>
            </a:pPr>
            <a:r>
              <a:rPr lang="en-AU" smtClean="0"/>
              <a:t>MS&amp;A</a:t>
            </a: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0DC253-90A8-42D3-B63A-A64F80D68ACA}" type="slidenum">
              <a:rPr lang="en-AU"/>
              <a:pPr/>
              <a:t>1</a:t>
            </a:fld>
            <a:endParaRPr lang="en-A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AU" smtClean="0"/>
              <a:t>Farm Eco – what use are financial statements</a:t>
            </a:r>
          </a:p>
          <a:p>
            <a:pPr>
              <a:spcBef>
                <a:spcPct val="0"/>
              </a:spcBef>
            </a:pPr>
            <a:r>
              <a:rPr lang="en-AU" smtClean="0"/>
              <a:t>Gross Margins – are they useful</a:t>
            </a:r>
          </a:p>
          <a:p>
            <a:pPr>
              <a:spcBef>
                <a:spcPct val="0"/>
              </a:spcBef>
            </a:pPr>
            <a:r>
              <a:rPr lang="en-AU" smtClean="0"/>
              <a:t>Risk – are you thinking about changing enterprises, have you considered the risks?</a:t>
            </a:r>
          </a:p>
          <a:p>
            <a:pPr>
              <a:spcBef>
                <a:spcPct val="0"/>
              </a:spcBef>
            </a:pPr>
            <a:r>
              <a:rPr lang="en-AU" smtClean="0"/>
              <a:t>CoP – how to calculate and what it tells you</a:t>
            </a: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EC87B2-61E9-4DBE-905A-156BCAAABDCE}" type="slidenum">
              <a:rPr lang="en-AU"/>
              <a:pPr/>
              <a:t>2</a:t>
            </a:fld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7C36D3-6859-41CE-B5C4-B094BBEB6855}" type="slidenum">
              <a:rPr lang="en-AU"/>
              <a:pPr/>
              <a:t>33</a:t>
            </a:fld>
            <a:endParaRPr lang="en-A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SA slid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76250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5229225"/>
            <a:ext cx="6400800" cy="1465263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B929A-066A-4B24-8858-259909E26BE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3857CB-6829-4846-8662-ACCCDD9219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70FC-A7D9-47BF-A24D-227632E69A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6B891-1DC3-40FB-9849-5B46C303272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5219D-E82B-40AC-8070-BBC88D3306D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EB5B6D-E847-444C-96C1-BEAACBCDF9C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6E587-F753-4891-BFB6-77EF3ABB512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99BB4-D906-4735-B9D2-1743F39312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740E1-68C4-460D-A963-93CE9F6EF96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AB112-9528-4756-A87F-55D272B3AD2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E54DC-E9F5-4B3F-9DEA-B1925C6CCAF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MSA slid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38DDA4-83E8-4CC3-9127-FCF9406112D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1.xls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476250"/>
            <a:ext cx="7772400" cy="1738313"/>
          </a:xfrm>
        </p:spPr>
        <p:txBody>
          <a:bodyPr/>
          <a:lstStyle/>
          <a:p>
            <a:r>
              <a:rPr lang="en-US" smtClean="0"/>
              <a:t>Regional Farm Production</a:t>
            </a:r>
            <a:br>
              <a:rPr lang="en-US" smtClean="0"/>
            </a:br>
            <a:r>
              <a:rPr lang="en-US" sz="2000" smtClean="0"/>
              <a:t/>
            </a:r>
            <a:br>
              <a:rPr lang="en-US" sz="2000" smtClean="0"/>
            </a:br>
            <a:endParaRPr lang="en-US" sz="280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sz="2000" smtClean="0"/>
          </a:p>
          <a:p>
            <a:r>
              <a:rPr lang="en-US" smtClean="0"/>
              <a:t>The important role of sheep in managing risk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75"/>
            <a:ext cx="8229600" cy="5000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7300" b="1" dirty="0" smtClean="0">
                <a:solidFill>
                  <a:srgbClr val="C00000"/>
                </a:solidFill>
              </a:rPr>
              <a:t>STOP</a:t>
            </a:r>
            <a:r>
              <a:rPr lang="en-AU" sz="4000" b="1" dirty="0" smtClean="0"/>
              <a:t/>
            </a:r>
            <a:br>
              <a:rPr lang="en-AU" sz="4000" b="1" dirty="0" smtClean="0"/>
            </a:br>
            <a:r>
              <a:rPr lang="en-AU" sz="4000" b="1" dirty="0" smtClean="0"/>
              <a:t>Gross margin analysis is dangerous</a:t>
            </a:r>
            <a:r>
              <a:rPr lang="en-AU" sz="4000" dirty="0" smtClean="0"/>
              <a:t/>
            </a:r>
            <a:br>
              <a:rPr lang="en-AU" sz="4000" dirty="0" smtClean="0"/>
            </a:br>
            <a:endParaRPr lang="en-AU" sz="4000" dirty="0"/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>
              <a:buFontTx/>
              <a:buNone/>
            </a:pPr>
            <a:endParaRPr lang="en-AU" smtClean="0"/>
          </a:p>
          <a:p>
            <a:r>
              <a:rPr lang="en-AU" smtClean="0"/>
              <a:t>Gross margin are always positive</a:t>
            </a:r>
          </a:p>
          <a:p>
            <a:r>
              <a:rPr lang="en-AU" smtClean="0"/>
              <a:t>They do not allow for risk</a:t>
            </a:r>
          </a:p>
          <a:p>
            <a:r>
              <a:rPr lang="en-AU" smtClean="0"/>
              <a:t>They account for less than 40% of costs</a:t>
            </a:r>
          </a:p>
          <a:p>
            <a:r>
              <a:rPr lang="en-AU" smtClean="0"/>
              <a:t>They do not allow for the variable part of fixed and capital costs (labour, machinery, finance) – divisional costs</a:t>
            </a:r>
          </a:p>
          <a:p>
            <a:r>
              <a:rPr lang="en-AU" smtClean="0"/>
              <a:t>They mask affordability</a:t>
            </a:r>
          </a:p>
          <a:p>
            <a:pPr>
              <a:buFontTx/>
              <a:buNone/>
            </a:pPr>
            <a:r>
              <a:rPr lang="en-AU" b="1" i="1" smtClean="0"/>
              <a:t>Gross margins are the tip of the iceberg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	The tip of the iceberg</a:t>
            </a:r>
            <a:endParaRPr lang="en-US" smtClean="0"/>
          </a:p>
        </p:txBody>
      </p:sp>
      <p:pic>
        <p:nvPicPr>
          <p:cNvPr id="50178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165225"/>
            <a:ext cx="6108700" cy="5407025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>
          <a:xfrm>
            <a:off x="214313" y="274638"/>
            <a:ext cx="8786812" cy="1143000"/>
          </a:xfrm>
        </p:spPr>
        <p:txBody>
          <a:bodyPr/>
          <a:lstStyle/>
          <a:p>
            <a:r>
              <a:rPr lang="en-AU" sz="3600" smtClean="0"/>
              <a:t>Comparing gross margins and cash margins</a:t>
            </a:r>
          </a:p>
        </p:txBody>
      </p:sp>
      <p:graphicFrame>
        <p:nvGraphicFramePr>
          <p:cNvPr id="3" name="Chart 2"/>
          <p:cNvGraphicFramePr/>
          <p:nvPr/>
        </p:nvGraphicFramePr>
        <p:xfrm>
          <a:off x="357158" y="1571612"/>
          <a:ext cx="4071966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/>
          <p:cNvGraphicFramePr/>
          <p:nvPr/>
        </p:nvGraphicFramePr>
        <p:xfrm>
          <a:off x="4429124" y="1571612"/>
          <a:ext cx="4429156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Beyond Gross Margins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500" y="1143000"/>
          <a:ext cx="8143875" cy="3562350"/>
        </p:xfrm>
        <a:graphic>
          <a:graphicData uri="http://schemas.openxmlformats.org/drawingml/2006/table">
            <a:tbl>
              <a:tblPr/>
              <a:tblGrid>
                <a:gridCol w="2864790"/>
                <a:gridCol w="864843"/>
                <a:gridCol w="954930"/>
                <a:gridCol w="864843"/>
                <a:gridCol w="864843"/>
                <a:gridCol w="864843"/>
                <a:gridCol w="864843"/>
              </a:tblGrid>
              <a:tr h="345602">
                <a:tc>
                  <a:txBody>
                    <a:bodyPr/>
                    <a:lstStyle/>
                    <a:p>
                      <a:pPr algn="l" fontAlgn="b"/>
                      <a:r>
                        <a:rPr lang="en-A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Beyond Gross Margins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C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a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tt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l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e Di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vi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s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ion </a:t>
                      </a:r>
                      <a:endParaRPr lang="en-AU" sz="1100" b="1" i="0" u="none" strike="noStrike">
                        <a:solidFill>
                          <a:srgbClr val="080707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Farming 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Di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visio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n </a:t>
                      </a:r>
                      <a:endParaRPr lang="en-AU" sz="1100" b="1" i="0" u="none" strike="noStrike">
                        <a:solidFill>
                          <a:srgbClr val="00000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S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heep D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i</a:t>
                      </a:r>
                      <a:r>
                        <a:rPr lang="en-AU" sz="11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vision </a:t>
                      </a:r>
                      <a:endParaRPr lang="en-AU" sz="1100" b="1" i="0" u="none" strike="noStrike">
                        <a:solidFill>
                          <a:srgbClr val="080707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Enterpr</a:t>
                      </a:r>
                      <a:r>
                        <a:rPr lang="en-AU" sz="11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i</a:t>
                      </a:r>
                      <a:r>
                        <a:rPr lang="en-A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 </a:t>
                      </a:r>
                      <a:endParaRPr lang="en-AU" sz="1200" b="1" i="0" u="none" strike="noStrike">
                        <a:solidFill>
                          <a:srgbClr val="00000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Cows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Stee</a:t>
                      </a:r>
                      <a:r>
                        <a:rPr lang="en-AU" sz="10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r</a:t>
                      </a:r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s </a:t>
                      </a: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Canola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Wheat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Wool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10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Lambs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Gross Product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50,000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90,000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80,000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100,000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120,000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- Direct Costs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20,000</a:t>
                      </a:r>
                    </a:p>
                  </a:txBody>
                  <a:tcPr marL="171450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50,000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40,000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20,000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45,000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= Gross Margin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40,000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80,000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40,000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40,000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80,000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75,000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Division G</a:t>
                      </a:r>
                      <a:r>
                        <a:rPr lang="en-AU" sz="12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r</a:t>
                      </a:r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oss Margin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 dirty="0">
                          <a:solidFill>
                            <a:srgbClr val="000001"/>
                          </a:solidFill>
                          <a:latin typeface="Calibri"/>
                        </a:rPr>
                        <a:t>120,000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90,000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155,000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- </a:t>
                      </a:r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Division Overheads </a:t>
                      </a:r>
                      <a:endParaRPr lang="en-AU" sz="1200" b="1" i="0" u="none" strike="noStrike">
                        <a:solidFill>
                          <a:srgbClr val="080707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 dirty="0">
                          <a:solidFill>
                            <a:srgbClr val="000001"/>
                          </a:solidFill>
                          <a:latin typeface="Calibri"/>
                        </a:rPr>
                        <a:t>40,000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80,000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50,000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= Division Profit/Loss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80,000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105,000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Prope</a:t>
                      </a:r>
                      <a:r>
                        <a:rPr lang="en-AU" sz="12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rt</a:t>
                      </a:r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y Gross </a:t>
                      </a:r>
                      <a:r>
                        <a:rPr lang="en-AU" sz="12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M</a:t>
                      </a:r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argi</a:t>
                      </a:r>
                      <a:r>
                        <a:rPr lang="en-AU" sz="1200" b="1" i="0" u="none" strike="noStrike">
                          <a:solidFill>
                            <a:srgbClr val="080707"/>
                          </a:solidFill>
                          <a:latin typeface="Calibri"/>
                        </a:rPr>
                        <a:t>n </a:t>
                      </a:r>
                      <a:endParaRPr lang="en-AU" sz="1200" b="1" i="0" u="none" strike="noStrike">
                        <a:solidFill>
                          <a:srgbClr val="000001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 dirty="0">
                          <a:solidFill>
                            <a:srgbClr val="000001"/>
                          </a:solidFill>
                          <a:latin typeface="Calibri"/>
                        </a:rPr>
                        <a:t>195,000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- Business Overheads &amp; Cap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60,000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292433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b="1" i="0" u="none" strike="noStrike">
                          <a:solidFill>
                            <a:srgbClr val="000001"/>
                          </a:solidFill>
                          <a:latin typeface="Calibri"/>
                        </a:rPr>
                        <a:t>= Operating Profit (Loss)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AU" sz="950" b="1" i="0" u="none" strike="noStrike" dirty="0">
                          <a:solidFill>
                            <a:srgbClr val="000001"/>
                          </a:solidFill>
                          <a:latin typeface="Calibri"/>
                        </a:rPr>
                        <a:t>135,000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2304" name="TextBox 4"/>
          <p:cNvSpPr txBox="1">
            <a:spLocks noChangeArrowheads="1"/>
          </p:cNvSpPr>
          <p:nvPr/>
        </p:nvSpPr>
        <p:spPr bwMode="auto">
          <a:xfrm>
            <a:off x="571500" y="4786313"/>
            <a:ext cx="80724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What are divisional overheads?</a:t>
            </a:r>
          </a:p>
          <a:p>
            <a:pPr>
              <a:buFont typeface="Arial" charset="0"/>
              <a:buChar char="•"/>
            </a:pPr>
            <a:r>
              <a:rPr lang="en-AU"/>
              <a:t>Interest &amp; capital on equipment</a:t>
            </a:r>
          </a:p>
          <a:p>
            <a:pPr>
              <a:buFont typeface="Arial" charset="0"/>
              <a:buChar char="•"/>
            </a:pPr>
            <a:r>
              <a:rPr lang="en-AU"/>
              <a:t>R&amp;M on equipment</a:t>
            </a:r>
          </a:p>
          <a:p>
            <a:pPr>
              <a:buFont typeface="Arial" charset="0"/>
              <a:buChar char="•"/>
            </a:pPr>
            <a:r>
              <a:rPr lang="en-AU"/>
              <a:t>Super on stock pasture</a:t>
            </a:r>
          </a:p>
          <a:p>
            <a:pPr>
              <a:buFont typeface="Arial" charset="0"/>
              <a:buChar char="•"/>
            </a:pPr>
            <a:r>
              <a:rPr lang="en-AU"/>
              <a:t>Additional labour units</a:t>
            </a:r>
          </a:p>
          <a:p>
            <a:endParaRPr lang="en-A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mtClean="0"/>
              <a:t>RISK</a:t>
            </a:r>
          </a:p>
        </p:txBody>
      </p:sp>
      <p:sp>
        <p:nvSpPr>
          <p:cNvPr id="5325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AU" sz="3600" smtClean="0"/>
              <a:t>	Risk is defined as the chance of financial loss</a:t>
            </a:r>
          </a:p>
          <a:p>
            <a:endParaRPr lang="en-AU" smtClean="0"/>
          </a:p>
          <a:p>
            <a:r>
              <a:rPr lang="en-AU" smtClean="0"/>
              <a:t>Risk is the defining feature of dryland farming</a:t>
            </a:r>
          </a:p>
          <a:p>
            <a:endParaRPr lang="en-AU" smtClean="0"/>
          </a:p>
          <a:p>
            <a:r>
              <a:rPr lang="en-AU" smtClean="0"/>
              <a:t>Climatic risk is the most important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143875" cy="5715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z="3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AU" sz="3600" b="1" dirty="0" smtClean="0"/>
              <a:t>How do you deal with this amount of risk?</a:t>
            </a:r>
            <a:endParaRPr lang="en-US" sz="3600" b="1" dirty="0" smtClean="0"/>
          </a:p>
        </p:txBody>
      </p:sp>
      <p:pic>
        <p:nvPicPr>
          <p:cNvPr id="542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428750"/>
            <a:ext cx="4572000" cy="3694113"/>
          </a:xfrm>
        </p:spPr>
      </p:pic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1357313" y="514350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600" b="1">
                <a:latin typeface="Calibri" pitchFamily="34" charset="0"/>
              </a:rPr>
              <a:t>Variability buffered by:</a:t>
            </a:r>
          </a:p>
          <a:p>
            <a:r>
              <a:rPr lang="en-AU" sz="1600">
                <a:latin typeface="Calibri" pitchFamily="34" charset="0"/>
              </a:rPr>
              <a:t>	Grazing</a:t>
            </a:r>
          </a:p>
          <a:p>
            <a:r>
              <a:rPr lang="en-AU" sz="1600">
                <a:latin typeface="Calibri" pitchFamily="34" charset="0"/>
              </a:rPr>
              <a:t>	Price</a:t>
            </a:r>
          </a:p>
          <a:p>
            <a:r>
              <a:rPr lang="en-AU" sz="1600">
                <a:latin typeface="Calibri" pitchFamily="34" charset="0"/>
              </a:rPr>
              <a:t>	Poor management</a:t>
            </a:r>
            <a:endParaRPr lang="en-US" sz="1600">
              <a:latin typeface="Calibri" pitchFamily="34" charset="0"/>
            </a:endParaRPr>
          </a:p>
        </p:txBody>
      </p:sp>
      <p:sp>
        <p:nvSpPr>
          <p:cNvPr id="54276" name="TextBox 6"/>
          <p:cNvSpPr txBox="1">
            <a:spLocks noChangeArrowheads="1"/>
          </p:cNvSpPr>
          <p:nvPr/>
        </p:nvSpPr>
        <p:spPr bwMode="auto">
          <a:xfrm>
            <a:off x="4357688" y="5143500"/>
            <a:ext cx="3571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1600" b="1">
                <a:latin typeface="Calibri" pitchFamily="34" charset="0"/>
              </a:rPr>
              <a:t>Variability amplified by:</a:t>
            </a:r>
          </a:p>
          <a:p>
            <a:r>
              <a:rPr lang="en-AU" sz="1600">
                <a:latin typeface="Calibri" pitchFamily="34" charset="0"/>
              </a:rPr>
              <a:t>	Cropping</a:t>
            </a:r>
          </a:p>
          <a:p>
            <a:r>
              <a:rPr lang="en-AU" sz="1600">
                <a:latin typeface="Calibri" pitchFamily="34" charset="0"/>
              </a:rPr>
              <a:t>	Compounding interest</a:t>
            </a:r>
          </a:p>
          <a:p>
            <a:r>
              <a:rPr lang="en-AU" sz="1600">
                <a:latin typeface="Calibri" pitchFamily="34" charset="0"/>
              </a:rPr>
              <a:t>	Income tax</a:t>
            </a:r>
          </a:p>
          <a:p>
            <a:r>
              <a:rPr lang="en-AU" sz="1600">
                <a:latin typeface="Calibri" pitchFamily="34" charset="0"/>
              </a:rPr>
              <a:t>	Good management</a:t>
            </a:r>
          </a:p>
          <a:p>
            <a:r>
              <a:rPr lang="en-AU" sz="1600">
                <a:latin typeface="Calibri" pitchFamily="34" charset="0"/>
              </a:rPr>
              <a:t>	Climate change</a:t>
            </a:r>
            <a:endParaRPr lang="en-US" sz="1600">
              <a:latin typeface="Calibri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SW Slopes – average years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0" y="1214422"/>
          <a:ext cx="9144000" cy="5160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SW Slopes – drought year 2</a:t>
            </a:r>
          </a:p>
        </p:txBody>
      </p:sp>
      <p:graphicFrame>
        <p:nvGraphicFramePr>
          <p:cNvPr id="3" name="Chart 2"/>
          <p:cNvGraphicFramePr>
            <a:graphicFrameLocks/>
          </p:cNvGraphicFramePr>
          <p:nvPr/>
        </p:nvGraphicFramePr>
        <p:xfrm>
          <a:off x="-63103" y="1214422"/>
          <a:ext cx="9207103" cy="5155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Riverina cash flow – average years</a:t>
            </a:r>
            <a:endParaRPr lang="en-US" smtClean="0"/>
          </a:p>
        </p:txBody>
      </p:sp>
      <p:pic>
        <p:nvPicPr>
          <p:cNvPr id="5734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571625"/>
            <a:ext cx="8388350" cy="4554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Riverina cash flow – drought year 2</a:t>
            </a:r>
            <a:endParaRPr lang="en-US" smtClean="0"/>
          </a:p>
        </p:txBody>
      </p:sp>
      <p:pic>
        <p:nvPicPr>
          <p:cNvPr id="5837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2788" y="1571625"/>
            <a:ext cx="8431212" cy="4554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Topics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Farm Economics</a:t>
            </a:r>
          </a:p>
          <a:p>
            <a:r>
              <a:rPr lang="en-AU" smtClean="0"/>
              <a:t>Gross Margins</a:t>
            </a:r>
          </a:p>
          <a:p>
            <a:r>
              <a:rPr lang="en-AU" smtClean="0"/>
              <a:t>Risk</a:t>
            </a:r>
          </a:p>
          <a:p>
            <a:r>
              <a:rPr lang="en-AU" smtClean="0"/>
              <a:t>Cost of production</a:t>
            </a:r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smtClean="0"/>
              <a:t>Riverina accumulated cash flow</a:t>
            </a:r>
            <a:br>
              <a:rPr lang="en-AU" smtClean="0"/>
            </a:br>
            <a:r>
              <a:rPr lang="en-AU" smtClean="0"/>
              <a:t>Effect of climate variation</a:t>
            </a:r>
            <a:endParaRPr lang="en-US" smtClean="0"/>
          </a:p>
        </p:txBody>
      </p:sp>
      <p:pic>
        <p:nvPicPr>
          <p:cNvPr id="593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419225"/>
            <a:ext cx="6786563" cy="4578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Riverina accumulated cash flow</a:t>
            </a:r>
            <a:br>
              <a:rPr lang="en-AU" dirty="0" smtClean="0"/>
            </a:br>
            <a:r>
              <a:rPr lang="en-AU" dirty="0" smtClean="0"/>
              <a:t>Drought year 2</a:t>
            </a:r>
            <a:endParaRPr lang="en-US" dirty="0" smtClean="0"/>
          </a:p>
        </p:txBody>
      </p:sp>
      <p:pic>
        <p:nvPicPr>
          <p:cNvPr id="6041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412875"/>
            <a:ext cx="6786563" cy="4589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SW Slopes seasons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1500188"/>
            <a:ext cx="6143625" cy="530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SW Slopes - drought year 2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571625"/>
            <a:ext cx="6624637" cy="492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       Effects of risk</a:t>
            </a:r>
            <a:br>
              <a:rPr lang="en-AU" dirty="0" smtClean="0"/>
            </a:br>
            <a:r>
              <a:rPr lang="en-AU" dirty="0" smtClean="0"/>
              <a:t>          20 year run on Junee farm</a:t>
            </a:r>
          </a:p>
        </p:txBody>
      </p:sp>
      <p:pic>
        <p:nvPicPr>
          <p:cNvPr id="6349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428875"/>
            <a:ext cx="8143875" cy="2528888"/>
          </a:xfrm>
        </p:spPr>
      </p:pic>
      <p:sp>
        <p:nvSpPr>
          <p:cNvPr id="63491" name="TextBox 3"/>
          <p:cNvSpPr txBox="1">
            <a:spLocks noChangeArrowheads="1"/>
          </p:cNvSpPr>
          <p:nvPr/>
        </p:nvSpPr>
        <p:spPr bwMode="auto">
          <a:xfrm>
            <a:off x="857250" y="5500688"/>
            <a:ext cx="76438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2400" b="1">
                <a:solidFill>
                  <a:srgbClr val="FF0000"/>
                </a:solidFill>
                <a:latin typeface="Calibri" pitchFamily="34" charset="0"/>
              </a:rPr>
              <a:t>It’s all about minimising losses, not maximising profits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Getting on top of costs</a:t>
            </a:r>
          </a:p>
        </p:txBody>
      </p:sp>
      <p:sp>
        <p:nvSpPr>
          <p:cNvPr id="645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AU" smtClean="0"/>
          </a:p>
          <a:p>
            <a:pPr>
              <a:buFontTx/>
              <a:buNone/>
            </a:pPr>
            <a:endParaRPr lang="en-AU" smtClean="0"/>
          </a:p>
          <a:p>
            <a:pPr algn="ctr">
              <a:buFontTx/>
              <a:buNone/>
            </a:pPr>
            <a:r>
              <a:rPr lang="en-AU" sz="4800" smtClean="0"/>
              <a:t> </a:t>
            </a:r>
            <a:r>
              <a:rPr lang="en-AU" sz="4800" b="1" smtClean="0">
                <a:solidFill>
                  <a:srgbClr val="FF0000"/>
                </a:solidFill>
              </a:rPr>
              <a:t>Know your cost of </a:t>
            </a:r>
          </a:p>
          <a:p>
            <a:pPr algn="ctr">
              <a:buFontTx/>
              <a:buNone/>
            </a:pPr>
            <a:r>
              <a:rPr lang="en-AU" sz="4800" b="1" smtClean="0">
                <a:solidFill>
                  <a:srgbClr val="FF0000"/>
                </a:solidFill>
              </a:rPr>
              <a:t>production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1431925"/>
            <a:ext cx="5572125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TextBox 2"/>
          <p:cNvSpPr txBox="1">
            <a:spLocks noChangeArrowheads="1"/>
          </p:cNvSpPr>
          <p:nvPr/>
        </p:nvSpPr>
        <p:spPr bwMode="auto">
          <a:xfrm>
            <a:off x="1143000" y="571500"/>
            <a:ext cx="6215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sz="4000">
                <a:latin typeface="Calibri" pitchFamily="34" charset="0"/>
              </a:rPr>
              <a:t>Why are costs important?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Costs are inflexible</a:t>
            </a:r>
            <a:br>
              <a:rPr lang="en-AU" dirty="0" smtClean="0"/>
            </a:br>
            <a:r>
              <a:rPr lang="en-AU" sz="3600" dirty="0" smtClean="0"/>
              <a:t>Variable costs are spent per tonne</a:t>
            </a:r>
            <a:br>
              <a:rPr lang="en-AU" sz="3600" dirty="0" smtClean="0"/>
            </a:br>
            <a:r>
              <a:rPr lang="en-AU" sz="3600" dirty="0" smtClean="0"/>
              <a:t>Fixed costs are spent per hectare</a:t>
            </a:r>
            <a:endParaRPr lang="en-AU" sz="3600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000250"/>
            <a:ext cx="5627687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Cost of production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 smtClean="0"/>
              <a:t>          </a:t>
            </a:r>
            <a:r>
              <a:rPr lang="en-AU" sz="4000" dirty="0" smtClean="0"/>
              <a:t>COP = </a:t>
            </a:r>
            <a:r>
              <a:rPr lang="en-AU" sz="4000" u="sng" dirty="0" smtClean="0"/>
              <a:t>total cash costs  </a:t>
            </a:r>
            <a:r>
              <a:rPr lang="en-AU" sz="4000" dirty="0" smtClean="0"/>
              <a:t> 	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000" dirty="0" smtClean="0"/>
              <a:t>		             area used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000" dirty="0" smtClean="0"/>
              <a:t>		       = </a:t>
            </a:r>
            <a:r>
              <a:rPr lang="en-AU" sz="4000" b="1" dirty="0" smtClean="0">
                <a:solidFill>
                  <a:srgbClr val="C00000"/>
                </a:solidFill>
              </a:rPr>
              <a:t>$520/ha </a:t>
            </a:r>
            <a:r>
              <a:rPr lang="en-AU" sz="4000" dirty="0" smtClean="0"/>
              <a:t>to </a:t>
            </a:r>
            <a:r>
              <a:rPr lang="en-AU" sz="4000" b="1" dirty="0" smtClean="0">
                <a:solidFill>
                  <a:srgbClr val="C00000"/>
                </a:solidFill>
              </a:rPr>
              <a:t>$650/ha </a:t>
            </a:r>
            <a:r>
              <a:rPr lang="en-AU" sz="4000" dirty="0" smtClean="0"/>
              <a:t>for Junee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Easy to work out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Overcomes most of the problems of gross margins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Contains all the costs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Makes break-even easy to calculate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71500"/>
            <a:ext cx="8739187" cy="537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 smtClean="0"/>
              <a:t>Business analysis</a:t>
            </a:r>
            <a:br>
              <a:rPr lang="en-AU" dirty="0" smtClean="0"/>
            </a:br>
            <a:r>
              <a:rPr lang="en-AU" sz="3600" dirty="0" smtClean="0"/>
              <a:t>Small owner-operated businesses</a:t>
            </a:r>
            <a:endParaRPr lang="en-AU" sz="3600" dirty="0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857250" y="2571750"/>
          <a:ext cx="7667625" cy="2928938"/>
        </p:xfrm>
        <a:graphic>
          <a:graphicData uri="http://schemas.openxmlformats.org/presentationml/2006/ole">
            <p:oleObj spid="_x0000_s41986" name="Worksheet" r:id="rId3" imgW="5580859" imgH="213211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8" y="642938"/>
            <a:ext cx="8958262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Calculating break-even</a:t>
            </a:r>
          </a:p>
        </p:txBody>
      </p:sp>
      <p:sp>
        <p:nvSpPr>
          <p:cNvPr id="70658" name="Content Placeholder 2"/>
          <p:cNvSpPr>
            <a:spLocks noGrp="1"/>
          </p:cNvSpPr>
          <p:nvPr>
            <p:ph idx="1"/>
          </p:nvPr>
        </p:nvSpPr>
        <p:spPr>
          <a:xfrm>
            <a:off x="457200" y="1571625"/>
            <a:ext cx="8186738" cy="4554538"/>
          </a:xfrm>
        </p:spPr>
        <p:txBody>
          <a:bodyPr/>
          <a:lstStyle/>
          <a:p>
            <a:r>
              <a:rPr lang="en-AU" smtClean="0"/>
              <a:t>Break-even yield = COP/price</a:t>
            </a:r>
          </a:p>
          <a:p>
            <a:pPr>
              <a:buFontTx/>
              <a:buNone/>
            </a:pPr>
            <a:r>
              <a:rPr lang="en-AU" smtClean="0"/>
              <a:t>				     = $500/ $230</a:t>
            </a:r>
          </a:p>
          <a:p>
            <a:pPr>
              <a:buFontTx/>
              <a:buNone/>
            </a:pPr>
            <a:r>
              <a:rPr lang="en-AU" smtClean="0"/>
              <a:t>				     = 2.17 t/ha</a:t>
            </a:r>
          </a:p>
          <a:p>
            <a:pPr>
              <a:buFontTx/>
              <a:buNone/>
            </a:pPr>
            <a:endParaRPr lang="en-AU" smtClean="0"/>
          </a:p>
          <a:p>
            <a:r>
              <a:rPr lang="en-AU" smtClean="0"/>
              <a:t>Break-even price = COP/yield</a:t>
            </a:r>
          </a:p>
          <a:p>
            <a:pPr>
              <a:buFontTx/>
              <a:buNone/>
            </a:pPr>
            <a:r>
              <a:rPr lang="en-AU" smtClean="0"/>
              <a:t>				     = $500/ 1.1 t/ha</a:t>
            </a:r>
          </a:p>
          <a:p>
            <a:pPr>
              <a:buFontTx/>
              <a:buNone/>
            </a:pPr>
            <a:r>
              <a:rPr lang="en-AU" smtClean="0"/>
              <a:t>				     = $455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How do we lock in a margin?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Set goals (living standards, wealth, succession) WOTB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Minimise risk at all times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Concentrate on fixed costs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Forget gross margins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AU" dirty="0" smtClean="0"/>
              <a:t>Use cost of production &amp; cash flow for planning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>
                <a:solidFill>
                  <a:schemeClr val="accent2">
                    <a:lumMod val="50000"/>
                  </a:schemeClr>
                </a:solidFill>
              </a:rPr>
              <a:t>Aim to minimise losses, not maximise income – consistent profitability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8" descr="MSA slide 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-1588"/>
            <a:ext cx="9144000" cy="68834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 101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dirty="0" smtClean="0"/>
              <a:t> Variable costs are spent </a:t>
            </a:r>
            <a:r>
              <a:rPr lang="en-AU" b="1" dirty="0" smtClean="0"/>
              <a:t>per tonne </a:t>
            </a:r>
            <a:r>
              <a:rPr lang="en-AU" dirty="0" smtClean="0"/>
              <a:t>or </a:t>
            </a:r>
            <a:r>
              <a:rPr lang="en-AU" b="1" dirty="0" smtClean="0"/>
              <a:t>per head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	Grain treatment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	Contract costs	about 5-10% of costs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	Vet costs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   </a:t>
            </a:r>
            <a:endParaRPr lang="en-AU" b="1" dirty="0"/>
          </a:p>
        </p:txBody>
      </p:sp>
      <p:sp>
        <p:nvSpPr>
          <p:cNvPr id="4" name="Right Brace 3"/>
          <p:cNvSpPr/>
          <p:nvPr/>
        </p:nvSpPr>
        <p:spPr>
          <a:xfrm>
            <a:off x="3929063" y="2928938"/>
            <a:ext cx="357187" cy="1500187"/>
          </a:xfrm>
          <a:prstGeom prst="rightBrace">
            <a:avLst>
              <a:gd name="adj1" fmla="val 0"/>
              <a:gd name="adj2" fmla="val 45733"/>
            </a:avLst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Economics101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63" y="1571625"/>
            <a:ext cx="8229600" cy="45259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dirty="0" smtClean="0"/>
              <a:t> Variable costs are spent per tonne or per head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dirty="0" smtClean="0"/>
              <a:t> Fixed costs are spent </a:t>
            </a:r>
            <a:r>
              <a:rPr lang="en-AU" sz="11200" b="1" dirty="0" smtClean="0"/>
              <a:t>per hectare </a:t>
            </a:r>
            <a:r>
              <a:rPr lang="en-AU" sz="11200" dirty="0" smtClean="0"/>
              <a:t>or </a:t>
            </a:r>
            <a:r>
              <a:rPr lang="en-AU" sz="11200" b="1" dirty="0" smtClean="0"/>
              <a:t>per farm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11200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>
                <a:solidFill>
                  <a:schemeClr val="accent2">
                    <a:lumMod val="50000"/>
                  </a:schemeClr>
                </a:solidFill>
              </a:rPr>
              <a:t>Fertiliser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>
                <a:solidFill>
                  <a:schemeClr val="accent2">
                    <a:lumMod val="50000"/>
                  </a:schemeClr>
                </a:solidFill>
              </a:rPr>
              <a:t>Chemical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/>
              <a:t>Rates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/>
              <a:t>Labour		about 70% of costs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/>
              <a:t>Machinery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/>
              <a:t>Admin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/>
              <a:t>Finance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100" dirty="0" smtClean="0"/>
              <a:t>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   </a:t>
            </a:r>
            <a:endParaRPr lang="en-AU" b="1" dirty="0"/>
          </a:p>
        </p:txBody>
      </p:sp>
      <p:sp>
        <p:nvSpPr>
          <p:cNvPr id="4" name="Right Brace 3"/>
          <p:cNvSpPr/>
          <p:nvPr/>
        </p:nvSpPr>
        <p:spPr>
          <a:xfrm>
            <a:off x="2428875" y="3000375"/>
            <a:ext cx="571500" cy="2714625"/>
          </a:xfrm>
          <a:prstGeom prst="rightBrace">
            <a:avLst/>
          </a:prstGeom>
          <a:solidFill>
            <a:schemeClr val="accent2"/>
          </a:solidFill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rot="5400000" flipH="1" flipV="1">
            <a:off x="-1966119" y="3178969"/>
            <a:ext cx="5216525" cy="1588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058" name="TextBox 9"/>
          <p:cNvSpPr txBox="1">
            <a:spLocks noChangeArrowheads="1"/>
          </p:cNvSpPr>
          <p:nvPr/>
        </p:nvSpPr>
        <p:spPr bwMode="auto">
          <a:xfrm>
            <a:off x="4071938" y="5929313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Units</a:t>
            </a:r>
          </a:p>
        </p:txBody>
      </p:sp>
      <p:sp>
        <p:nvSpPr>
          <p:cNvPr id="45059" name="TextBox 10"/>
          <p:cNvSpPr txBox="1">
            <a:spLocks noChangeArrowheads="1"/>
          </p:cNvSpPr>
          <p:nvPr/>
        </p:nvSpPr>
        <p:spPr bwMode="auto">
          <a:xfrm>
            <a:off x="214313" y="2786063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$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642938" y="5786438"/>
            <a:ext cx="7500937" cy="11112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642938" y="4000500"/>
            <a:ext cx="70723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42938" y="4000500"/>
            <a:ext cx="7072312" cy="1785938"/>
          </a:xfrm>
          <a:prstGeom prst="rect">
            <a:avLst/>
          </a:prstGeom>
          <a:solidFill>
            <a:srgbClr val="F16F6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 dirty="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00313" y="4500563"/>
            <a:ext cx="1643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Overheads</a:t>
            </a:r>
          </a:p>
          <a:p>
            <a:pPr>
              <a:buFont typeface="Arial" charset="0"/>
              <a:buChar char="•"/>
            </a:pPr>
            <a:r>
              <a:rPr lang="en-AU"/>
              <a:t> Admin</a:t>
            </a:r>
          </a:p>
          <a:p>
            <a:pPr>
              <a:buFont typeface="Arial" charset="0"/>
              <a:buChar char="•"/>
            </a:pPr>
            <a:r>
              <a:rPr lang="en-AU"/>
              <a:t> Labour</a:t>
            </a:r>
          </a:p>
          <a:p>
            <a:pPr>
              <a:buFont typeface="Arial" charset="0"/>
              <a:buChar char="•"/>
            </a:pPr>
            <a:r>
              <a:rPr lang="en-AU"/>
              <a:t> Finance</a:t>
            </a:r>
          </a:p>
        </p:txBody>
      </p:sp>
      <p:sp>
        <p:nvSpPr>
          <p:cNvPr id="21" name="Isosceles Triangle 20"/>
          <p:cNvSpPr/>
          <p:nvPr/>
        </p:nvSpPr>
        <p:spPr>
          <a:xfrm>
            <a:off x="642938" y="1857375"/>
            <a:ext cx="7072312" cy="214312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286375" y="2786063"/>
            <a:ext cx="2357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 b="1"/>
              <a:t>Direct Costs</a:t>
            </a:r>
          </a:p>
          <a:p>
            <a:pPr>
              <a:buFont typeface="Arial" charset="0"/>
              <a:buChar char="•"/>
            </a:pPr>
            <a:r>
              <a:rPr lang="en-AU"/>
              <a:t>Crop inputs</a:t>
            </a:r>
          </a:p>
          <a:p>
            <a:pPr>
              <a:buFont typeface="Arial" charset="0"/>
              <a:buChar char="•"/>
            </a:pPr>
            <a:r>
              <a:rPr lang="en-AU"/>
              <a:t>Fodder</a:t>
            </a:r>
          </a:p>
          <a:p>
            <a:pPr>
              <a:buFont typeface="Arial" charset="0"/>
              <a:buChar char="•"/>
            </a:pPr>
            <a:r>
              <a:rPr lang="en-AU"/>
              <a:t>Animal health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642938" y="571500"/>
            <a:ext cx="7072312" cy="52149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722397" y="3688893"/>
            <a:ext cx="108381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+mj-lt"/>
              </a:rPr>
              <a:t>Deficit</a:t>
            </a:r>
            <a:endParaRPr lang="en-AU" dirty="0">
              <a:latin typeface="+mj-lt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 rot="-954880">
            <a:off x="2019300" y="2932113"/>
            <a:ext cx="1643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AU"/>
              <a:t>Total costs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500313" y="1643063"/>
            <a:ext cx="171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AU"/>
              <a:t>Breakeven point</a:t>
            </a:r>
          </a:p>
        </p:txBody>
      </p:sp>
      <p:cxnSp>
        <p:nvCxnSpPr>
          <p:cNvPr id="33" name="Straight Arrow Connector 32"/>
          <p:cNvCxnSpPr/>
          <p:nvPr/>
        </p:nvCxnSpPr>
        <p:spPr>
          <a:xfrm rot="16200000" flipH="1">
            <a:off x="3929063" y="1928812"/>
            <a:ext cx="857250" cy="714375"/>
          </a:xfrm>
          <a:prstGeom prst="straightConnector1">
            <a:avLst/>
          </a:prstGeom>
          <a:ln w="317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3286126" y="4286250"/>
            <a:ext cx="3001962" cy="1587"/>
          </a:xfrm>
          <a:prstGeom prst="straightConnector1">
            <a:avLst/>
          </a:prstGeom>
          <a:ln w="31750">
            <a:solidFill>
              <a:srgbClr val="FFC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10800000">
            <a:off x="642938" y="2714625"/>
            <a:ext cx="4071937" cy="1588"/>
          </a:xfrm>
          <a:prstGeom prst="straightConnector1">
            <a:avLst/>
          </a:prstGeom>
          <a:ln w="31750">
            <a:solidFill>
              <a:srgbClr val="FFC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n-A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Farm Economic Model</a:t>
            </a:r>
            <a:endParaRPr lang="en-AU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 rot="-2195938">
            <a:off x="5002213" y="1649413"/>
            <a:ext cx="11001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AU"/>
              <a:t>Turnover</a:t>
            </a:r>
          </a:p>
        </p:txBody>
      </p:sp>
      <p:sp>
        <p:nvSpPr>
          <p:cNvPr id="23" name="Isosceles Triangle 22"/>
          <p:cNvSpPr/>
          <p:nvPr/>
        </p:nvSpPr>
        <p:spPr>
          <a:xfrm rot="8615598">
            <a:off x="4795838" y="1554163"/>
            <a:ext cx="3556000" cy="1012825"/>
          </a:xfrm>
          <a:prstGeom prst="triangle">
            <a:avLst>
              <a:gd name="adj" fmla="val 20536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27" name="TextBox 26"/>
          <p:cNvSpPr txBox="1"/>
          <p:nvPr/>
        </p:nvSpPr>
        <p:spPr>
          <a:xfrm>
            <a:off x="7358082" y="642918"/>
            <a:ext cx="214314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Surplus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dirty="0"/>
              <a:t>Growth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dirty="0"/>
              <a:t>Drawings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AU" dirty="0"/>
              <a:t>Investment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1" grpId="0" animBg="1"/>
      <p:bldP spid="22" grpId="0"/>
      <p:bldP spid="30" grpId="0"/>
      <p:bldP spid="31" grpId="0"/>
      <p:bldP spid="50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Economics101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3" y="1571625"/>
            <a:ext cx="8372475" cy="45259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98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0000" dirty="0" smtClean="0">
                <a:solidFill>
                  <a:schemeClr val="accent2">
                    <a:lumMod val="50000"/>
                  </a:schemeClr>
                </a:solidFill>
              </a:rPr>
              <a:t>Variable costs are the costs of producing an item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0000" dirty="0" smtClean="0">
                <a:solidFill>
                  <a:schemeClr val="accent2">
                    <a:lumMod val="50000"/>
                  </a:schemeClr>
                </a:solidFill>
              </a:rPr>
              <a:t>Fixed costs are the costs of maintaining the workforce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9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11200" b="1" dirty="0" smtClean="0">
                <a:solidFill>
                  <a:schemeClr val="accent2">
                    <a:lumMod val="50000"/>
                  </a:schemeClr>
                </a:solidFill>
              </a:rPr>
              <a:t>Capital costs are the reward for good management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11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b="1" dirty="0" smtClean="0">
                <a:solidFill>
                  <a:schemeClr val="accent2">
                    <a:lumMod val="50000"/>
                  </a:schemeClr>
                </a:solidFill>
              </a:rPr>
              <a:t>Living costs     </a:t>
            </a:r>
            <a:r>
              <a:rPr lang="en-AU" sz="9800" dirty="0" smtClean="0">
                <a:solidFill>
                  <a:schemeClr val="accent2">
                    <a:lumMod val="50000"/>
                  </a:schemeClr>
                </a:solidFill>
              </a:rPr>
              <a:t>to fund the current living standard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b="1" dirty="0" smtClean="0">
                <a:solidFill>
                  <a:schemeClr val="accent2">
                    <a:lumMod val="50000"/>
                  </a:schemeClr>
                </a:solidFill>
              </a:rPr>
              <a:t>								            20%</a:t>
            </a:r>
            <a:endParaRPr lang="en-AU" sz="9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b="1" dirty="0" smtClean="0">
                <a:solidFill>
                  <a:schemeClr val="accent2">
                    <a:lumMod val="50000"/>
                  </a:schemeClr>
                </a:solidFill>
              </a:rPr>
              <a:t>Investment     </a:t>
            </a:r>
            <a:r>
              <a:rPr lang="en-AU" sz="9800" dirty="0" smtClean="0">
                <a:solidFill>
                  <a:schemeClr val="accent2">
                    <a:lumMod val="50000"/>
                  </a:schemeClr>
                </a:solidFill>
              </a:rPr>
              <a:t>to create wealth for the future       	</a:t>
            </a:r>
            <a:endParaRPr lang="en-AU" sz="9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100" dirty="0" smtClean="0"/>
              <a:t>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   </a:t>
            </a:r>
            <a:endParaRPr lang="en-AU" b="1" dirty="0"/>
          </a:p>
        </p:txBody>
      </p:sp>
      <p:sp>
        <p:nvSpPr>
          <p:cNvPr id="5" name="Right Brace 4"/>
          <p:cNvSpPr/>
          <p:nvPr/>
        </p:nvSpPr>
        <p:spPr>
          <a:xfrm>
            <a:off x="7429500" y="4357688"/>
            <a:ext cx="285750" cy="928687"/>
          </a:xfrm>
          <a:prstGeom prst="rightBrace">
            <a:avLst/>
          </a:prstGeom>
          <a:solidFill>
            <a:schemeClr val="accent2">
              <a:lumMod val="75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A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Economics101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88" y="1571625"/>
            <a:ext cx="8229600" cy="45259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dirty="0" smtClean="0"/>
              <a:t> Variable costs are spent per tonne or per head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dirty="0" smtClean="0"/>
              <a:t> Fixed costs are spent per hectare or per farm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9800" dirty="0" smtClean="0"/>
          </a:p>
          <a:p>
            <a:pPr fontAlgn="auto">
              <a:spcAft>
                <a:spcPts val="0"/>
              </a:spcAft>
              <a:defRPr/>
            </a:pPr>
            <a:r>
              <a:rPr lang="en-AU" sz="9800" dirty="0" smtClean="0">
                <a:solidFill>
                  <a:schemeClr val="accent2">
                    <a:lumMod val="50000"/>
                  </a:schemeClr>
                </a:solidFill>
              </a:rPr>
              <a:t>Variable costs are the costs of producing an item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9800" dirty="0" smtClean="0">
                <a:solidFill>
                  <a:schemeClr val="accent2">
                    <a:lumMod val="50000"/>
                  </a:schemeClr>
                </a:solidFill>
              </a:rPr>
              <a:t>Fixed costs are the costs of maintaining the workforce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9800" dirty="0" smtClean="0">
                <a:solidFill>
                  <a:schemeClr val="accent2">
                    <a:lumMod val="50000"/>
                  </a:schemeClr>
                </a:solidFill>
              </a:rPr>
              <a:t>Capital costs are the reward for good management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9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9800" b="1" dirty="0" smtClean="0">
                <a:solidFill>
                  <a:schemeClr val="accent2">
                    <a:lumMod val="50000"/>
                  </a:schemeClr>
                </a:solidFill>
              </a:rPr>
              <a:t>Which is the most important?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sz="4100" dirty="0" smtClean="0"/>
              <a:t>   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sz="4100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AU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AU" b="1" dirty="0" smtClean="0"/>
              <a:t>   </a:t>
            </a:r>
            <a:endParaRPr lang="en-A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Gross Margins</a:t>
            </a:r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mtClean="0"/>
              <a:t>Best tool to assess enterprise profitability?</a:t>
            </a:r>
          </a:p>
          <a:p>
            <a:endParaRPr lang="en-AU" smtClean="0"/>
          </a:p>
          <a:p>
            <a:r>
              <a:rPr lang="en-AU" smtClean="0"/>
              <a:t>Who disagrees?</a:t>
            </a:r>
          </a:p>
          <a:p>
            <a:endParaRPr lang="en-AU" smtClean="0"/>
          </a:p>
          <a:p>
            <a:endParaRPr lang="en-A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S&amp;A blank power point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MS&amp;A blank power point</Template>
  <TotalTime>360</TotalTime>
  <Words>629</Words>
  <Application>Microsoft Office PowerPoint</Application>
  <PresentationFormat>On-screen Show (4:3)</PresentationFormat>
  <Paragraphs>225</Paragraphs>
  <Slides>33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MS&amp;A blank power point</vt:lpstr>
      <vt:lpstr>MS&amp;A blank power point</vt:lpstr>
      <vt:lpstr>Worksheet</vt:lpstr>
      <vt:lpstr>Regional Farm Production  </vt:lpstr>
      <vt:lpstr>Topics</vt:lpstr>
      <vt:lpstr>Business analysis Small owner-operated businesses</vt:lpstr>
      <vt:lpstr>Economics 101</vt:lpstr>
      <vt:lpstr>Economics101</vt:lpstr>
      <vt:lpstr>Slide 6</vt:lpstr>
      <vt:lpstr>Economics101</vt:lpstr>
      <vt:lpstr>Economics101</vt:lpstr>
      <vt:lpstr>Gross Margins</vt:lpstr>
      <vt:lpstr>STOP Gross margin analysis is dangerous </vt:lpstr>
      <vt:lpstr> The tip of the iceberg</vt:lpstr>
      <vt:lpstr>Comparing gross margins and cash margins</vt:lpstr>
      <vt:lpstr>Beyond Gross Margins</vt:lpstr>
      <vt:lpstr>RISK</vt:lpstr>
      <vt:lpstr> How do you deal with this amount of risk?</vt:lpstr>
      <vt:lpstr>SW Slopes – average years</vt:lpstr>
      <vt:lpstr>SW Slopes – drought year 2</vt:lpstr>
      <vt:lpstr>Riverina cash flow – average years</vt:lpstr>
      <vt:lpstr>Riverina cash flow – drought year 2</vt:lpstr>
      <vt:lpstr>Riverina accumulated cash flow Effect of climate variation</vt:lpstr>
      <vt:lpstr>Riverina accumulated cash flow Drought year 2</vt:lpstr>
      <vt:lpstr>SW Slopes seasons</vt:lpstr>
      <vt:lpstr>SW Slopes - drought year 2</vt:lpstr>
      <vt:lpstr>       Effects of risk           20 year run on Junee farm</vt:lpstr>
      <vt:lpstr>Getting on top of costs</vt:lpstr>
      <vt:lpstr>Slide 26</vt:lpstr>
      <vt:lpstr>Costs are inflexible Variable costs are spent per tonne Fixed costs are spent per hectare</vt:lpstr>
      <vt:lpstr>Cost of production</vt:lpstr>
      <vt:lpstr>Slide 29</vt:lpstr>
      <vt:lpstr>Slide 30</vt:lpstr>
      <vt:lpstr>Calculating break-even</vt:lpstr>
      <vt:lpstr>How do we lock in a margin?</vt:lpstr>
      <vt:lpstr>Slide 33</vt:lpstr>
    </vt:vector>
  </TitlesOfParts>
  <Company>Mike Stephens &amp; Associates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Regional Farm Production  The important role of sheep</dc:title>
  <dc:creator>HDRAS</dc:creator>
  <cp:lastModifiedBy>Dawson and Partners</cp:lastModifiedBy>
  <cp:revision>33</cp:revision>
  <dcterms:created xsi:type="dcterms:W3CDTF">2010-03-15T01:10:34Z</dcterms:created>
  <dcterms:modified xsi:type="dcterms:W3CDTF">2010-03-17T05:42:52Z</dcterms:modified>
</cp:coreProperties>
</file>