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2"/>
  </p:notesMasterIdLst>
  <p:handoutMasterIdLst>
    <p:handoutMasterId r:id="rId43"/>
  </p:handoutMasterIdLst>
  <p:sldIdLst>
    <p:sldId id="256" r:id="rId2"/>
    <p:sldId id="315" r:id="rId3"/>
    <p:sldId id="317" r:id="rId4"/>
    <p:sldId id="326" r:id="rId5"/>
    <p:sldId id="318" r:id="rId6"/>
    <p:sldId id="303" r:id="rId7"/>
    <p:sldId id="327" r:id="rId8"/>
    <p:sldId id="298" r:id="rId9"/>
    <p:sldId id="328" r:id="rId10"/>
    <p:sldId id="257" r:id="rId11"/>
    <p:sldId id="305" r:id="rId12"/>
    <p:sldId id="306" r:id="rId13"/>
    <p:sldId id="279" r:id="rId14"/>
    <p:sldId id="307" r:id="rId15"/>
    <p:sldId id="308" r:id="rId16"/>
    <p:sldId id="271" r:id="rId17"/>
    <p:sldId id="273" r:id="rId18"/>
    <p:sldId id="319" r:id="rId19"/>
    <p:sldId id="290" r:id="rId20"/>
    <p:sldId id="289" r:id="rId21"/>
    <p:sldId id="287" r:id="rId22"/>
    <p:sldId id="268" r:id="rId23"/>
    <p:sldId id="309" r:id="rId24"/>
    <p:sldId id="310" r:id="rId25"/>
    <p:sldId id="311" r:id="rId26"/>
    <p:sldId id="270" r:id="rId27"/>
    <p:sldId id="330" r:id="rId28"/>
    <p:sldId id="331" r:id="rId29"/>
    <p:sldId id="332" r:id="rId30"/>
    <p:sldId id="340" r:id="rId31"/>
    <p:sldId id="334" r:id="rId32"/>
    <p:sldId id="335" r:id="rId33"/>
    <p:sldId id="333" r:id="rId34"/>
    <p:sldId id="337" r:id="rId35"/>
    <p:sldId id="295" r:id="rId36"/>
    <p:sldId id="329" r:id="rId37"/>
    <p:sldId id="338" r:id="rId38"/>
    <p:sldId id="339" r:id="rId39"/>
    <p:sldId id="312" r:id="rId40"/>
    <p:sldId id="285" r:id="rId41"/>
  </p:sldIdLst>
  <p:sldSz cx="9144000" cy="6858000" type="screen4x3"/>
  <p:notesSz cx="9945688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99CCFF"/>
    <a:srgbClr val="FDB66F"/>
    <a:srgbClr val="FFD893"/>
    <a:srgbClr val="0000FF"/>
    <a:srgbClr val="020202"/>
    <a:srgbClr val="8C3D24"/>
    <a:srgbClr val="D6E3B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Payment</c:v>
                </c:pt>
              </c:strCache>
            </c:strRef>
          </c:tx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100</c:v>
                </c:pt>
                <c:pt idx="1">
                  <c:v>120</c:v>
                </c:pt>
                <c:pt idx="2">
                  <c:v>140</c:v>
                </c:pt>
                <c:pt idx="3">
                  <c:v>140</c:v>
                </c:pt>
                <c:pt idx="4">
                  <c:v>110</c:v>
                </c:pt>
                <c:pt idx="5">
                  <c:v>110</c:v>
                </c:pt>
                <c:pt idx="6">
                  <c:v>80</c:v>
                </c:pt>
                <c:pt idx="7">
                  <c:v>80</c:v>
                </c:pt>
                <c:pt idx="8">
                  <c:v>40</c:v>
                </c:pt>
                <c:pt idx="9">
                  <c:v>40</c:v>
                </c:pt>
              </c:numCache>
            </c:numRef>
          </c:val>
        </c:ser>
        <c:gapWidth val="75"/>
        <c:overlap val="-25"/>
        <c:axId val="119089792"/>
        <c:axId val="119100160"/>
      </c:barChart>
      <c:lineChart>
        <c:grouping val="standard"/>
        <c:ser>
          <c:idx val="1"/>
          <c:order val="1"/>
          <c:tx>
            <c:strRef>
              <c:f>Sheet1!$C$1</c:f>
              <c:strCache>
                <c:ptCount val="1"/>
                <c:pt idx="0">
                  <c:v>Average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90</c:v>
                </c:pt>
                <c:pt idx="1">
                  <c:v>90</c:v>
                </c:pt>
                <c:pt idx="2">
                  <c:v>90</c:v>
                </c:pt>
                <c:pt idx="3">
                  <c:v>90</c:v>
                </c:pt>
                <c:pt idx="4">
                  <c:v>90</c:v>
                </c:pt>
                <c:pt idx="5">
                  <c:v>90</c:v>
                </c:pt>
                <c:pt idx="6">
                  <c:v>90</c:v>
                </c:pt>
                <c:pt idx="7">
                  <c:v>90</c:v>
                </c:pt>
                <c:pt idx="8">
                  <c:v>90</c:v>
                </c:pt>
                <c:pt idx="9">
                  <c:v>90</c:v>
                </c:pt>
              </c:numCache>
            </c:numRef>
          </c:val>
        </c:ser>
        <c:marker val="1"/>
        <c:axId val="119089792"/>
        <c:axId val="119100160"/>
      </c:lineChart>
      <c:catAx>
        <c:axId val="1190897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AU" dirty="0" smtClean="0"/>
                  <a:t>Years</a:t>
                </a:r>
                <a:endParaRPr lang="en-AU" dirty="0"/>
              </a:p>
            </c:rich>
          </c:tx>
          <c:layout/>
        </c:title>
        <c:numFmt formatCode="General" sourceLinked="1"/>
        <c:majorTickMark val="none"/>
        <c:tickLblPos val="nextTo"/>
        <c:crossAx val="119100160"/>
        <c:crosses val="autoZero"/>
        <c:auto val="1"/>
        <c:lblAlgn val="ctr"/>
        <c:lblOffset val="100"/>
      </c:catAx>
      <c:valAx>
        <c:axId val="11910016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AU" baseline="0" dirty="0" smtClean="0"/>
                  <a:t>$/ha</a:t>
                </a:r>
                <a:endParaRPr lang="en-AU" dirty="0"/>
              </a:p>
            </c:rich>
          </c:tx>
          <c:layout/>
        </c:title>
        <c:numFmt formatCode="General" sourceLinked="1"/>
        <c:majorTickMark val="none"/>
        <c:tickLblPos val="nextTo"/>
        <c:spPr>
          <a:ln w="9525">
            <a:noFill/>
          </a:ln>
        </c:spPr>
        <c:crossAx val="119089792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9798" cy="3426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1"/>
            <a:ext cx="4309798" cy="3426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900E4-5305-4CF3-A50C-63E68B227F18}" type="datetimeFigureOut">
              <a:rPr lang="en-US" smtClean="0"/>
              <a:pPr/>
              <a:t>3/16/2010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4279"/>
            <a:ext cx="4309798" cy="3426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4279"/>
            <a:ext cx="4309798" cy="3426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07779-ED8E-41F9-A109-22C7414598ED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6D8EE-9959-459D-871E-89ECE703C8FC}" type="datetimeFigureOut">
              <a:rPr lang="en-US" smtClean="0"/>
              <a:pPr/>
              <a:t>3/16/2010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7550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70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5C574-7AC0-44BD-9F42-1838BC23DBB8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1</a:t>
            </a:fld>
            <a:endParaRPr lang="en-A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10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11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57550" y="514350"/>
            <a:ext cx="3430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What's a good price?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2009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14</a:t>
            </a:fld>
            <a:endParaRPr lang="en-A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15</a:t>
            </a:fld>
            <a:endParaRPr lang="en-A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16</a:t>
            </a:fld>
            <a:endParaRPr lang="en-A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17</a:t>
            </a:fld>
            <a:endParaRPr lang="en-A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18</a:t>
            </a:fld>
            <a:endParaRPr lang="en-A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19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6C3E89-C3FF-4203-8CD8-8CE21C0D5A0A}" type="slidenum">
              <a:rPr lang="en-AU" smtClean="0"/>
              <a:pPr/>
              <a:t>2</a:t>
            </a:fld>
            <a:endParaRPr lang="en-A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20</a:t>
            </a:fld>
            <a:endParaRPr lang="en-A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21</a:t>
            </a:fld>
            <a:endParaRPr lang="en-A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22</a:t>
            </a:fld>
            <a:endParaRPr lang="en-A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23</a:t>
            </a:fld>
            <a:endParaRPr lang="en-A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24</a:t>
            </a:fld>
            <a:endParaRPr lang="en-A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25</a:t>
            </a:fld>
            <a:endParaRPr lang="en-A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26</a:t>
            </a:fld>
            <a:endParaRPr lang="en-A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27</a:t>
            </a:fld>
            <a:endParaRPr lang="en-A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28</a:t>
            </a:fld>
            <a:endParaRPr lang="en-A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29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30</a:t>
            </a:fld>
            <a:endParaRPr lang="en-A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31</a:t>
            </a:fld>
            <a:endParaRPr lang="en-A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32</a:t>
            </a:fld>
            <a:endParaRPr lang="en-A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33</a:t>
            </a:fld>
            <a:endParaRPr lang="en-A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34</a:t>
            </a:fld>
            <a:endParaRPr lang="en-A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5C574-7AC0-44BD-9F42-1838BC23DBB8}" type="slidenum">
              <a:rPr lang="en-AU" smtClean="0"/>
              <a:pPr/>
              <a:t>35</a:t>
            </a:fld>
            <a:endParaRPr lang="en-A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7E84D3-5EA4-416A-A7EF-11EF939C312E}" type="slidenum">
              <a:rPr lang="en-US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37</a:t>
            </a:fld>
            <a:endParaRPr lang="en-A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38</a:t>
            </a:fld>
            <a:endParaRPr lang="en-A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39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8F1B-8B8C-4BEA-B885-D44145053A7A}" type="slidenum">
              <a:rPr lang="en-AU" smtClean="0"/>
              <a:pPr/>
              <a:t>40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57550" y="514350"/>
            <a:ext cx="3430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What's a good price?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smtClean="0"/>
              <a:t>2009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7B9E9-5F3C-4497-AFDA-745538E9C971}" type="slidenum">
              <a:rPr lang="en-AU" smtClean="0"/>
              <a:pPr/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DE638-8FBC-4956-879E-9B978FDE55BC}" type="slidenum">
              <a:rPr lang="en-AU" smtClean="0"/>
              <a:pPr/>
              <a:t>7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8F1B-8B8C-4BEA-B885-D44145053A7A}" type="slidenum">
              <a:rPr lang="en-AU" smtClean="0"/>
              <a:pPr/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8F1B-8B8C-4BEA-B885-D44145053A7A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1412650-AA16-49F9-900B-36AB8B483208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1E9FEA-4CCF-4936-9D11-B291EF4A32AC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41813-1B30-4CE4-A7DC-8C69D066FB5A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E6A8E-F814-4706-A5FF-B5C9922A8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22C7FC1-31E7-4698-9146-1B598FE75D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2F3A8DB-7DD9-4A81-B562-249705D996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6272702-1705-4020-BC73-F4A9C126A3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9B1E42-8867-40EC-BE65-EFDB0C86E747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19DB67-41DE-4B22-86FD-C8CB418A1001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A9E50F-FD59-41CF-A203-F7907A11591A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FBC08B-058A-4509-8903-FA289EA48D9E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CF1C30-51FA-4786-A7D9-A8CDECACAEE4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E0CE1D-594E-427F-9720-5D5A45A123D4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AC997DB-96B4-43E6-AC90-034E1C064D3B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02F8B09-E73C-404F-BAB7-7C3A7E46B79A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7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AAF7606-98DD-4AEC-B5F6-1BD06741915A}" type="datetime1">
              <a:rPr lang="en-US" smtClean="0"/>
              <a:pPr/>
              <a:t>3/16/2010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AU" smtClean="0"/>
              <a:t>3D-Ag</a:t>
            </a:r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5567EC7-4B88-4289-B67D-BED80E5F1ED4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image" Target="../media/image12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5852" y="2500306"/>
            <a:ext cx="7200896" cy="1143008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Farming systems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that manage risk in a changing climate</a:t>
            </a:r>
            <a:endParaRPr lang="en-AU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29190" y="3832639"/>
            <a:ext cx="3529010" cy="1025121"/>
          </a:xfrm>
        </p:spPr>
        <p:txBody>
          <a:bodyPr>
            <a:normAutofit/>
          </a:bodyPr>
          <a:lstStyle/>
          <a:p>
            <a:r>
              <a:rPr lang="en-US" sz="2800" i="1" dirty="0" smtClean="0"/>
              <a:t>Peter McInerney</a:t>
            </a:r>
          </a:p>
          <a:p>
            <a:endParaRPr lang="en-US" sz="300" dirty="0" smtClean="0"/>
          </a:p>
          <a:p>
            <a:r>
              <a:rPr lang="en-US" sz="2200" i="1" dirty="0" smtClean="0"/>
              <a:t>Principal 3D-Ag</a:t>
            </a:r>
            <a:endParaRPr lang="en-AU" sz="2200" i="1" dirty="0"/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642910" y="500042"/>
            <a:ext cx="2163248" cy="1357322"/>
            <a:chOff x="939" y="10069"/>
            <a:chExt cx="2045" cy="1077"/>
          </a:xfrm>
        </p:grpSpPr>
        <p:sp>
          <p:nvSpPr>
            <p:cNvPr id="7" name="AutoShape 3"/>
            <p:cNvSpPr>
              <a:spLocks noEditPoints="1" noChangeArrowheads="1"/>
            </p:cNvSpPr>
            <p:nvPr/>
          </p:nvSpPr>
          <p:spPr bwMode="auto">
            <a:xfrm rot="15485087">
              <a:off x="1493" y="9611"/>
              <a:ext cx="938" cy="204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257000"/>
                </a:gs>
                <a:gs pos="100000">
                  <a:srgbClr val="FFCC00"/>
                </a:gs>
              </a:gsLst>
              <a:lin ang="0" scaled="1"/>
            </a:gradFill>
            <a:ln w="19050">
              <a:solidFill>
                <a:srgbClr val="D6E3BC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8" name="WordArt 4"/>
            <p:cNvSpPr>
              <a:spLocks noChangeArrowheads="1" noChangeShapeType="1" noTextEdit="1"/>
            </p:cNvSpPr>
            <p:nvPr/>
          </p:nvSpPr>
          <p:spPr bwMode="auto">
            <a:xfrm rot="-665494">
              <a:off x="1491" y="10393"/>
              <a:ext cx="507" cy="753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ObliqueTopLeft">
                  <a:rot lat="20399999" lon="900000" rev="0"/>
                </a:camera>
                <a:lightRig rig="legacyFlat3" dir="t"/>
              </a:scene3d>
              <a:sp3d extrusionH="430200" prstMaterial="legacyMatte">
                <a:extrusionClr>
                  <a:srgbClr val="C6D9F1"/>
                </a:extrusionClr>
              </a:sp3d>
            </a:bodyPr>
            <a:lstStyle/>
            <a:p>
              <a:pPr algn="ctr" rtl="0"/>
              <a:r>
                <a:rPr lang="en-AU" sz="3600" kern="10" spc="0" dirty="0" smtClean="0">
                  <a:ln w="3175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7E2A00"/>
                      </a:gs>
                      <a:gs pos="100000">
                        <a:srgbClr val="663300"/>
                      </a:gs>
                    </a:gsLst>
                    <a:lin ang="6065494" scaled="1"/>
                  </a:gradFill>
                  <a:effectLst/>
                  <a:latin typeface="Cooper Black"/>
                </a:rPr>
                <a:t>3D</a:t>
              </a:r>
              <a:endParaRPr lang="en-AU" sz="3600" kern="10" spc="0" dirty="0">
                <a:ln w="3175">
                  <a:round/>
                  <a:headEnd/>
                  <a:tailEnd/>
                </a:ln>
                <a:gradFill rotWithShape="0">
                  <a:gsLst>
                    <a:gs pos="0">
                      <a:srgbClr val="7E2A00"/>
                    </a:gs>
                    <a:gs pos="100000">
                      <a:srgbClr val="663300"/>
                    </a:gs>
                  </a:gsLst>
                  <a:lin ang="6065494" scaled="1"/>
                </a:gradFill>
                <a:effectLst/>
                <a:latin typeface="Cooper Black"/>
              </a:endParaRPr>
            </a:p>
          </p:txBody>
        </p:sp>
        <p:sp>
          <p:nvSpPr>
            <p:cNvPr id="9" name="WordArt 5"/>
            <p:cNvSpPr>
              <a:spLocks noChangeArrowheads="1" noChangeShapeType="1" noTextEdit="1"/>
            </p:cNvSpPr>
            <p:nvPr/>
          </p:nvSpPr>
          <p:spPr bwMode="auto">
            <a:xfrm rot="258545">
              <a:off x="2008" y="10069"/>
              <a:ext cx="558" cy="951"/>
            </a:xfrm>
            <a:prstGeom prst="rect">
              <a:avLst/>
            </a:prstGeom>
          </p:spPr>
          <p:txBody>
            <a:bodyPr wrap="none" fromWordArt="1">
              <a:prstTxWarp prst="textFadeLeft">
                <a:avLst>
                  <a:gd name="adj" fmla="val 33333"/>
                </a:avLst>
              </a:prstTxWarp>
              <a:scene3d>
                <a:camera prst="legacyObliqueTopLeft">
                  <a:rot lat="20399999" lon="900000" rev="0"/>
                </a:camera>
                <a:lightRig rig="legacyFlat3" dir="t"/>
              </a:scene3d>
              <a:sp3d extrusionH="430200" prstMaterial="legacyMatte">
                <a:extrusionClr>
                  <a:srgbClr val="C6D9F1"/>
                </a:extrusionClr>
              </a:sp3d>
            </a:bodyPr>
            <a:lstStyle/>
            <a:p>
              <a:pPr algn="ctr" rtl="0"/>
              <a:r>
                <a:rPr lang="en-AU" sz="3600" kern="10" spc="0" dirty="0" smtClean="0">
                  <a:ln w="3175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7E2A00"/>
                      </a:gs>
                      <a:gs pos="100000">
                        <a:srgbClr val="663300"/>
                      </a:gs>
                    </a:gsLst>
                    <a:lin ang="5141455" scaled="1"/>
                  </a:gradFill>
                  <a:effectLst/>
                  <a:latin typeface="Cooper Black"/>
                </a:rPr>
                <a:t>-Ag</a:t>
              </a:r>
              <a:endParaRPr lang="en-AU" sz="3600" kern="10" spc="0" dirty="0">
                <a:ln w="3175">
                  <a:round/>
                  <a:headEnd/>
                  <a:tailEnd/>
                </a:ln>
                <a:gradFill rotWithShape="0">
                  <a:gsLst>
                    <a:gs pos="0">
                      <a:srgbClr val="7E2A00"/>
                    </a:gs>
                    <a:gs pos="100000">
                      <a:srgbClr val="663300"/>
                    </a:gs>
                  </a:gsLst>
                  <a:lin ang="5141455" scaled="1"/>
                </a:gradFill>
                <a:effectLst/>
                <a:latin typeface="Cooper Black"/>
              </a:endParaRPr>
            </a:p>
          </p:txBody>
        </p:sp>
      </p:grp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928926" y="1357299"/>
            <a:ext cx="3714776" cy="357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900" i="1" kern="10" spc="0" dirty="0" smtClean="0">
                <a:ln w="19050">
                  <a:solidFill>
                    <a:srgbClr val="8C3D24"/>
                  </a:solidFill>
                  <a:round/>
                  <a:headEnd/>
                  <a:tailEnd/>
                </a:ln>
                <a:solidFill>
                  <a:schemeClr val="bg1">
                    <a:lumMod val="75000"/>
                  </a:schemeClr>
                </a:solidFill>
                <a:effectLst/>
                <a:latin typeface="Georgia"/>
              </a:rPr>
              <a:t>Tailoring strategies to profit your business</a:t>
            </a:r>
            <a:endParaRPr lang="en-AU" sz="900" i="1" kern="10" spc="0" dirty="0">
              <a:ln w="19050">
                <a:solidFill>
                  <a:srgbClr val="8C3D24"/>
                </a:solidFill>
                <a:round/>
                <a:headEnd/>
                <a:tailEnd/>
              </a:ln>
              <a:solidFill>
                <a:schemeClr val="bg1">
                  <a:lumMod val="75000"/>
                </a:schemeClr>
              </a:solidFill>
              <a:effectLst/>
              <a:latin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85786" y="1285860"/>
            <a:ext cx="7901014" cy="45720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 </a:t>
            </a:r>
            <a:endParaRPr lang="en-US" sz="2000" dirty="0" smtClean="0"/>
          </a:p>
          <a:p>
            <a:r>
              <a:rPr lang="en-US" dirty="0" smtClean="0"/>
              <a:t>Have clearly defined goals and objectives of </a:t>
            </a:r>
            <a:r>
              <a:rPr lang="en-US" u="sng" dirty="0" smtClean="0"/>
              <a:t>all</a:t>
            </a:r>
            <a:r>
              <a:rPr lang="en-US" dirty="0" smtClean="0"/>
              <a:t> involved in the business</a:t>
            </a:r>
          </a:p>
          <a:p>
            <a:endParaRPr lang="en-US" dirty="0" smtClean="0"/>
          </a:p>
          <a:p>
            <a:r>
              <a:rPr lang="en-US" dirty="0" smtClean="0"/>
              <a:t>Be able to step back and view your business as a whole</a:t>
            </a:r>
          </a:p>
          <a:p>
            <a:endParaRPr lang="en-US" dirty="0" smtClean="0"/>
          </a:p>
          <a:p>
            <a:r>
              <a:rPr lang="en-US" dirty="0" smtClean="0"/>
              <a:t>Develop a plan with agreed targets &amp; timetable</a:t>
            </a:r>
          </a:p>
          <a:p>
            <a:endParaRPr lang="en-US" dirty="0" smtClean="0"/>
          </a:p>
          <a:p>
            <a:pPr>
              <a:buNone/>
            </a:pPr>
            <a:r>
              <a:rPr lang="en-US" i="1" dirty="0" smtClean="0">
                <a:solidFill>
                  <a:srgbClr val="00B050"/>
                </a:solidFill>
              </a:rPr>
              <a:t>If necessary get outside help to facilitate the process, clarify issues and ensure objectivity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Focus </a:t>
            </a:r>
            <a:r>
              <a:rPr lang="en-US" dirty="0" smtClean="0"/>
              <a:t>and direction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429520" y="6376673"/>
            <a:ext cx="1020324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8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107950" y="274638"/>
            <a:ext cx="8821768" cy="1143000"/>
          </a:xfrm>
        </p:spPr>
        <p:txBody>
          <a:bodyPr/>
          <a:lstStyle/>
          <a:p>
            <a:pPr algn="l"/>
            <a:r>
              <a:rPr lang="en-US" sz="3200" b="1" dirty="0"/>
              <a:t>  </a:t>
            </a:r>
            <a:r>
              <a:rPr lang="en-US" sz="2800" b="1" dirty="0"/>
              <a:t>DON’T </a:t>
            </a:r>
            <a:r>
              <a:rPr lang="en-US" sz="2800" dirty="0"/>
              <a:t>be distracted </a:t>
            </a:r>
          </a:p>
        </p:txBody>
      </p:sp>
      <p:pic>
        <p:nvPicPr>
          <p:cNvPr id="62474" name="Picture 10" descr="CLICH04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51275" y="1196975"/>
            <a:ext cx="3732213" cy="4641850"/>
          </a:xfrm>
          <a:noFill/>
          <a:ln/>
        </p:spPr>
      </p:pic>
      <p:sp>
        <p:nvSpPr>
          <p:cNvPr id="62483" name="Rectangle 19"/>
          <p:cNvSpPr>
            <a:spLocks noChangeArrowheads="1"/>
          </p:cNvSpPr>
          <p:nvPr/>
        </p:nvSpPr>
        <p:spPr bwMode="auto">
          <a:xfrm>
            <a:off x="4008593" y="597238"/>
            <a:ext cx="4968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by </a:t>
            </a:r>
            <a:r>
              <a:rPr lang="en-US" sz="2800" dirty="0">
                <a:solidFill>
                  <a:schemeClr val="tx2"/>
                </a:solidFill>
              </a:rPr>
              <a:t>things you can’t control</a:t>
            </a:r>
          </a:p>
        </p:txBody>
      </p:sp>
      <p:sp>
        <p:nvSpPr>
          <p:cNvPr id="62486" name="Rectangle 22"/>
          <p:cNvSpPr>
            <a:spLocks noChangeArrowheads="1"/>
          </p:cNvSpPr>
          <p:nvPr/>
        </p:nvSpPr>
        <p:spPr bwMode="auto">
          <a:xfrm>
            <a:off x="1116013" y="1700213"/>
            <a:ext cx="3168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i="1">
                <a:solidFill>
                  <a:schemeClr val="tx2"/>
                </a:solidFill>
              </a:rPr>
              <a:t>&amp; as a result … </a:t>
            </a:r>
          </a:p>
        </p:txBody>
      </p:sp>
      <p:sp>
        <p:nvSpPr>
          <p:cNvPr id="62487" name="Text Box 23"/>
          <p:cNvSpPr txBox="1">
            <a:spLocks noChangeArrowheads="1"/>
          </p:cNvSpPr>
          <p:nvPr/>
        </p:nvSpPr>
        <p:spPr bwMode="auto">
          <a:xfrm>
            <a:off x="5076825" y="4652963"/>
            <a:ext cx="3598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320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500958" y="6376673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6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4000" b="1"/>
              <a:t>DO … </a:t>
            </a:r>
            <a:r>
              <a:rPr lang="en-US" sz="4000"/>
              <a:t>Focus on things under your </a:t>
            </a:r>
            <a:br>
              <a:rPr lang="en-US" sz="4000"/>
            </a:br>
            <a:r>
              <a:rPr lang="en-US" sz="4000"/>
              <a:t>			control</a:t>
            </a:r>
          </a:p>
        </p:txBody>
      </p:sp>
      <p:sp>
        <p:nvSpPr>
          <p:cNvPr id="53262" name="Rectangle 14"/>
          <p:cNvSpPr>
            <a:spLocks noGrp="1" noChangeArrowheads="1"/>
          </p:cNvSpPr>
          <p:nvPr>
            <p:ph sz="half" idx="1"/>
          </p:nvPr>
        </p:nvSpPr>
        <p:spPr>
          <a:xfrm>
            <a:off x="285720" y="1714488"/>
            <a:ext cx="8607454" cy="4608513"/>
          </a:xfrm>
          <a:noFill/>
          <a:ln/>
        </p:spPr>
        <p:txBody>
          <a:bodyPr>
            <a:normAutofit lnSpcReduction="10000"/>
          </a:bodyPr>
          <a:lstStyle/>
          <a:p>
            <a:r>
              <a:rPr lang="en-US" sz="3200" dirty="0"/>
              <a:t>Robust whole farm system</a:t>
            </a:r>
          </a:p>
          <a:p>
            <a:pPr>
              <a:buFontTx/>
              <a:buNone/>
            </a:pPr>
            <a:endParaRPr lang="en-US" sz="1200" dirty="0"/>
          </a:p>
          <a:p>
            <a:pPr lvl="1"/>
            <a:r>
              <a:rPr lang="en-US" sz="2800" dirty="0"/>
              <a:t>Sound rotation  /  soil &amp; water management</a:t>
            </a:r>
          </a:p>
          <a:p>
            <a:pPr lvl="2"/>
            <a:r>
              <a:rPr lang="en-US" sz="2400" dirty="0"/>
              <a:t>High quality </a:t>
            </a:r>
            <a:r>
              <a:rPr lang="en-US" sz="2400" dirty="0" smtClean="0"/>
              <a:t>pastures, animals &amp; </a:t>
            </a:r>
            <a:r>
              <a:rPr lang="en-US" sz="2400" dirty="0"/>
              <a:t>grazing management</a:t>
            </a:r>
          </a:p>
          <a:p>
            <a:pPr lvl="2"/>
            <a:r>
              <a:rPr lang="en-US" sz="2400" dirty="0"/>
              <a:t>Complementary crops</a:t>
            </a:r>
          </a:p>
          <a:p>
            <a:pPr lvl="2"/>
            <a:r>
              <a:rPr lang="en-US" sz="2400" dirty="0"/>
              <a:t>Rejuvenation phase / stubble retention</a:t>
            </a:r>
          </a:p>
          <a:p>
            <a:pPr lvl="2"/>
            <a:r>
              <a:rPr lang="en-US" sz="2400" dirty="0"/>
              <a:t>Integrated weed management</a:t>
            </a:r>
          </a:p>
          <a:p>
            <a:pPr lvl="1"/>
            <a:endParaRPr lang="en-US" sz="1200" dirty="0"/>
          </a:p>
          <a:p>
            <a:pPr lvl="1"/>
            <a:r>
              <a:rPr lang="en-US" sz="2800" dirty="0"/>
              <a:t>Targeted program</a:t>
            </a:r>
          </a:p>
          <a:p>
            <a:pPr lvl="2"/>
            <a:r>
              <a:rPr lang="en-US" sz="2400" dirty="0"/>
              <a:t>Inputs matched to anticipated </a:t>
            </a:r>
            <a:r>
              <a:rPr lang="en-US" sz="2400" dirty="0" smtClean="0"/>
              <a:t>production </a:t>
            </a:r>
            <a:r>
              <a:rPr lang="en-US" sz="2400" dirty="0"/>
              <a:t>/ quality</a:t>
            </a:r>
          </a:p>
          <a:p>
            <a:pPr lvl="2"/>
            <a:r>
              <a:rPr lang="en-US" sz="2400" dirty="0"/>
              <a:t>Non price linked products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53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53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2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532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2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2000" fill="hold"/>
                                        <p:tgtEl>
                                          <p:spTgt spid="532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32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2000" fill="hold"/>
                                        <p:tgtEl>
                                          <p:spTgt spid="532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32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2000" fill="hold"/>
                                        <p:tgtEl>
                                          <p:spTgt spid="532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endParaRPr lang="en-US" sz="1800" b="1" dirty="0" smtClean="0">
              <a:solidFill>
                <a:schemeClr val="tx1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Accounts for </a:t>
            </a:r>
            <a:r>
              <a:rPr lang="en-US" sz="4400" b="1" dirty="0" smtClean="0">
                <a:solidFill>
                  <a:schemeClr val="tx1">
                    <a:lumMod val="50000"/>
                  </a:schemeClr>
                </a:solidFill>
              </a:rPr>
              <a:t>95%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 of the variance in profit!</a:t>
            </a:r>
            <a:endParaRPr lang="en-US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428596" y="2428868"/>
            <a:ext cx="4143404" cy="1116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99CC00"/>
                    </a:gs>
                  </a:gsLst>
                  <a:lin ang="5400000" scaled="1"/>
                </a:gradFill>
                <a:latin typeface="Arial Black"/>
              </a:rPr>
              <a:t>PRODUCT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99CC00"/>
                  </a:gs>
                </a:gsLst>
                <a:lin ang="5400000" scaled="1"/>
              </a:gradFill>
              <a:latin typeface="Arial Black"/>
            </a:endParaRPr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5867427" y="2442516"/>
            <a:ext cx="2633663" cy="1116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Arial Black"/>
              </a:rPr>
              <a:t>PRICE</a:t>
            </a:r>
          </a:p>
        </p:txBody>
      </p:sp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5053018" y="2714620"/>
            <a:ext cx="304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x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500958" y="6376673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/>
              <a:t>REALISE  POTENTIAL</a:t>
            </a:r>
          </a:p>
        </p:txBody>
      </p:sp>
      <p:sp>
        <p:nvSpPr>
          <p:cNvPr id="37892" name="WordArt 4"/>
          <p:cNvSpPr>
            <a:spLocks noChangeArrowheads="1" noChangeShapeType="1"/>
          </p:cNvSpPr>
          <p:nvPr/>
        </p:nvSpPr>
        <p:spPr bwMode="auto">
          <a:xfrm>
            <a:off x="5435600" y="601663"/>
            <a:ext cx="28797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99CC00"/>
                    </a:gs>
                  </a:gsLst>
                  <a:lin ang="5400000" scaled="1"/>
                </a:gradFill>
                <a:latin typeface="Arial Black"/>
              </a:rPr>
              <a:t>YIELD</a:t>
            </a:r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1692275" y="1484313"/>
            <a:ext cx="0" cy="44656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37894" name="Line 6"/>
          <p:cNvSpPr>
            <a:spLocks noChangeShapeType="1"/>
          </p:cNvSpPr>
          <p:nvPr/>
        </p:nvSpPr>
        <p:spPr bwMode="auto">
          <a:xfrm>
            <a:off x="1692275" y="5949950"/>
            <a:ext cx="44640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 flipV="1">
            <a:off x="1684338" y="2278063"/>
            <a:ext cx="4248150" cy="3671887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37896" name="Freeform 8"/>
          <p:cNvSpPr>
            <a:spLocks/>
          </p:cNvSpPr>
          <p:nvPr/>
        </p:nvSpPr>
        <p:spPr bwMode="auto">
          <a:xfrm>
            <a:off x="3946525" y="3281363"/>
            <a:ext cx="2065338" cy="711200"/>
          </a:xfrm>
          <a:custGeom>
            <a:avLst/>
            <a:gdLst/>
            <a:ahLst/>
            <a:cxnLst>
              <a:cxn ang="0">
                <a:pos x="0" y="448"/>
              </a:cxn>
              <a:cxn ang="0">
                <a:pos x="345" y="252"/>
              </a:cxn>
              <a:cxn ang="0">
                <a:pos x="633" y="129"/>
              </a:cxn>
              <a:cxn ang="0">
                <a:pos x="885" y="52"/>
              </a:cxn>
              <a:cxn ang="0">
                <a:pos x="1127" y="16"/>
              </a:cxn>
              <a:cxn ang="0">
                <a:pos x="1301" y="0"/>
              </a:cxn>
            </a:cxnLst>
            <a:rect l="0" t="0" r="r" b="b"/>
            <a:pathLst>
              <a:path w="1301" h="448">
                <a:moveTo>
                  <a:pt x="0" y="448"/>
                </a:moveTo>
                <a:cubicBezTo>
                  <a:pt x="57" y="415"/>
                  <a:pt x="240" y="305"/>
                  <a:pt x="345" y="252"/>
                </a:cubicBezTo>
                <a:cubicBezTo>
                  <a:pt x="450" y="199"/>
                  <a:pt x="543" y="162"/>
                  <a:pt x="633" y="129"/>
                </a:cubicBezTo>
                <a:cubicBezTo>
                  <a:pt x="723" y="96"/>
                  <a:pt x="803" y="71"/>
                  <a:pt x="885" y="52"/>
                </a:cubicBezTo>
                <a:cubicBezTo>
                  <a:pt x="967" y="33"/>
                  <a:pt x="1058" y="25"/>
                  <a:pt x="1127" y="16"/>
                </a:cubicBezTo>
                <a:cubicBezTo>
                  <a:pt x="1196" y="7"/>
                  <a:pt x="1265" y="3"/>
                  <a:pt x="1301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6373813" y="2603500"/>
            <a:ext cx="2374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Management gap</a:t>
            </a:r>
          </a:p>
        </p:txBody>
      </p:sp>
      <p:sp>
        <p:nvSpPr>
          <p:cNvPr id="37898" name="WordArt 10"/>
          <p:cNvSpPr>
            <a:spLocks noChangeArrowheads="1" noChangeShapeType="1" noTextEdit="1"/>
          </p:cNvSpPr>
          <p:nvPr/>
        </p:nvSpPr>
        <p:spPr bwMode="auto">
          <a:xfrm>
            <a:off x="6156325" y="2205038"/>
            <a:ext cx="144463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}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4500563" y="4149725"/>
            <a:ext cx="1800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Actual yield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357158" y="3573463"/>
            <a:ext cx="11906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smtClean="0"/>
              <a:t>Product    Yield</a:t>
            </a:r>
            <a:endParaRPr lang="en-US" sz="2000" b="1" dirty="0"/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2917825" y="6165850"/>
            <a:ext cx="3094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Available moisture</a:t>
            </a: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4211638" y="1196975"/>
            <a:ext cx="360362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 flipV="1">
            <a:off x="5148263" y="3500438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6732588" y="2276475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Minimise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500958" y="6376673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 animBg="1"/>
      <p:bldP spid="37897" grpId="0"/>
      <p:bldP spid="37898" grpId="0" animBg="1"/>
      <p:bldP spid="37900" grpId="0"/>
      <p:bldP spid="37904" grpId="0" animBg="1"/>
      <p:bldP spid="379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5" name="Picture 7" descr="Land management 2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1341438"/>
            <a:ext cx="8353425" cy="5184775"/>
          </a:xfrm>
          <a:noFill/>
          <a:ln/>
        </p:spPr>
      </p:pic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468313" y="404813"/>
            <a:ext cx="81359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MANAGEMENT MATTERS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1472" y="2143116"/>
            <a:ext cx="8229600" cy="4000528"/>
          </a:xfrm>
        </p:spPr>
        <p:txBody>
          <a:bodyPr>
            <a:normAutofit/>
          </a:bodyPr>
          <a:lstStyle/>
          <a:p>
            <a:r>
              <a:rPr lang="en-US" dirty="0" smtClean="0"/>
              <a:t>Realistically assess potential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Paddock by paddock and the farm as a whole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Resources - management, funds, tools and technology</a:t>
            </a:r>
          </a:p>
          <a:p>
            <a:pPr lvl="1"/>
            <a:endParaRPr lang="en-US" dirty="0" smtClean="0"/>
          </a:p>
          <a:p>
            <a:pPr lvl="2">
              <a:buNone/>
            </a:pPr>
            <a:r>
              <a:rPr lang="en-US" b="1" i="1" dirty="0" smtClean="0">
                <a:solidFill>
                  <a:srgbClr val="00B050"/>
                </a:solidFill>
              </a:rPr>
              <a:t>Consider the impacts of previous seasons on fertility, weed spectrum, profile moisture, </a:t>
            </a:r>
            <a:r>
              <a:rPr lang="en-US" b="1" i="1" u="sng" dirty="0" smtClean="0">
                <a:solidFill>
                  <a:srgbClr val="00B050"/>
                </a:solidFill>
              </a:rPr>
              <a:t>management’s outlook </a:t>
            </a:r>
            <a:r>
              <a:rPr lang="en-US" b="1" i="1" dirty="0" smtClean="0">
                <a:solidFill>
                  <a:srgbClr val="00B050"/>
                </a:solidFill>
              </a:rPr>
              <a:t>- as it affects  the coming season’s potential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sz="1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r>
              <a:rPr lang="en-US" dirty="0" smtClean="0"/>
              <a:t>Planning the farm program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9163" y="6376673"/>
            <a:ext cx="2350681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57242" y="1714488"/>
            <a:ext cx="8372476" cy="4214842"/>
          </a:xfrm>
        </p:spPr>
        <p:txBody>
          <a:bodyPr>
            <a:normAutofit/>
          </a:bodyPr>
          <a:lstStyle/>
          <a:p>
            <a:r>
              <a:rPr lang="en-US" dirty="0" smtClean="0"/>
              <a:t>Appropriate crop and pasture sequences that:</a:t>
            </a:r>
          </a:p>
          <a:p>
            <a:endParaRPr lang="en-US" dirty="0" smtClean="0"/>
          </a:p>
          <a:p>
            <a:pPr lvl="1">
              <a:buNone/>
            </a:pPr>
            <a:r>
              <a:rPr lang="en-US" dirty="0" smtClean="0"/>
              <a:t>1.  </a:t>
            </a:r>
            <a:r>
              <a:rPr lang="en-US" dirty="0" err="1" smtClean="0"/>
              <a:t>optimise</a:t>
            </a:r>
            <a:r>
              <a:rPr lang="en-US" dirty="0" smtClean="0"/>
              <a:t> productive potential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2.  </a:t>
            </a:r>
            <a:r>
              <a:rPr lang="en-US" dirty="0" err="1" smtClean="0"/>
              <a:t>minimise</a:t>
            </a:r>
            <a:r>
              <a:rPr lang="en-US" dirty="0" smtClean="0"/>
              <a:t> agronomic risk - balance</a:t>
            </a:r>
          </a:p>
          <a:p>
            <a:pPr lvl="1"/>
            <a:endParaRPr lang="en-US" dirty="0" smtClean="0"/>
          </a:p>
          <a:p>
            <a:pPr lvl="1">
              <a:buNone/>
            </a:pPr>
            <a:r>
              <a:rPr lang="en-US" dirty="0" smtClean="0"/>
              <a:t>3.  have a ‘moderate’ but appropriate cost structure</a:t>
            </a:r>
          </a:p>
          <a:p>
            <a:pPr lvl="1">
              <a:buNone/>
            </a:pPr>
            <a:r>
              <a:rPr lang="en-US" dirty="0" smtClean="0"/>
              <a:t> </a:t>
            </a:r>
            <a:endParaRPr lang="en-US" sz="1800" dirty="0" smtClean="0"/>
          </a:p>
          <a:p>
            <a:pPr lvl="1" algn="ctr">
              <a:buNone/>
            </a:pPr>
            <a:r>
              <a:rPr lang="en-US" b="1" i="1" dirty="0" smtClean="0">
                <a:solidFill>
                  <a:srgbClr val="FF0000"/>
                </a:solidFill>
                <a:cs typeface="Courier New" pitchFamily="49" charset="0"/>
              </a:rPr>
              <a:t>“80%  of farms” are currently not meeting these objectives!</a:t>
            </a:r>
            <a:endParaRPr lang="en-US" b="1" dirty="0" smtClean="0"/>
          </a:p>
          <a:p>
            <a:pPr>
              <a:buNone/>
            </a:pPr>
            <a:endParaRPr lang="en-US" sz="1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Target objectives…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9163" y="6376673"/>
            <a:ext cx="2350681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  <p:pic>
        <p:nvPicPr>
          <p:cNvPr id="5" name="Picture 4" descr="AMCONFUS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596" y="4714884"/>
            <a:ext cx="963008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14414" y="1500174"/>
            <a:ext cx="7443782" cy="1143000"/>
          </a:xfrm>
        </p:spPr>
        <p:txBody>
          <a:bodyPr/>
          <a:lstStyle/>
          <a:p>
            <a:r>
              <a:rPr lang="en-US" dirty="0" smtClean="0"/>
              <a:t>Back to basics…</a:t>
            </a:r>
            <a:endParaRPr lang="en-AU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  <p:pic>
        <p:nvPicPr>
          <p:cNvPr id="7" name="Picture 6" descr="TOY029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7" y="2772998"/>
            <a:ext cx="2857521" cy="2942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57224" y="2000239"/>
            <a:ext cx="7829576" cy="3714777"/>
          </a:xfrm>
        </p:spPr>
        <p:txBody>
          <a:bodyPr/>
          <a:lstStyle/>
          <a:p>
            <a:r>
              <a:rPr lang="en-US" dirty="0" smtClean="0"/>
              <a:t>Soil health – structure, fertility, biology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The role </a:t>
            </a:r>
            <a:r>
              <a:rPr lang="en-US" dirty="0" smtClean="0"/>
              <a:t>of: </a:t>
            </a:r>
            <a:endParaRPr lang="en-US" dirty="0" smtClean="0"/>
          </a:p>
          <a:p>
            <a:pPr lvl="2"/>
            <a:r>
              <a:rPr lang="en-US" dirty="0" smtClean="0"/>
              <a:t>Rotation – diversity of species, root type</a:t>
            </a:r>
          </a:p>
          <a:p>
            <a:pPr lvl="2"/>
            <a:r>
              <a:rPr lang="en-US" dirty="0" smtClean="0"/>
              <a:t>Groundcover / stubble retention</a:t>
            </a:r>
          </a:p>
          <a:p>
            <a:pPr lvl="2"/>
            <a:r>
              <a:rPr lang="en-US" dirty="0" smtClean="0"/>
              <a:t>Compaction  / grazing management</a:t>
            </a:r>
          </a:p>
          <a:p>
            <a:pPr lvl="2"/>
            <a:r>
              <a:rPr lang="en-US" dirty="0" smtClean="0"/>
              <a:t>IPM</a:t>
            </a:r>
          </a:p>
          <a:p>
            <a:endParaRPr lang="en-US" dirty="0" smtClean="0"/>
          </a:p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/>
              <a:t>A.  Build productivity from the soil up</a:t>
            </a:r>
            <a:endParaRPr lang="en-AU" sz="3400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Whole farm systems…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8801"/>
            <a:ext cx="8401080" cy="307183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endParaRPr lang="en-US" sz="1000" dirty="0" smtClean="0"/>
          </a:p>
          <a:p>
            <a:pPr eaLnBrk="1" hangingPunct="1"/>
            <a:r>
              <a:rPr lang="en-US" sz="3200" dirty="0" smtClean="0"/>
              <a:t>More than just your production system</a:t>
            </a:r>
          </a:p>
          <a:p>
            <a:pPr eaLnBrk="1" hangingPunct="1"/>
            <a:endParaRPr lang="en-US" sz="3200" dirty="0" smtClean="0"/>
          </a:p>
          <a:p>
            <a:pPr eaLnBrk="1" hangingPunct="1">
              <a:buNone/>
            </a:pPr>
            <a:r>
              <a:rPr lang="en-US" sz="3200" dirty="0" smtClean="0"/>
              <a:t>=  Physical, financial and human </a:t>
            </a:r>
          </a:p>
          <a:p>
            <a:pPr eaLnBrk="1" hangingPunct="1">
              <a:buNone/>
            </a:pPr>
            <a:r>
              <a:rPr lang="en-US" sz="3200" dirty="0" smtClean="0"/>
              <a:t>		elements of the farm business AND</a:t>
            </a:r>
          </a:p>
          <a:p>
            <a:pPr eaLnBrk="1" hangingPunct="1">
              <a:buNone/>
            </a:pPr>
            <a:r>
              <a:rPr lang="en-US" sz="3200" dirty="0" smtClean="0"/>
              <a:t>		 how they interrelate</a:t>
            </a:r>
          </a:p>
          <a:p>
            <a:pPr eaLnBrk="1" hangingPunct="1">
              <a:buFont typeface="Wingdings" pitchFamily="2" charset="2"/>
              <a:buNone/>
            </a:pPr>
            <a:endParaRPr lang="en-US" sz="900" dirty="0" smtClean="0"/>
          </a:p>
          <a:p>
            <a:pPr algn="r" eaLnBrk="1" hangingPunct="1"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429520" y="6376673"/>
            <a:ext cx="1020324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2910" y="1928802"/>
            <a:ext cx="8043890" cy="3714776"/>
          </a:xfrm>
        </p:spPr>
        <p:txBody>
          <a:bodyPr>
            <a:normAutofit/>
          </a:bodyPr>
          <a:lstStyle/>
          <a:p>
            <a:pPr lvl="0"/>
            <a:r>
              <a:rPr lang="en-AU" dirty="0" smtClean="0"/>
              <a:t>Profitable quality crops and pastures  </a:t>
            </a:r>
          </a:p>
          <a:p>
            <a:pPr lvl="0"/>
            <a:endParaRPr lang="en-AU" sz="1200" dirty="0" smtClean="0"/>
          </a:p>
          <a:p>
            <a:pPr lvl="0"/>
            <a:r>
              <a:rPr lang="en-AU" dirty="0" smtClean="0"/>
              <a:t>Complementary species – a mix of plant species / types, root systems to manage:</a:t>
            </a:r>
          </a:p>
          <a:p>
            <a:pPr lvl="0">
              <a:buNone/>
            </a:pPr>
            <a:endParaRPr lang="en-AU" sz="1200" dirty="0" smtClean="0"/>
          </a:p>
          <a:p>
            <a:pPr lvl="1"/>
            <a:r>
              <a:rPr lang="en-AU" dirty="0" smtClean="0"/>
              <a:t>disease and weed issues, reducing reliance on chemicals</a:t>
            </a:r>
            <a:r>
              <a:rPr lang="en-AU" dirty="0" smtClean="0"/>
              <a:t>; and</a:t>
            </a:r>
            <a:endParaRPr lang="en-AU" dirty="0" smtClean="0"/>
          </a:p>
          <a:p>
            <a:endParaRPr lang="en-AU" sz="1200" dirty="0" smtClean="0"/>
          </a:p>
          <a:p>
            <a:pPr lvl="1"/>
            <a:r>
              <a:rPr lang="en-AU" dirty="0" smtClean="0"/>
              <a:t>produce </a:t>
            </a:r>
            <a:r>
              <a:rPr lang="en-AU" dirty="0" smtClean="0"/>
              <a:t>‘free’ </a:t>
            </a:r>
            <a:r>
              <a:rPr lang="en-AU" dirty="0" smtClean="0"/>
              <a:t>nitrogen</a:t>
            </a:r>
            <a:endParaRPr lang="en-AU" dirty="0" smtClean="0"/>
          </a:p>
          <a:p>
            <a:pPr>
              <a:buNone/>
            </a:pPr>
            <a:endParaRPr lang="en-AU" sz="12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B.  A balanced rotation</a:t>
            </a:r>
            <a:endParaRPr lang="en-AU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162250"/>
          </a:xfrm>
        </p:spPr>
        <p:txBody>
          <a:bodyPr>
            <a:normAutofit/>
          </a:bodyPr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700" dirty="0" smtClean="0"/>
              <a:t>Inputs targeted to expected yields</a:t>
            </a:r>
          </a:p>
          <a:p>
            <a:pPr marL="365760" lvl="1" indent="-256032">
              <a:spcBef>
                <a:spcPts val="400"/>
              </a:spcBef>
              <a:buSzPct val="68000"/>
              <a:buNone/>
            </a:pPr>
            <a:r>
              <a:rPr lang="en-US" sz="2700" dirty="0" smtClean="0"/>
              <a:t>	</a:t>
            </a:r>
            <a:r>
              <a:rPr lang="en-US" sz="2700" dirty="0" smtClean="0">
                <a:solidFill>
                  <a:srgbClr val="FF0000"/>
                </a:solidFill>
              </a:rPr>
              <a:t>- </a:t>
            </a:r>
            <a:r>
              <a:rPr lang="en-US" dirty="0" smtClean="0">
                <a:solidFill>
                  <a:srgbClr val="FF0000"/>
                </a:solidFill>
              </a:rPr>
              <a:t>how low can you go?</a:t>
            </a:r>
          </a:p>
          <a:p>
            <a:pPr marL="365760" lvl="1" indent="-256032">
              <a:spcBef>
                <a:spcPts val="400"/>
              </a:spcBef>
              <a:buSzPct val="68000"/>
              <a:buNone/>
            </a:pPr>
            <a:endParaRPr lang="en-US" sz="1800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i="1" dirty="0" smtClean="0"/>
              <a:t>Consider …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What has been your standard rate?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What is the trend in levels over recent years</a:t>
            </a:r>
            <a:r>
              <a:rPr lang="en-US" sz="2400" dirty="0" smtClean="0"/>
              <a:t>?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Can you afford that new machinery / technology upgrade?   Can you afford not to?</a:t>
            </a: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365760" lvl="1" indent="-256032">
              <a:spcBef>
                <a:spcPts val="400"/>
              </a:spcBef>
              <a:buSzPct val="6800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C.  </a:t>
            </a:r>
            <a:r>
              <a:rPr lang="en-US" dirty="0" smtClean="0"/>
              <a:t>Appropriate </a:t>
            </a:r>
            <a:r>
              <a:rPr lang="en-US" dirty="0" smtClean="0"/>
              <a:t>cost structure</a:t>
            </a:r>
            <a:endParaRPr lang="en-AU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CM00658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8401" y="2428868"/>
            <a:ext cx="2528309" cy="3286148"/>
          </a:xfrm>
          <a:prstGeom prst="rect">
            <a:avLst/>
          </a:prstGeom>
        </p:spPr>
      </p:pic>
      <p:pic>
        <p:nvPicPr>
          <p:cNvPr id="10" name="Picture 9" descr="BALLN062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73737" flipH="1">
            <a:off x="3056125" y="1625688"/>
            <a:ext cx="3429023" cy="393208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Rectangle 5"/>
          <p:cNvSpPr txBox="1">
            <a:spLocks noChangeArrowheads="1"/>
          </p:cNvSpPr>
          <p:nvPr/>
        </p:nvSpPr>
        <p:spPr>
          <a:xfrm>
            <a:off x="457200" y="274638"/>
            <a:ext cx="8229600" cy="79690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Law of unintended consequences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1" descr="BALLN062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73737" flipH="1">
            <a:off x="1866698" y="827371"/>
            <a:ext cx="5209441" cy="493520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3" name="Rectangle 5"/>
          <p:cNvSpPr txBox="1">
            <a:spLocks noChangeArrowheads="1"/>
          </p:cNvSpPr>
          <p:nvPr/>
        </p:nvSpPr>
        <p:spPr>
          <a:xfrm rot="21208847">
            <a:off x="2805151" y="2233244"/>
            <a:ext cx="3516055" cy="191308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1" noProof="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doni MT" pitchFamily="18" charset="0"/>
                <a:ea typeface="+mj-ea"/>
                <a:cs typeface="+mj-cs"/>
              </a:rPr>
              <a:t>Beware the backfire - cost cutting that   could cost $$ in a good season. 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Bodoni MT" pitchFamily="18" charset="0"/>
              <a:ea typeface="+mj-ea"/>
              <a:cs typeface="+mj-cs"/>
            </a:endParaRPr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6099163" y="6376673"/>
            <a:ext cx="2350681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   PROTECT </a:t>
            </a:r>
          </a:p>
        </p:txBody>
      </p:sp>
      <p:sp>
        <p:nvSpPr>
          <p:cNvPr id="70660" name="WordArt 4"/>
          <p:cNvSpPr>
            <a:spLocks noChangeArrowheads="1" noChangeShapeType="1" noTextEdit="1"/>
          </p:cNvSpPr>
          <p:nvPr/>
        </p:nvSpPr>
        <p:spPr bwMode="auto">
          <a:xfrm>
            <a:off x="4500563" y="476250"/>
            <a:ext cx="2159000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Arial Black"/>
              </a:rPr>
              <a:t>PRICE</a:t>
            </a: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857364"/>
            <a:ext cx="8362950" cy="4297382"/>
          </a:xfrm>
          <a:noFill/>
          <a:ln/>
        </p:spPr>
        <p:txBody>
          <a:bodyPr>
            <a:normAutofit/>
          </a:bodyPr>
          <a:lstStyle/>
          <a:p>
            <a:pPr marL="609600" indent="-609600"/>
            <a:r>
              <a:rPr lang="en-US" dirty="0" smtClean="0"/>
              <a:t>Target quality as well as yield </a:t>
            </a:r>
          </a:p>
          <a:p>
            <a:pPr marL="609600" indent="-609600">
              <a:buNone/>
            </a:pPr>
            <a:r>
              <a:rPr lang="en-US" dirty="0" smtClean="0"/>
              <a:t>		– crop and varietal selection</a:t>
            </a:r>
          </a:p>
          <a:p>
            <a:pPr marL="609600" indent="-609600"/>
            <a:endParaRPr lang="en-US" dirty="0" smtClean="0"/>
          </a:p>
          <a:p>
            <a:pPr marL="609600" indent="-609600"/>
            <a:r>
              <a:rPr lang="en-US" dirty="0" smtClean="0"/>
              <a:t>Know your true cost of production</a:t>
            </a:r>
          </a:p>
          <a:p>
            <a:pPr marL="609600" indent="-609600"/>
            <a:endParaRPr lang="en-US" dirty="0" smtClean="0"/>
          </a:p>
          <a:p>
            <a:pPr marL="609600" indent="-609600"/>
            <a:r>
              <a:rPr lang="en-US" dirty="0" smtClean="0"/>
              <a:t>Develop a selling </a:t>
            </a:r>
            <a:r>
              <a:rPr lang="en-US" dirty="0"/>
              <a:t>strategy </a:t>
            </a:r>
          </a:p>
          <a:p>
            <a:pPr marL="609600" indent="-609600"/>
            <a:endParaRPr lang="en-US" dirty="0"/>
          </a:p>
          <a:p>
            <a:pPr marL="609600" indent="-609600"/>
            <a:r>
              <a:rPr lang="en-US" dirty="0" smtClean="0"/>
              <a:t>Review crop, weather &amp; market </a:t>
            </a:r>
            <a:r>
              <a:rPr lang="en-US" dirty="0"/>
              <a:t>signals regularly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500958" y="6376673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0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06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>
              <a:buNone/>
            </a:pPr>
            <a:r>
              <a:rPr lang="en-US" b="1" dirty="0" smtClean="0"/>
              <a:t>	Minimum </a:t>
            </a:r>
            <a:r>
              <a:rPr lang="en-US" b="1" dirty="0"/>
              <a:t>Crop Estimates</a:t>
            </a:r>
            <a:r>
              <a:rPr lang="en-US" dirty="0"/>
              <a:t> (MCE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/>
          </a:p>
          <a:p>
            <a:pPr algn="ctr">
              <a:buFontTx/>
              <a:buNone/>
            </a:pPr>
            <a:r>
              <a:rPr lang="en-US" sz="2800" i="1" dirty="0"/>
              <a:t>MCE = The likely yield </a:t>
            </a:r>
          </a:p>
          <a:p>
            <a:pPr algn="ctr">
              <a:buFontTx/>
              <a:buNone/>
            </a:pPr>
            <a:r>
              <a:rPr lang="en-US" sz="2800" i="1" dirty="0"/>
              <a:t>  (i.e. how much </a:t>
            </a:r>
            <a:r>
              <a:rPr lang="en-US" sz="2800" b="1" i="1" dirty="0"/>
              <a:t>product</a:t>
            </a:r>
            <a:r>
              <a:rPr lang="en-US" sz="2800" i="1" dirty="0"/>
              <a:t> you have to sell) </a:t>
            </a:r>
          </a:p>
          <a:p>
            <a:pPr algn="ctr">
              <a:buFontTx/>
              <a:buNone/>
            </a:pPr>
            <a:r>
              <a:rPr lang="en-US" sz="2800" i="1" dirty="0"/>
              <a:t>    in a worst case scenario.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500958" y="6376673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535" name="Group 407"/>
          <p:cNvGraphicFramePr>
            <a:graphicFrameLocks noGrp="1"/>
          </p:cNvGraphicFramePr>
          <p:nvPr/>
        </p:nvGraphicFramePr>
        <p:xfrm>
          <a:off x="539750" y="476250"/>
          <a:ext cx="8135938" cy="5976940"/>
        </p:xfrm>
        <a:graphic>
          <a:graphicData uri="http://schemas.openxmlformats.org/drawingml/2006/table">
            <a:tbl>
              <a:tblPr/>
              <a:tblGrid>
                <a:gridCol w="1400175"/>
                <a:gridCol w="1117600"/>
                <a:gridCol w="407988"/>
                <a:gridCol w="955675"/>
                <a:gridCol w="1046162"/>
                <a:gridCol w="1060450"/>
                <a:gridCol w="1098550"/>
                <a:gridCol w="1049338"/>
              </a:tblGrid>
              <a:tr h="736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Potential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Yield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MCE 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t/ha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 Moisture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1st Apr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1st Jun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1st Aug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1st Oct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Wheat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5.5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1.10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3.30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Canola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2.7 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1.62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30%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Wheat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  5.5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0.55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1.65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Canola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2.7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  </a:t>
                      </a: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0.81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36" name="AutoShape 8"/>
          <p:cNvSpPr>
            <a:spLocks noChangeArrowheads="1"/>
          </p:cNvSpPr>
          <p:nvPr/>
        </p:nvSpPr>
        <p:spPr bwMode="auto">
          <a:xfrm>
            <a:off x="3708400" y="3068638"/>
            <a:ext cx="504825" cy="360362"/>
          </a:xfrm>
          <a:prstGeom prst="flowChartManualOperation">
            <a:avLst/>
          </a:prstGeom>
          <a:solidFill>
            <a:srgbClr val="A6CA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3671888" y="5229225"/>
            <a:ext cx="539750" cy="360363"/>
          </a:xfrm>
          <a:prstGeom prst="flowChartManualOperation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3732213" y="5402263"/>
            <a:ext cx="414337" cy="187325"/>
          </a:xfrm>
          <a:custGeom>
            <a:avLst/>
            <a:gdLst>
              <a:gd name="G0" fmla="+- 2317 0 0"/>
              <a:gd name="G1" fmla="+- 21600 0 2317"/>
              <a:gd name="G2" fmla="*/ 2317 1 2"/>
              <a:gd name="G3" fmla="+- 21600 0 G2"/>
              <a:gd name="G4" fmla="+/ 2317 21600 2"/>
              <a:gd name="G5" fmla="+/ G1 0 2"/>
              <a:gd name="G6" fmla="*/ 21600 21600 2317"/>
              <a:gd name="G7" fmla="*/ G6 1 2"/>
              <a:gd name="G8" fmla="+- 21600 0 G7"/>
              <a:gd name="G9" fmla="*/ 21600 1 2"/>
              <a:gd name="G10" fmla="+- 2317 0 G9"/>
              <a:gd name="G11" fmla="?: G10 G8 0"/>
              <a:gd name="G12" fmla="?: G10 G7 21600"/>
              <a:gd name="T0" fmla="*/ 20441 w 21600"/>
              <a:gd name="T1" fmla="*/ 10800 h 21600"/>
              <a:gd name="T2" fmla="*/ 10800 w 21600"/>
              <a:gd name="T3" fmla="*/ 21600 h 21600"/>
              <a:gd name="T4" fmla="*/ 1159 w 21600"/>
              <a:gd name="T5" fmla="*/ 10800 h 21600"/>
              <a:gd name="T6" fmla="*/ 10800 w 21600"/>
              <a:gd name="T7" fmla="*/ 0 h 21600"/>
              <a:gd name="T8" fmla="*/ 2959 w 21600"/>
              <a:gd name="T9" fmla="*/ 2959 h 21600"/>
              <a:gd name="T10" fmla="*/ 18641 w 21600"/>
              <a:gd name="T11" fmla="*/ 186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317" y="21600"/>
                </a:lnTo>
                <a:lnTo>
                  <a:pt x="19283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A6CA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AU"/>
          </a:p>
        </p:txBody>
      </p:sp>
      <p:sp>
        <p:nvSpPr>
          <p:cNvPr id="48164" name="Rectangle 36"/>
          <p:cNvSpPr>
            <a:spLocks noChangeArrowheads="1"/>
          </p:cNvSpPr>
          <p:nvPr/>
        </p:nvSpPr>
        <p:spPr bwMode="auto">
          <a:xfrm>
            <a:off x="0" y="476250"/>
            <a:ext cx="914400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CM01123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7277" y="1428737"/>
            <a:ext cx="2052309" cy="2500329"/>
          </a:xfrm>
          <a:prstGeom prst="rect">
            <a:avLst/>
          </a:prstGeom>
        </p:spPr>
      </p:pic>
      <p:sp>
        <p:nvSpPr>
          <p:cNvPr id="10" name="Rectangle 5"/>
          <p:cNvSpPr txBox="1">
            <a:spLocks noChangeArrowheads="1"/>
          </p:cNvSpPr>
          <p:nvPr/>
        </p:nvSpPr>
        <p:spPr>
          <a:xfrm>
            <a:off x="500034" y="1785926"/>
            <a:ext cx="5357850" cy="3857652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spcBef>
                <a:spcPct val="0"/>
              </a:spcBef>
              <a:buFontTx/>
              <a:buAutoNum type="arabicPeriod"/>
              <a:defRPr/>
            </a:pPr>
            <a:r>
              <a:rPr lang="en-US" sz="26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The tools/methods used to crunch the numbers…</a:t>
            </a:r>
          </a:p>
          <a:p>
            <a:pPr marL="514350" lvl="0" indent="-514350">
              <a:spcBef>
                <a:spcPct val="0"/>
              </a:spcBef>
              <a:buFontTx/>
              <a:buAutoNum type="arabicPeriod"/>
              <a:defRPr/>
            </a:pPr>
            <a:endParaRPr lang="en-US" sz="2600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514350" lvl="0" indent="-514350">
              <a:spcBef>
                <a:spcPct val="0"/>
              </a:spcBef>
              <a:buAutoNum type="arabicPeriod" startAt="2"/>
              <a:defRPr/>
            </a:pPr>
            <a:r>
              <a:rPr lang="en-US" sz="26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How </a:t>
            </a:r>
            <a:r>
              <a:rPr lang="en-US" sz="2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specific </a:t>
            </a:r>
            <a:r>
              <a:rPr lang="en-US" sz="26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is the</a:t>
            </a:r>
            <a:r>
              <a:rPr lang="en-US" sz="2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  <a:r>
              <a:rPr lang="en-US" sz="26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information used</a:t>
            </a:r>
          </a:p>
          <a:p>
            <a:pPr marL="514350" lvl="0" indent="-514350">
              <a:spcBef>
                <a:spcPct val="0"/>
              </a:spcBef>
              <a:defRPr/>
            </a:pPr>
            <a:r>
              <a:rPr lang="en-US" sz="26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      - </a:t>
            </a:r>
            <a:r>
              <a:rPr lang="en-US" sz="2600" i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be wary of assumptions</a:t>
            </a:r>
            <a:endParaRPr lang="en-US" sz="2600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  <a:p>
            <a:pPr marL="514350" lvl="0" indent="-514350">
              <a:spcBef>
                <a:spcPct val="0"/>
              </a:spcBef>
              <a:defRPr/>
            </a:pPr>
            <a:endParaRPr lang="en-US" sz="26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</a:endParaRPr>
          </a:p>
          <a:p>
            <a:pPr marL="514350" lvl="0" indent="-514350">
              <a:spcBef>
                <a:spcPct val="0"/>
              </a:spcBef>
              <a:buAutoNum type="arabicPeriod" startAt="3"/>
              <a:defRPr/>
            </a:pPr>
            <a:r>
              <a:rPr lang="en-US" sz="26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rPr>
              <a:t>Does ambition match ability</a:t>
            </a:r>
          </a:p>
          <a:p>
            <a:pPr marL="514350" lvl="0" indent="-514350">
              <a:spcBef>
                <a:spcPct val="0"/>
              </a:spcBef>
              <a:defRPr/>
            </a:pPr>
            <a:endParaRPr lang="en-US" sz="2600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514350" lvl="0" indent="-514350">
              <a:spcBef>
                <a:spcPct val="0"/>
              </a:spcBef>
              <a:defRPr/>
            </a:pPr>
            <a:r>
              <a:rPr lang="en-US" sz="260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		</a:t>
            </a:r>
            <a:endParaRPr kumimoji="0" lang="en-US" sz="260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Footer Placeholder 3"/>
          <p:cNvSpPr txBox="1">
            <a:spLocks/>
          </p:cNvSpPr>
          <p:nvPr/>
        </p:nvSpPr>
        <p:spPr>
          <a:xfrm>
            <a:off x="6099163" y="6376673"/>
            <a:ext cx="2350681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  <p:sp>
        <p:nvSpPr>
          <p:cNvPr id="13" name="Title 4"/>
          <p:cNvSpPr txBox="1">
            <a:spLocks/>
          </p:cNvSpPr>
          <p:nvPr/>
        </p:nvSpPr>
        <p:spPr>
          <a:xfrm>
            <a:off x="571472" y="500042"/>
            <a:ext cx="8115328" cy="917596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1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When forecasting results</a:t>
            </a:r>
            <a:r>
              <a:rPr kumimoji="0" lang="en-US" sz="13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- consider</a:t>
            </a:r>
            <a:endParaRPr kumimoji="0" lang="en-AU" sz="1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42918"/>
            <a:ext cx="7901014" cy="5364373"/>
          </a:xfrm>
        </p:spPr>
        <p:txBody>
          <a:bodyPr>
            <a:normAutofit fontScale="92500" lnSpcReduction="10000"/>
          </a:bodyPr>
          <a:lstStyle/>
          <a:p>
            <a:r>
              <a:rPr lang="en-US" sz="3500" b="1" dirty="0" smtClean="0"/>
              <a:t>Typical gross margin</a:t>
            </a:r>
            <a:r>
              <a:rPr lang="en-US" dirty="0" smtClean="0"/>
              <a:t> – Wheat</a:t>
            </a:r>
          </a:p>
          <a:p>
            <a:endParaRPr lang="en-US" dirty="0" smtClean="0"/>
          </a:p>
          <a:p>
            <a:r>
              <a:rPr lang="en-US" dirty="0" smtClean="0"/>
              <a:t>Income     </a:t>
            </a:r>
            <a:r>
              <a:rPr lang="en-US" sz="2200" dirty="0" smtClean="0"/>
              <a:t>2.5 t @    $180            	             </a:t>
            </a:r>
            <a:r>
              <a:rPr lang="en-US" dirty="0" smtClean="0"/>
              <a:t>$450</a:t>
            </a:r>
          </a:p>
          <a:p>
            <a:endParaRPr lang="en-US" sz="1100" dirty="0" smtClean="0"/>
          </a:p>
          <a:p>
            <a:pPr>
              <a:buNone/>
            </a:pPr>
            <a:r>
              <a:rPr lang="en-US" dirty="0" smtClean="0"/>
              <a:t>          </a:t>
            </a:r>
            <a:r>
              <a:rPr lang="en-US" b="1" dirty="0" smtClean="0"/>
              <a:t>A.  Total income </a:t>
            </a:r>
            <a:r>
              <a:rPr lang="en-US" dirty="0" smtClean="0"/>
              <a:t>$/ha   </a:t>
            </a:r>
            <a:r>
              <a:rPr lang="en-US" b="1" dirty="0" smtClean="0"/>
              <a:t>	          $450</a:t>
            </a:r>
          </a:p>
          <a:p>
            <a:endParaRPr lang="en-US" dirty="0" smtClean="0"/>
          </a:p>
          <a:p>
            <a:r>
              <a:rPr lang="en-US" dirty="0" smtClean="0"/>
              <a:t>Variable costs</a:t>
            </a:r>
          </a:p>
          <a:p>
            <a:pPr lvl="1"/>
            <a:r>
              <a:rPr lang="en-US" dirty="0" smtClean="0"/>
              <a:t>Seed and fertilizer				     $73</a:t>
            </a:r>
          </a:p>
          <a:p>
            <a:pPr lvl="1"/>
            <a:r>
              <a:rPr lang="en-US" dirty="0" smtClean="0"/>
              <a:t>Herbicides					     $45</a:t>
            </a:r>
          </a:p>
          <a:p>
            <a:pPr lvl="1"/>
            <a:r>
              <a:rPr lang="en-US" dirty="0" smtClean="0"/>
              <a:t>Operations					   $122</a:t>
            </a:r>
          </a:p>
          <a:p>
            <a:pPr lvl="1"/>
            <a:endParaRPr lang="en-US" sz="1100" dirty="0" smtClean="0"/>
          </a:p>
          <a:p>
            <a:pPr>
              <a:buNone/>
            </a:pPr>
            <a:r>
              <a:rPr lang="en-US" dirty="0" smtClean="0"/>
              <a:t>          </a:t>
            </a:r>
            <a:r>
              <a:rPr lang="en-US" b="1" dirty="0" smtClean="0"/>
              <a:t>B.  Total variable costs </a:t>
            </a:r>
            <a:r>
              <a:rPr lang="en-US" dirty="0" smtClean="0"/>
              <a:t>$/ha</a:t>
            </a:r>
            <a:r>
              <a:rPr lang="en-US" b="1" dirty="0" smtClean="0"/>
              <a:t>	         	$240</a:t>
            </a:r>
          </a:p>
          <a:p>
            <a:pPr lvl="1"/>
            <a:endParaRPr lang="en-US" dirty="0" smtClean="0"/>
          </a:p>
          <a:p>
            <a:pPr>
              <a:buNone/>
            </a:pPr>
            <a:r>
              <a:rPr lang="en-US" b="1" dirty="0" smtClean="0"/>
              <a:t>          Gross margin (A – B) </a:t>
            </a:r>
            <a:r>
              <a:rPr lang="en-US" dirty="0" smtClean="0"/>
              <a:t>$/ha</a:t>
            </a:r>
            <a:r>
              <a:rPr lang="en-US" b="1" dirty="0" smtClean="0"/>
              <a:t>		$210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   </a:t>
            </a:r>
            <a:endParaRPr lang="en-AU" dirty="0"/>
          </a:p>
        </p:txBody>
      </p:sp>
      <p:sp>
        <p:nvSpPr>
          <p:cNvPr id="5" name="Footer Placeholder 2"/>
          <p:cNvSpPr txBox="1">
            <a:spLocks/>
          </p:cNvSpPr>
          <p:nvPr/>
        </p:nvSpPr>
        <p:spPr>
          <a:xfrm>
            <a:off x="7429520" y="6407944"/>
            <a:ext cx="107157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in a continuous crop business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Costs divided by ha of each enterprise or crop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in a mixed business - </a:t>
            </a:r>
            <a:r>
              <a:rPr lang="en-US" sz="2300" dirty="0" smtClean="0"/>
              <a:t>for simplicity 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treat crop and animal enterprises separately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429520" y="6407944"/>
            <a:ext cx="1071570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Allocation of variable costs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221365"/>
          </a:xfrm>
        </p:spPr>
        <p:txBody>
          <a:bodyPr>
            <a:normAutofit/>
          </a:bodyPr>
          <a:lstStyle/>
          <a:p>
            <a:r>
              <a:rPr lang="en-US" dirty="0" smtClean="0"/>
              <a:t>Graze</a:t>
            </a:r>
          </a:p>
          <a:p>
            <a:endParaRPr lang="en-US" sz="1800" b="1" dirty="0" smtClean="0"/>
          </a:p>
          <a:p>
            <a:pPr>
              <a:buNone/>
            </a:pPr>
            <a:r>
              <a:rPr lang="en-US" dirty="0" smtClean="0"/>
              <a:t>	- additional animal product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- opportunity to manage pastures for </a:t>
            </a:r>
          </a:p>
          <a:p>
            <a:pPr>
              <a:buNone/>
            </a:pPr>
            <a:r>
              <a:rPr lang="en-US" dirty="0" smtClean="0"/>
              <a:t>	   higher quality and longevity</a:t>
            </a:r>
          </a:p>
          <a:p>
            <a:pPr>
              <a:buNone/>
            </a:pPr>
            <a:r>
              <a:rPr lang="en-US" sz="1800" dirty="0" smtClean="0"/>
              <a:t>	    Ability to - spell pastures</a:t>
            </a:r>
          </a:p>
          <a:p>
            <a:pPr lvl="3">
              <a:buClr>
                <a:schemeClr val="accent1">
                  <a:lumMod val="75000"/>
                </a:schemeClr>
              </a:buClr>
              <a:buNone/>
            </a:pPr>
            <a:r>
              <a:rPr lang="en-US" sz="1800" dirty="0" smtClean="0"/>
              <a:t>	        - manipulate weed populations</a:t>
            </a:r>
          </a:p>
          <a:p>
            <a:pPr lvl="3">
              <a:buClr>
                <a:schemeClr val="accent1">
                  <a:lumMod val="75000"/>
                </a:schemeClr>
              </a:buClr>
              <a:buFont typeface="Courier New" pitchFamily="49" charset="0"/>
              <a:buChar char="o"/>
            </a:pPr>
            <a:endParaRPr lang="en-US" sz="1800" dirty="0" smtClean="0"/>
          </a:p>
          <a:p>
            <a:r>
              <a:rPr lang="en-US" dirty="0" smtClean="0"/>
              <a:t> and Grain	</a:t>
            </a:r>
          </a:p>
          <a:p>
            <a:endParaRPr lang="en-US" dirty="0" smtClean="0"/>
          </a:p>
          <a:p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429520" y="6407944"/>
            <a:ext cx="1071570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Dual purpose wheat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714621"/>
            <a:ext cx="8229600" cy="2786082"/>
          </a:xfrm>
        </p:spPr>
        <p:txBody>
          <a:bodyPr/>
          <a:lstStyle/>
          <a:p>
            <a:r>
              <a:rPr lang="en-US" sz="3600" dirty="0" smtClean="0"/>
              <a:t>People – </a:t>
            </a:r>
          </a:p>
          <a:p>
            <a:endParaRPr lang="en-US" sz="800" dirty="0" smtClean="0"/>
          </a:p>
          <a:p>
            <a:pPr>
              <a:buNone/>
            </a:pPr>
            <a:r>
              <a:rPr lang="en-US" sz="3600" dirty="0" smtClean="0"/>
              <a:t>the skills and motivation they bring to management</a:t>
            </a:r>
            <a:endParaRPr lang="en-AU" sz="3600" dirty="0" smtClean="0"/>
          </a:p>
          <a:p>
            <a:endParaRPr lang="en-A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31828"/>
            <a:ext cx="8229600" cy="1511288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endParaRPr lang="en-AU" dirty="0"/>
          </a:p>
        </p:txBody>
      </p:sp>
      <p:pic>
        <p:nvPicPr>
          <p:cNvPr id="5" name="Picture 4" descr="KEY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2632057" y="44440"/>
            <a:ext cx="1395413" cy="2659063"/>
          </a:xfrm>
          <a:prstGeom prst="rect">
            <a:avLst/>
          </a:prstGeom>
        </p:spPr>
      </p:pic>
      <p:sp>
        <p:nvSpPr>
          <p:cNvPr id="6" name="Footer Placeholder 3"/>
          <p:cNvSpPr txBox="1">
            <a:spLocks/>
          </p:cNvSpPr>
          <p:nvPr/>
        </p:nvSpPr>
        <p:spPr>
          <a:xfrm>
            <a:off x="7429520" y="6376673"/>
            <a:ext cx="1020324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11038"/>
          <a:ext cx="8229600" cy="3282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7544"/>
                <a:gridCol w="2486028"/>
                <a:gridCol w="2486028"/>
              </a:tblGrid>
              <a:tr h="584519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Narrow</a:t>
                      </a:r>
                      <a:r>
                        <a:rPr lang="en-US" sz="2800" baseline="0" dirty="0" smtClean="0"/>
                        <a:t> leaf lupins</a:t>
                      </a:r>
                      <a:endParaRPr lang="en-A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H1 wheat</a:t>
                      </a:r>
                      <a:endParaRPr lang="en-AU" sz="2800" dirty="0"/>
                    </a:p>
                  </a:txBody>
                  <a:tcPr anchor="ctr"/>
                </a:tc>
              </a:tr>
              <a:tr h="584519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AU" sz="2400" dirty="0"/>
                    </a:p>
                  </a:txBody>
                  <a:tcPr anchor="ctr"/>
                </a:tc>
              </a:tr>
              <a:tr h="5845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Actual farmer result</a:t>
                      </a:r>
                      <a:endParaRPr lang="en-A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$300</a:t>
                      </a:r>
                      <a:endParaRPr lang="en-A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$303</a:t>
                      </a:r>
                      <a:endParaRPr lang="en-AU" sz="2800" dirty="0"/>
                    </a:p>
                  </a:txBody>
                  <a:tcPr anchor="ctr"/>
                </a:tc>
              </a:tr>
              <a:tr h="584519">
                <a:tc>
                  <a:txBody>
                    <a:bodyPr/>
                    <a:lstStyle/>
                    <a:p>
                      <a:endParaRPr lang="en-A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A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AU" sz="2800" dirty="0"/>
                    </a:p>
                  </a:txBody>
                  <a:tcPr anchor="ctr"/>
                </a:tc>
              </a:tr>
              <a:tr h="584519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D I </a:t>
                      </a:r>
                      <a:r>
                        <a:rPr lang="en-US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 (NSW)</a:t>
                      </a:r>
                      <a:endParaRPr lang="en-A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$257</a:t>
                      </a:r>
                      <a:endParaRPr lang="en-A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$300</a:t>
                      </a:r>
                      <a:endParaRPr lang="en-AU" sz="2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Gross margin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9163" y="6376673"/>
            <a:ext cx="2350681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500826" y="3071810"/>
            <a:ext cx="2071702" cy="23574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Box 6"/>
          <p:cNvSpPr txBox="1"/>
          <p:nvPr/>
        </p:nvSpPr>
        <p:spPr>
          <a:xfrm>
            <a:off x="3500430" y="5572140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What’s the difference?</a:t>
            </a:r>
            <a:endParaRPr lang="en-A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329642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/>
          </a:bodyPr>
          <a:lstStyle/>
          <a:p>
            <a:r>
              <a:rPr lang="en-US" sz="3400" dirty="0" smtClean="0"/>
              <a:t>Cost of machinery </a:t>
            </a:r>
            <a:r>
              <a:rPr lang="en-US" sz="3400" dirty="0" smtClean="0"/>
              <a:t>ownership</a:t>
            </a:r>
            <a:endParaRPr lang="en-AU" sz="3400" dirty="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85786" y="1000107"/>
          <a:ext cx="7786742" cy="4457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2246"/>
                <a:gridCol w="2352248"/>
                <a:gridCol w="2352248"/>
              </a:tblGrid>
              <a:tr h="1366875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 smtClean="0"/>
                        <a:t>Wheat gross margin    2010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per ha</a:t>
                      </a:r>
                      <a:endParaRPr lang="en-AU" sz="24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AU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 anchor="ctr"/>
                </a:tc>
              </a:tr>
              <a:tr h="633390">
                <a:tc gridSpan="2"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Variable machinery costs only</a:t>
                      </a:r>
                      <a:endParaRPr lang="en-AU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AU" sz="2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AU" sz="2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191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Decile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en-A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$11</a:t>
                      </a:r>
                      <a:endParaRPr lang="en-A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-$10</a:t>
                      </a:r>
                      <a:endParaRPr lang="en-AU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19149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Decile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en-A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$236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$215</a:t>
                      </a:r>
                    </a:p>
                  </a:txBody>
                  <a:tcPr anchor="ctr"/>
                </a:tc>
              </a:tr>
              <a:tr h="819149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Decile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en-A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$461</a:t>
                      </a:r>
                      <a:endParaRPr lang="en-AU" sz="2400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$440</a:t>
                      </a:r>
                      <a:endParaRPr lang="en-AU" sz="2400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9163" y="6376673"/>
            <a:ext cx="2350681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21197" y="5643578"/>
            <a:ext cx="50000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Including cost of machinery ownership</a:t>
            </a:r>
            <a:endParaRPr lang="en-A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286512" y="2857496"/>
            <a:ext cx="2357454" cy="271464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6286512" y="2857496"/>
            <a:ext cx="2357454" cy="271464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4751389" y="2976738"/>
            <a:ext cx="35719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 flipH="1" flipV="1">
            <a:off x="7287438" y="5461271"/>
            <a:ext cx="428628" cy="1588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7" grpId="1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Only variable costs included 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r>
              <a:rPr lang="en-US" dirty="0" smtClean="0"/>
              <a:t>Potential variability when assumptions are used </a:t>
            </a:r>
          </a:p>
          <a:p>
            <a:pPr>
              <a:buNone/>
            </a:pPr>
            <a:r>
              <a:rPr lang="en-US" dirty="0" smtClean="0"/>
              <a:t>	- revenue</a:t>
            </a:r>
          </a:p>
          <a:p>
            <a:pPr>
              <a:buNone/>
            </a:pPr>
            <a:r>
              <a:rPr lang="en-US" dirty="0" smtClean="0"/>
              <a:t>	 	</a:t>
            </a:r>
            <a:r>
              <a:rPr lang="en-US" sz="2400" dirty="0" smtClean="0"/>
              <a:t>… yield &amp; price estimates 9 months in advance</a:t>
            </a:r>
          </a:p>
          <a:p>
            <a:pPr>
              <a:buNone/>
            </a:pPr>
            <a:r>
              <a:rPr lang="en-US" dirty="0" smtClean="0"/>
              <a:t>	- expenses 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sz="2400" dirty="0" smtClean="0"/>
              <a:t>… non specific costs of machinery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dirty="0" smtClean="0"/>
              <a:t>The generic GM … ‘one size does not fit all’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Gross margin limitations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500958" y="6376673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1538" y="1928802"/>
            <a:ext cx="7358114" cy="4214842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sz="3600" dirty="0" smtClean="0"/>
              <a:t>Apportioning the other costs of doing business </a:t>
            </a:r>
            <a:r>
              <a:rPr lang="en-US" sz="2800" dirty="0" smtClean="0"/>
              <a:t>– so called ‘fixed costs’ </a:t>
            </a:r>
          </a:p>
          <a:p>
            <a:endParaRPr lang="en-US" sz="3600" dirty="0" smtClean="0"/>
          </a:p>
          <a:p>
            <a:pPr lvl="1"/>
            <a:r>
              <a:rPr lang="en-US" sz="3200" dirty="0" smtClean="0"/>
              <a:t>Financing</a:t>
            </a:r>
          </a:p>
          <a:p>
            <a:endParaRPr lang="en-US" sz="1800" dirty="0" smtClean="0"/>
          </a:p>
          <a:p>
            <a:pPr lvl="1"/>
            <a:r>
              <a:rPr lang="en-US" sz="3200" dirty="0" smtClean="0"/>
              <a:t>Capital</a:t>
            </a:r>
          </a:p>
          <a:p>
            <a:endParaRPr lang="en-US" sz="1800" dirty="0" smtClean="0"/>
          </a:p>
          <a:p>
            <a:pPr lvl="1"/>
            <a:r>
              <a:rPr lang="en-US" sz="3200" dirty="0" smtClean="0"/>
              <a:t>Business</a:t>
            </a:r>
          </a:p>
          <a:p>
            <a:pPr>
              <a:buNone/>
            </a:pPr>
            <a:r>
              <a:rPr lang="en-US" sz="1800" dirty="0" smtClean="0"/>
              <a:t> </a:t>
            </a:r>
          </a:p>
          <a:p>
            <a:pPr lvl="1"/>
            <a:r>
              <a:rPr lang="en-US" sz="3200" dirty="0" smtClean="0"/>
              <a:t>Personal</a:t>
            </a:r>
          </a:p>
          <a:p>
            <a:pPr lvl="1" algn="r">
              <a:buNone/>
            </a:pPr>
            <a:r>
              <a:rPr lang="en-US" sz="3600" dirty="0" smtClean="0"/>
              <a:t>per ha / enterprise</a:t>
            </a:r>
            <a:endParaRPr lang="en-AU" sz="3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500990" cy="128588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Bringing the gross margin to a</a:t>
            </a:r>
            <a:br>
              <a:rPr lang="en-US" dirty="0" smtClean="0"/>
            </a:br>
            <a:r>
              <a:rPr lang="en-US" dirty="0" smtClean="0"/>
              <a:t>   net margin …</a:t>
            </a:r>
            <a:endParaRPr lang="en-AU" dirty="0"/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85786" y="714355"/>
          <a:ext cx="7786742" cy="4714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7164"/>
                <a:gridCol w="1806526"/>
                <a:gridCol w="1806526"/>
                <a:gridCol w="1806526"/>
              </a:tblGrid>
              <a:tr h="828404"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 smtClean="0"/>
                        <a:t>Gross margin to</a:t>
                      </a:r>
                      <a:endParaRPr lang="en-AU" sz="40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AU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 anchor="ctr"/>
                </a:tc>
              </a:tr>
              <a:tr h="796442">
                <a:tc gridSpan="2"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Variable machinery costs only</a:t>
                      </a:r>
                      <a:endParaRPr lang="en-AU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AU" sz="2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AU" sz="2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AU" sz="2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0300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Decile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en-A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$9,396</a:t>
                      </a:r>
                      <a:endParaRPr lang="en-A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-$8,474</a:t>
                      </a:r>
                      <a:endParaRPr lang="en-AU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2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30021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Decile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en-A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$193,311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$175,441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 smtClean="0"/>
                    </a:p>
                  </a:txBody>
                  <a:tcPr anchor="ctr"/>
                </a:tc>
              </a:tr>
              <a:tr h="1030021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Decile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en-A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$377,226</a:t>
                      </a:r>
                      <a:endParaRPr lang="en-AU" sz="2400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$359,356</a:t>
                      </a:r>
                      <a:endParaRPr lang="en-AU" sz="2400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AU" sz="2400" dirty="0"/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9163" y="6376673"/>
            <a:ext cx="2350681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21197" y="5643578"/>
            <a:ext cx="50000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Including cost of machinery ownership</a:t>
            </a:r>
            <a:endParaRPr lang="en-A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1643050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Net margin</a:t>
            </a:r>
            <a:endParaRPr lang="en-AU" sz="4000" dirty="0"/>
          </a:p>
        </p:txBody>
      </p:sp>
      <p:sp>
        <p:nvSpPr>
          <p:cNvPr id="11" name="Rectangle 10"/>
          <p:cNvSpPr/>
          <p:nvPr/>
        </p:nvSpPr>
        <p:spPr>
          <a:xfrm>
            <a:off x="6786578" y="2357430"/>
            <a:ext cx="1785950" cy="30718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TextBox 12"/>
          <p:cNvSpPr txBox="1"/>
          <p:nvPr/>
        </p:nvSpPr>
        <p:spPr>
          <a:xfrm>
            <a:off x="6760820" y="2610145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-$141,375</a:t>
            </a:r>
            <a:endParaRPr lang="en-AU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92252" y="3656193"/>
            <a:ext cx="1441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$42,540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09532" y="4656325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$226,455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5400000">
            <a:off x="3893339" y="2320917"/>
            <a:ext cx="35719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5572132" y="5428470"/>
            <a:ext cx="428628" cy="1588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/>
      <p:bldP spid="14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GC00009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72198" y="500042"/>
            <a:ext cx="2962275" cy="4530725"/>
          </a:xfrm>
          <a:noFill/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2000" dirty="0" smtClean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1714489"/>
            <a:ext cx="8501122" cy="4214842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Font typeface="Wingdings" pitchFamily="2" charset="2"/>
              <a:buNone/>
            </a:pPr>
            <a:endParaRPr lang="en-US" sz="18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26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26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4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4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4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4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4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4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4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400" i="1" dirty="0" smtClean="0"/>
          </a:p>
          <a:p>
            <a:pPr eaLnBrk="1" hangingPunct="1">
              <a:buFont typeface="Wingdings" pitchFamily="2" charset="2"/>
              <a:buNone/>
            </a:pPr>
            <a:endParaRPr lang="en-US" sz="1200" i="1" dirty="0" smtClean="0"/>
          </a:p>
          <a:p>
            <a:pPr eaLnBrk="1" hangingPunct="1"/>
            <a:r>
              <a:rPr lang="en-US" sz="3300" i="1" dirty="0" smtClean="0"/>
              <a:t>The latest technology or herbicide</a:t>
            </a:r>
          </a:p>
          <a:p>
            <a:pPr eaLnBrk="1" hangingPunct="1">
              <a:buNone/>
            </a:pPr>
            <a:r>
              <a:rPr lang="en-US" sz="3300" i="1" dirty="0" smtClean="0"/>
              <a:t>  is </a:t>
            </a:r>
            <a:r>
              <a:rPr lang="en-US" sz="3300" i="1" u="sng" dirty="0" smtClean="0"/>
              <a:t>NO</a:t>
            </a:r>
            <a:r>
              <a:rPr lang="en-US" sz="3300" i="1" dirty="0" smtClean="0"/>
              <a:t> substitute for management!</a:t>
            </a:r>
          </a:p>
          <a:p>
            <a:pPr eaLnBrk="1" hangingPunct="1">
              <a:buFont typeface="Wingdings" pitchFamily="2" charset="2"/>
              <a:buNone/>
            </a:pPr>
            <a:endParaRPr lang="en-US" sz="2600" i="1" u="sng" dirty="0" smtClean="0">
              <a:solidFill>
                <a:srgbClr val="FF3300"/>
              </a:solidFill>
            </a:endParaRPr>
          </a:p>
          <a:p>
            <a:pPr eaLnBrk="1" hangingPunct="1"/>
            <a:r>
              <a:rPr lang="en-US" sz="3400" i="1" dirty="0" smtClean="0"/>
              <a:t>Sustainable profit comes from a robust system!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600" i="1" dirty="0" smtClean="0"/>
              <a:t>	</a:t>
            </a:r>
          </a:p>
        </p:txBody>
      </p:sp>
      <p:pic>
        <p:nvPicPr>
          <p:cNvPr id="6149" name="Picture 8" descr="AD0016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1071538" y="2428868"/>
            <a:ext cx="13684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9"/>
          <p:cNvSpPr>
            <a:spLocks noChangeArrowheads="1"/>
          </p:cNvSpPr>
          <p:nvPr/>
        </p:nvSpPr>
        <p:spPr bwMode="auto">
          <a:xfrm rot="-2654769">
            <a:off x="3930650" y="2471738"/>
            <a:ext cx="1787525" cy="6985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151" name="Rectangle 10"/>
          <p:cNvSpPr>
            <a:spLocks noChangeArrowheads="1"/>
          </p:cNvSpPr>
          <p:nvPr/>
        </p:nvSpPr>
        <p:spPr bwMode="auto">
          <a:xfrm rot="2537707">
            <a:off x="3913188" y="2473325"/>
            <a:ext cx="1706562" cy="6985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500034" y="571480"/>
            <a:ext cx="5929354" cy="121444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noProof="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Beware the ‘silver bullet’ sales pitch or generic GM…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500958" y="6376673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71 -0.00648 L 0.30018 -0.0064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16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16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16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  <p:bldP spid="6150" grpId="0" animBg="1"/>
      <p:bldP spid="615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Reinforce your weakest link…</a:t>
            </a:r>
            <a:endParaRPr lang="en-US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928802"/>
            <a:ext cx="8280400" cy="4225936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800" dirty="0" err="1" smtClean="0"/>
              <a:t>Recognise</a:t>
            </a:r>
            <a:r>
              <a:rPr lang="en-US" sz="2800" dirty="0" smtClean="0"/>
              <a:t> the skills lacking</a:t>
            </a:r>
          </a:p>
          <a:p>
            <a:pPr>
              <a:buNone/>
            </a:pPr>
            <a:r>
              <a:rPr lang="en-US" sz="2800" dirty="0" smtClean="0"/>
              <a:t>	 in your business and </a:t>
            </a:r>
          </a:p>
          <a:p>
            <a:pPr>
              <a:buNone/>
            </a:pPr>
            <a:r>
              <a:rPr lang="en-US" sz="2800" dirty="0" smtClean="0"/>
              <a:t>	 seek training or ‘employ’</a:t>
            </a:r>
          </a:p>
          <a:p>
            <a:pPr>
              <a:buNone/>
            </a:pPr>
            <a:r>
              <a:rPr lang="en-US" sz="2800" dirty="0" smtClean="0"/>
              <a:t>   the necessary help </a:t>
            </a:r>
          </a:p>
          <a:p>
            <a:endParaRPr lang="en-US" sz="2800" dirty="0" smtClean="0"/>
          </a:p>
        </p:txBody>
      </p:sp>
      <p:pic>
        <p:nvPicPr>
          <p:cNvPr id="76804" name="Picture 4" descr="CLICH03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43636" y="1428736"/>
            <a:ext cx="2173476" cy="3786214"/>
          </a:xfrm>
          <a:noFill/>
          <a:ln/>
        </p:spPr>
      </p:pic>
      <p:sp>
        <p:nvSpPr>
          <p:cNvPr id="5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928926" y="277813"/>
            <a:ext cx="5757874" cy="1139825"/>
          </a:xfrm>
        </p:spPr>
        <p:txBody>
          <a:bodyPr/>
          <a:lstStyle/>
          <a:p>
            <a:r>
              <a:rPr lang="en-US" dirty="0" smtClean="0"/>
              <a:t>and</a:t>
            </a:r>
            <a:endParaRPr lang="en-US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357554" y="928670"/>
            <a:ext cx="5357851" cy="5226068"/>
          </a:xfrm>
        </p:spPr>
        <p:txBody>
          <a:bodyPr/>
          <a:lstStyle/>
          <a:p>
            <a:endParaRPr lang="en-US" sz="2400" dirty="0"/>
          </a:p>
          <a:p>
            <a:pPr algn="ctr">
              <a:buNone/>
            </a:pPr>
            <a:r>
              <a:rPr lang="en-US" sz="2800" dirty="0" smtClean="0"/>
              <a:t>take care not to concentrate your focus on fixing one </a:t>
            </a:r>
            <a:r>
              <a:rPr lang="en-US" sz="2800" dirty="0"/>
              <a:t>aspect of the farm </a:t>
            </a:r>
            <a:r>
              <a:rPr lang="en-US" sz="2800" dirty="0" smtClean="0"/>
              <a:t>business</a:t>
            </a:r>
            <a:endParaRPr lang="en-US" sz="2800" dirty="0"/>
          </a:p>
          <a:p>
            <a:pPr algn="ctr">
              <a:buFontTx/>
              <a:buNone/>
            </a:pPr>
            <a:r>
              <a:rPr lang="en-US" sz="2800" dirty="0"/>
              <a:t>	    </a:t>
            </a:r>
            <a:r>
              <a:rPr lang="en-US" sz="2800" dirty="0" smtClean="0"/>
              <a:t>and end up</a:t>
            </a:r>
            <a:endParaRPr lang="en-US" sz="2800" dirty="0"/>
          </a:p>
          <a:p>
            <a:pPr algn="ctr">
              <a:buFontTx/>
              <a:buNone/>
            </a:pPr>
            <a:r>
              <a:rPr lang="en-US" sz="2800" dirty="0" smtClean="0"/>
              <a:t>SWAPPING </a:t>
            </a:r>
            <a:r>
              <a:rPr lang="en-US" sz="2800" dirty="0"/>
              <a:t>ONE RISK FOR ANOTHER</a:t>
            </a:r>
            <a:r>
              <a:rPr lang="en-US" sz="2800" dirty="0" smtClean="0"/>
              <a:t>!</a:t>
            </a:r>
          </a:p>
          <a:p>
            <a:pPr>
              <a:buFontTx/>
              <a:buNone/>
            </a:pPr>
            <a:endParaRPr lang="en-US" sz="2800" dirty="0"/>
          </a:p>
        </p:txBody>
      </p:sp>
      <p:pic>
        <p:nvPicPr>
          <p:cNvPr id="76804" name="Picture 4" descr="CLICH03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57224" y="500042"/>
            <a:ext cx="1714512" cy="2986696"/>
          </a:xfrm>
          <a:noFill/>
          <a:ln/>
        </p:spPr>
      </p:pic>
      <p:pic>
        <p:nvPicPr>
          <p:cNvPr id="5" name="Picture 4" descr="CPIG005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000504"/>
            <a:ext cx="2928958" cy="2027740"/>
          </a:xfrm>
          <a:prstGeom prst="rect">
            <a:avLst/>
          </a:prstGeom>
        </p:spPr>
      </p:pic>
      <p:pic>
        <p:nvPicPr>
          <p:cNvPr id="8" name="Picture 7" descr="CS000076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857620" y="3714752"/>
            <a:ext cx="4071966" cy="2271288"/>
          </a:xfrm>
          <a:prstGeom prst="rect">
            <a:avLst/>
          </a:prstGeom>
        </p:spPr>
      </p:pic>
      <p:sp>
        <p:nvSpPr>
          <p:cNvPr id="10" name="Arc 9"/>
          <p:cNvSpPr/>
          <p:nvPr/>
        </p:nvSpPr>
        <p:spPr>
          <a:xfrm>
            <a:off x="1714480" y="1000108"/>
            <a:ext cx="175677" cy="428628"/>
          </a:xfrm>
          <a:prstGeom prst="arc">
            <a:avLst>
              <a:gd name="adj1" fmla="val 16200000"/>
              <a:gd name="adj2" fmla="val 5335471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/>
          <p:cNvSpPr/>
          <p:nvPr/>
        </p:nvSpPr>
        <p:spPr>
          <a:xfrm>
            <a:off x="1928794" y="928670"/>
            <a:ext cx="142876" cy="57150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Consistent results - </a:t>
            </a:r>
            <a:r>
              <a:rPr lang="en-US" sz="3600" dirty="0" smtClean="0"/>
              <a:t>now and into the future</a:t>
            </a:r>
            <a:endParaRPr lang="en-US" sz="3600" dirty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0298" y="1500174"/>
            <a:ext cx="5715040" cy="4726001"/>
          </a:xfrm>
        </p:spPr>
        <p:txBody>
          <a:bodyPr/>
          <a:lstStyle/>
          <a:p>
            <a:pPr lvl="1">
              <a:buFontTx/>
              <a:buChar char="•"/>
            </a:pPr>
            <a:r>
              <a:rPr lang="en-US" sz="2600" dirty="0" smtClean="0"/>
              <a:t>Realistic plans</a:t>
            </a:r>
          </a:p>
          <a:p>
            <a:pPr lvl="1">
              <a:buFontTx/>
              <a:buChar char="•"/>
            </a:pPr>
            <a:r>
              <a:rPr lang="en-US" sz="2600" dirty="0" smtClean="0"/>
              <a:t>Sound simple system</a:t>
            </a:r>
            <a:endParaRPr lang="en-US" sz="2600" dirty="0"/>
          </a:p>
          <a:p>
            <a:pPr lvl="1">
              <a:buFontTx/>
              <a:buChar char="•"/>
            </a:pPr>
            <a:r>
              <a:rPr lang="en-US" sz="2600" dirty="0" smtClean="0"/>
              <a:t>Active focused management</a:t>
            </a:r>
            <a:endParaRPr lang="en-US" sz="2600" dirty="0"/>
          </a:p>
          <a:p>
            <a:pPr lvl="1">
              <a:buFontTx/>
              <a:buNone/>
            </a:pPr>
            <a:r>
              <a:rPr lang="en-US" dirty="0"/>
              <a:t>	</a:t>
            </a:r>
            <a:r>
              <a:rPr lang="en-US" sz="1400" dirty="0"/>
              <a:t>	</a:t>
            </a:r>
          </a:p>
          <a:p>
            <a:pPr>
              <a:buFontTx/>
              <a:buNone/>
            </a:pPr>
            <a:r>
              <a:rPr lang="en-US" dirty="0"/>
              <a:t>		</a:t>
            </a:r>
            <a:endParaRPr lang="en-US" sz="2800" b="1" dirty="0"/>
          </a:p>
          <a:p>
            <a:pPr>
              <a:buFontTx/>
              <a:buNone/>
            </a:pPr>
            <a:endParaRPr lang="en-US" sz="2800" b="1" dirty="0"/>
          </a:p>
          <a:p>
            <a:pPr>
              <a:buFontTx/>
              <a:buNone/>
            </a:pPr>
            <a:r>
              <a:rPr lang="en-US" sz="2800" b="1" dirty="0"/>
              <a:t>		</a:t>
            </a:r>
          </a:p>
        </p:txBody>
      </p:sp>
      <p:pic>
        <p:nvPicPr>
          <p:cNvPr id="71684" name="Picture 4" descr="CLICH04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71538" y="3000372"/>
            <a:ext cx="3240087" cy="2990850"/>
          </a:xfrm>
          <a:noFill/>
          <a:ln/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500958" y="6376673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14810" y="4714884"/>
            <a:ext cx="47148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sz="2800" i="1" dirty="0" smtClean="0"/>
              <a:t>Doing the essentials well and doing them on </a:t>
            </a:r>
            <a:r>
              <a:rPr lang="en-US" sz="2800" i="1" dirty="0" smtClean="0"/>
              <a:t>time!</a:t>
            </a:r>
            <a:endParaRPr lang="en-US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5" name="Picture 7" descr="Land management 2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1341438"/>
            <a:ext cx="8353425" cy="5184775"/>
          </a:xfrm>
          <a:noFill/>
          <a:ln/>
        </p:spPr>
      </p:pic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468313" y="404813"/>
            <a:ext cx="81359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MANAGEMENT MATTERS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MG_00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69097"/>
            <a:ext cx="7643866" cy="4812824"/>
          </a:xfrm>
          <a:prstGeom prst="rect">
            <a:avLst/>
          </a:prstGeom>
        </p:spPr>
      </p:pic>
      <p:pic>
        <p:nvPicPr>
          <p:cNvPr id="15" name="Picture 14" descr="IMG_0075.JPG"/>
          <p:cNvPicPr>
            <a:picLocks noChangeAspect="1"/>
          </p:cNvPicPr>
          <p:nvPr/>
        </p:nvPicPr>
        <p:blipFill>
          <a:blip r:embed="rId3" cstate="print"/>
          <a:srcRect r="46729"/>
          <a:stretch>
            <a:fillRect/>
          </a:stretch>
        </p:blipFill>
        <p:spPr>
          <a:xfrm>
            <a:off x="785786" y="169097"/>
            <a:ext cx="4071966" cy="4812824"/>
          </a:xfrm>
          <a:prstGeom prst="rect">
            <a:avLst/>
          </a:prstGeom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 rot="21192447">
            <a:off x="358326" y="5097523"/>
            <a:ext cx="1935803" cy="1342623"/>
            <a:chOff x="978" y="10069"/>
            <a:chExt cx="2045" cy="1077"/>
          </a:xfrm>
        </p:grpSpPr>
        <p:sp>
          <p:nvSpPr>
            <p:cNvPr id="17" name="AutoShape 3"/>
            <p:cNvSpPr>
              <a:spLocks noEditPoints="1" noChangeArrowheads="1"/>
            </p:cNvSpPr>
            <p:nvPr/>
          </p:nvSpPr>
          <p:spPr bwMode="auto">
            <a:xfrm rot="15485087">
              <a:off x="1532" y="9603"/>
              <a:ext cx="938" cy="2045"/>
            </a:xfrm>
            <a:custGeom>
              <a:avLst/>
              <a:gdLst>
                <a:gd name="T0" fmla="*/ 8307 w 21600"/>
                <a:gd name="T1" fmla="*/ 11593 h 21600"/>
                <a:gd name="T2" fmla="*/ 453 w 21600"/>
                <a:gd name="T3" fmla="*/ 16938 h 21600"/>
                <a:gd name="T4" fmla="*/ 11500 w 21600"/>
                <a:gd name="T5" fmla="*/ 21600 h 21600"/>
                <a:gd name="T6" fmla="*/ 20920 w 21600"/>
                <a:gd name="T7" fmla="*/ 16751 h 21600"/>
                <a:gd name="T8" fmla="*/ 13972 w 21600"/>
                <a:gd name="T9" fmla="*/ 10888 h 21600"/>
                <a:gd name="T10" fmla="*/ 21033 w 21600"/>
                <a:gd name="T11" fmla="*/ 4716 h 21600"/>
                <a:gd name="T12" fmla="*/ 11102 w 21600"/>
                <a:gd name="T13" fmla="*/ 11 h 21600"/>
                <a:gd name="T14" fmla="*/ 453 w 21600"/>
                <a:gd name="T15" fmla="*/ 4716 h 21600"/>
                <a:gd name="T16" fmla="*/ 2076 w 21600"/>
                <a:gd name="T17" fmla="*/ 5664 h 21600"/>
                <a:gd name="T18" fmla="*/ 20203 w 21600"/>
                <a:gd name="T19" fmla="*/ 1598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gradFill rotWithShape="1">
              <a:gsLst>
                <a:gs pos="0">
                  <a:srgbClr val="257000"/>
                </a:gs>
                <a:gs pos="100000">
                  <a:srgbClr val="FFCC00"/>
                </a:gs>
              </a:gsLst>
              <a:lin ang="0" scaled="1"/>
            </a:gradFill>
            <a:ln w="19050">
              <a:solidFill>
                <a:srgbClr val="D6E3BC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8" name="WordArt 4"/>
            <p:cNvSpPr>
              <a:spLocks noChangeArrowheads="1" noChangeShapeType="1" noTextEdit="1"/>
            </p:cNvSpPr>
            <p:nvPr/>
          </p:nvSpPr>
          <p:spPr bwMode="auto">
            <a:xfrm rot="-665494">
              <a:off x="1491" y="10393"/>
              <a:ext cx="507" cy="753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ObliqueTopLeft">
                  <a:rot lat="20399999" lon="900000" rev="0"/>
                </a:camera>
                <a:lightRig rig="legacyFlat3" dir="t"/>
              </a:scene3d>
              <a:sp3d extrusionH="430200" prstMaterial="legacyMatte">
                <a:extrusionClr>
                  <a:srgbClr val="C6D9F1"/>
                </a:extrusionClr>
              </a:sp3d>
            </a:bodyPr>
            <a:lstStyle/>
            <a:p>
              <a:pPr algn="ctr" rtl="0"/>
              <a:r>
                <a:rPr lang="en-AU" sz="3600" kern="10" spc="0" dirty="0" smtClean="0">
                  <a:ln w="3175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7E2A00"/>
                      </a:gs>
                      <a:gs pos="100000">
                        <a:srgbClr val="663300"/>
                      </a:gs>
                    </a:gsLst>
                    <a:lin ang="6065494" scaled="1"/>
                  </a:gradFill>
                  <a:effectLst/>
                  <a:latin typeface="Cooper Black"/>
                </a:rPr>
                <a:t>3D</a:t>
              </a:r>
              <a:endParaRPr lang="en-AU" sz="3600" kern="10" spc="0" dirty="0">
                <a:ln w="3175">
                  <a:round/>
                  <a:headEnd/>
                  <a:tailEnd/>
                </a:ln>
                <a:gradFill rotWithShape="0">
                  <a:gsLst>
                    <a:gs pos="0">
                      <a:srgbClr val="7E2A00"/>
                    </a:gs>
                    <a:gs pos="100000">
                      <a:srgbClr val="663300"/>
                    </a:gs>
                  </a:gsLst>
                  <a:lin ang="6065494" scaled="1"/>
                </a:gradFill>
                <a:effectLst/>
                <a:latin typeface="Cooper Black"/>
              </a:endParaRPr>
            </a:p>
          </p:txBody>
        </p:sp>
        <p:sp>
          <p:nvSpPr>
            <p:cNvPr id="19" name="WordArt 5"/>
            <p:cNvSpPr>
              <a:spLocks noChangeArrowheads="1" noChangeShapeType="1" noTextEdit="1"/>
            </p:cNvSpPr>
            <p:nvPr/>
          </p:nvSpPr>
          <p:spPr bwMode="auto">
            <a:xfrm rot="258545">
              <a:off x="2008" y="10069"/>
              <a:ext cx="558" cy="951"/>
            </a:xfrm>
            <a:prstGeom prst="rect">
              <a:avLst/>
            </a:prstGeom>
          </p:spPr>
          <p:txBody>
            <a:bodyPr wrap="none" fromWordArt="1">
              <a:prstTxWarp prst="textFadeLeft">
                <a:avLst>
                  <a:gd name="adj" fmla="val 33333"/>
                </a:avLst>
              </a:prstTxWarp>
              <a:scene3d>
                <a:camera prst="legacyObliqueTopLeft">
                  <a:rot lat="20399999" lon="900000" rev="0"/>
                </a:camera>
                <a:lightRig rig="legacyFlat3" dir="t"/>
              </a:scene3d>
              <a:sp3d extrusionH="430200" prstMaterial="legacyMatte">
                <a:extrusionClr>
                  <a:srgbClr val="C6D9F1"/>
                </a:extrusionClr>
              </a:sp3d>
            </a:bodyPr>
            <a:lstStyle/>
            <a:p>
              <a:pPr algn="ctr" rtl="0"/>
              <a:r>
                <a:rPr lang="en-AU" sz="3600" kern="10" spc="0" dirty="0" smtClean="0">
                  <a:ln w="3175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7E2A00"/>
                      </a:gs>
                      <a:gs pos="100000">
                        <a:srgbClr val="663300"/>
                      </a:gs>
                    </a:gsLst>
                    <a:lin ang="5141455" scaled="1"/>
                  </a:gradFill>
                  <a:effectLst/>
                  <a:latin typeface="Cooper Black"/>
                </a:rPr>
                <a:t>-Ag</a:t>
              </a:r>
              <a:endParaRPr lang="en-AU" sz="3600" kern="10" spc="0" dirty="0">
                <a:ln w="3175">
                  <a:round/>
                  <a:headEnd/>
                  <a:tailEnd/>
                </a:ln>
                <a:gradFill rotWithShape="0">
                  <a:gsLst>
                    <a:gs pos="0">
                      <a:srgbClr val="7E2A00"/>
                    </a:gs>
                    <a:gs pos="100000">
                      <a:srgbClr val="663300"/>
                    </a:gs>
                  </a:gsLst>
                  <a:lin ang="5141455" scaled="1"/>
                </a:gradFill>
                <a:effectLst/>
                <a:latin typeface="Cooper Black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2428860" y="5572140"/>
            <a:ext cx="321471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8C3D24"/>
                </a:solidFill>
              </a:rPr>
              <a:t>Get the whole picture!</a:t>
            </a:r>
            <a:endParaRPr lang="en-AU" sz="2200" dirty="0">
              <a:solidFill>
                <a:srgbClr val="8C3D24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00694" y="5286388"/>
            <a:ext cx="3286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/>
              <a:t>52 Fitzmaurice Street,  Wagga Wagga   </a:t>
            </a:r>
          </a:p>
          <a:p>
            <a:pPr algn="ctr"/>
            <a:r>
              <a:rPr lang="en-US" sz="1600" b="1" dirty="0" smtClean="0"/>
              <a:t>Ph:  69239000</a:t>
            </a:r>
          </a:p>
          <a:p>
            <a:pPr algn="ctr"/>
            <a:r>
              <a:rPr lang="en-US" sz="2400" b="1" dirty="0" smtClean="0"/>
              <a:t>www.3D-Ag.com.au</a:t>
            </a:r>
            <a:endParaRPr lang="en-A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043494" cy="1143000"/>
          </a:xfrm>
        </p:spPr>
        <p:txBody>
          <a:bodyPr/>
          <a:lstStyle/>
          <a:p>
            <a:r>
              <a:rPr lang="en-US" dirty="0" smtClean="0"/>
              <a:t>Under pressure?</a:t>
            </a:r>
            <a:endParaRPr lang="en-US" dirty="0"/>
          </a:p>
        </p:txBody>
      </p:sp>
      <p:pic>
        <p:nvPicPr>
          <p:cNvPr id="97284" name="Picture 4" descr="CSHEP0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33772" y="1177948"/>
            <a:ext cx="4381500" cy="5465762"/>
          </a:xfrm>
          <a:noFill/>
          <a:ln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929586" y="6215082"/>
            <a:ext cx="948886" cy="365125"/>
          </a:xfrm>
        </p:spPr>
        <p:txBody>
          <a:bodyPr/>
          <a:lstStyle/>
          <a:p>
            <a:r>
              <a:rPr lang="en-AU" sz="1600" dirty="0" smtClean="0">
                <a:solidFill>
                  <a:srgbClr val="8C3D24"/>
                </a:solidFill>
                <a:latin typeface="Cooper Black" pitchFamily="18" charset="0"/>
              </a:rPr>
              <a:t>3D-Ag</a:t>
            </a:r>
            <a:endParaRPr lang="en-AU" sz="1600" dirty="0">
              <a:solidFill>
                <a:srgbClr val="8C3D24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The rollercoaster ride of recent seasons</a:t>
            </a:r>
            <a:endParaRPr lang="en-US" sz="3200" dirty="0"/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 rot="21090137">
            <a:off x="8225426" y="3369484"/>
            <a:ext cx="66677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 i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857224" y="5000636"/>
            <a:ext cx="102392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2006</a:t>
            </a:r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3000364" y="4643446"/>
            <a:ext cx="106839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2007</a:t>
            </a:r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4929190" y="5572140"/>
            <a:ext cx="103661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/>
              <a:t>2008</a:t>
            </a:r>
          </a:p>
        </p:txBody>
      </p:sp>
      <p:sp>
        <p:nvSpPr>
          <p:cNvPr id="80909" name="AutoShape 13"/>
          <p:cNvSpPr>
            <a:spLocks noChangeArrowheads="1"/>
          </p:cNvSpPr>
          <p:nvPr/>
        </p:nvSpPr>
        <p:spPr bwMode="auto">
          <a:xfrm>
            <a:off x="357158" y="1214422"/>
            <a:ext cx="3071834" cy="2087562"/>
          </a:xfrm>
          <a:prstGeom prst="cloudCallout">
            <a:avLst>
              <a:gd name="adj1" fmla="val 36091"/>
              <a:gd name="adj2" fmla="val 43498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000" dirty="0"/>
              <a:t>Everyone knows a good season follows a drought!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6715140" y="5929330"/>
            <a:ext cx="103661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 smtClean="0"/>
              <a:t>2009</a:t>
            </a:r>
            <a:endParaRPr lang="en-US" sz="2400" b="1" i="1" dirty="0"/>
          </a:p>
        </p:txBody>
      </p:sp>
      <p:sp>
        <p:nvSpPr>
          <p:cNvPr id="14" name="Freeform 13"/>
          <p:cNvSpPr/>
          <p:nvPr/>
        </p:nvSpPr>
        <p:spPr>
          <a:xfrm>
            <a:off x="428596" y="2357430"/>
            <a:ext cx="8215369" cy="3575283"/>
          </a:xfrm>
          <a:custGeom>
            <a:avLst/>
            <a:gdLst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31064 w 8293994"/>
              <a:gd name="connsiteY3" fmla="*/ 1373747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712890 w 8293994"/>
              <a:gd name="connsiteY9" fmla="*/ 2082085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910625 w 8293994"/>
              <a:gd name="connsiteY15" fmla="*/ 394953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439436 w 8293994"/>
              <a:gd name="connsiteY36" fmla="*/ 2648756 h 3526665"/>
              <a:gd name="connsiteX37" fmla="*/ 6516710 w 8293994"/>
              <a:gd name="connsiteY37" fmla="*/ 2365420 h 3526665"/>
              <a:gd name="connsiteX38" fmla="*/ 6748529 w 8293994"/>
              <a:gd name="connsiteY38" fmla="*/ 2249511 h 3526665"/>
              <a:gd name="connsiteX39" fmla="*/ 7109138 w 8293994"/>
              <a:gd name="connsiteY39" fmla="*/ 2532846 h 3526665"/>
              <a:gd name="connsiteX40" fmla="*/ 7276563 w 8293994"/>
              <a:gd name="connsiteY40" fmla="*/ 2841939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31064 w 8293994"/>
              <a:gd name="connsiteY3" fmla="*/ 1373747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712890 w 8293994"/>
              <a:gd name="connsiteY9" fmla="*/ 2082085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439436 w 8293994"/>
              <a:gd name="connsiteY36" fmla="*/ 2648756 h 3526665"/>
              <a:gd name="connsiteX37" fmla="*/ 6516710 w 8293994"/>
              <a:gd name="connsiteY37" fmla="*/ 2365420 h 3526665"/>
              <a:gd name="connsiteX38" fmla="*/ 6748529 w 8293994"/>
              <a:gd name="connsiteY38" fmla="*/ 2249511 h 3526665"/>
              <a:gd name="connsiteX39" fmla="*/ 7109138 w 8293994"/>
              <a:gd name="connsiteY39" fmla="*/ 2532846 h 3526665"/>
              <a:gd name="connsiteX40" fmla="*/ 7276563 w 8293994"/>
              <a:gd name="connsiteY40" fmla="*/ 2841939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712890 w 8293994"/>
              <a:gd name="connsiteY9" fmla="*/ 2082085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439436 w 8293994"/>
              <a:gd name="connsiteY36" fmla="*/ 2648756 h 3526665"/>
              <a:gd name="connsiteX37" fmla="*/ 6516710 w 8293994"/>
              <a:gd name="connsiteY37" fmla="*/ 2365420 h 3526665"/>
              <a:gd name="connsiteX38" fmla="*/ 6748529 w 8293994"/>
              <a:gd name="connsiteY38" fmla="*/ 2249511 h 3526665"/>
              <a:gd name="connsiteX39" fmla="*/ 7109138 w 8293994"/>
              <a:gd name="connsiteY39" fmla="*/ 2532846 h 3526665"/>
              <a:gd name="connsiteX40" fmla="*/ 7276563 w 8293994"/>
              <a:gd name="connsiteY40" fmla="*/ 2841939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439436 w 8293994"/>
              <a:gd name="connsiteY36" fmla="*/ 2648756 h 3526665"/>
              <a:gd name="connsiteX37" fmla="*/ 6516710 w 8293994"/>
              <a:gd name="connsiteY37" fmla="*/ 2365420 h 3526665"/>
              <a:gd name="connsiteX38" fmla="*/ 6748529 w 8293994"/>
              <a:gd name="connsiteY38" fmla="*/ 2249511 h 3526665"/>
              <a:gd name="connsiteX39" fmla="*/ 7109138 w 8293994"/>
              <a:gd name="connsiteY39" fmla="*/ 2532846 h 3526665"/>
              <a:gd name="connsiteX40" fmla="*/ 7276563 w 8293994"/>
              <a:gd name="connsiteY40" fmla="*/ 2841939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635196 w 8293994"/>
              <a:gd name="connsiteY36" fmla="*/ 2782386 h 3526665"/>
              <a:gd name="connsiteX37" fmla="*/ 6516710 w 8293994"/>
              <a:gd name="connsiteY37" fmla="*/ 2365420 h 3526665"/>
              <a:gd name="connsiteX38" fmla="*/ 6748529 w 8293994"/>
              <a:gd name="connsiteY38" fmla="*/ 2249511 h 3526665"/>
              <a:gd name="connsiteX39" fmla="*/ 7109138 w 8293994"/>
              <a:gd name="connsiteY39" fmla="*/ 2532846 h 3526665"/>
              <a:gd name="connsiteX40" fmla="*/ 7276563 w 8293994"/>
              <a:gd name="connsiteY40" fmla="*/ 2841939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635196 w 8293994"/>
              <a:gd name="connsiteY36" fmla="*/ 2782386 h 3526665"/>
              <a:gd name="connsiteX37" fmla="*/ 6707318 w 8293994"/>
              <a:gd name="connsiteY37" fmla="*/ 2782386 h 3526665"/>
              <a:gd name="connsiteX38" fmla="*/ 6748529 w 8293994"/>
              <a:gd name="connsiteY38" fmla="*/ 2249511 h 3526665"/>
              <a:gd name="connsiteX39" fmla="*/ 7109138 w 8293994"/>
              <a:gd name="connsiteY39" fmla="*/ 2532846 h 3526665"/>
              <a:gd name="connsiteX40" fmla="*/ 7276563 w 8293994"/>
              <a:gd name="connsiteY40" fmla="*/ 2841939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635196 w 8293994"/>
              <a:gd name="connsiteY36" fmla="*/ 2782386 h 3526665"/>
              <a:gd name="connsiteX37" fmla="*/ 6707318 w 8293994"/>
              <a:gd name="connsiteY37" fmla="*/ 2782386 h 3526665"/>
              <a:gd name="connsiteX38" fmla="*/ 6851561 w 8293994"/>
              <a:gd name="connsiteY38" fmla="*/ 2782386 h 3526665"/>
              <a:gd name="connsiteX39" fmla="*/ 7109138 w 8293994"/>
              <a:gd name="connsiteY39" fmla="*/ 2532846 h 3526665"/>
              <a:gd name="connsiteX40" fmla="*/ 7276563 w 8293994"/>
              <a:gd name="connsiteY40" fmla="*/ 2841939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635196 w 8293994"/>
              <a:gd name="connsiteY36" fmla="*/ 2782386 h 3526665"/>
              <a:gd name="connsiteX37" fmla="*/ 6707318 w 8293994"/>
              <a:gd name="connsiteY37" fmla="*/ 2782386 h 3526665"/>
              <a:gd name="connsiteX38" fmla="*/ 6851561 w 8293994"/>
              <a:gd name="connsiteY38" fmla="*/ 2782386 h 3526665"/>
              <a:gd name="connsiteX39" fmla="*/ 7067926 w 8293994"/>
              <a:gd name="connsiteY39" fmla="*/ 2782386 h 3526665"/>
              <a:gd name="connsiteX40" fmla="*/ 7276563 w 8293994"/>
              <a:gd name="connsiteY40" fmla="*/ 2841939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97769 w 8293994"/>
              <a:gd name="connsiteY34" fmla="*/ 3099516 h 3526665"/>
              <a:gd name="connsiteX35" fmla="*/ 6375042 w 8293994"/>
              <a:gd name="connsiteY35" fmla="*/ 2970728 h 3526665"/>
              <a:gd name="connsiteX36" fmla="*/ 6635196 w 8293994"/>
              <a:gd name="connsiteY36" fmla="*/ 2782386 h 3526665"/>
              <a:gd name="connsiteX37" fmla="*/ 6707318 w 8293994"/>
              <a:gd name="connsiteY37" fmla="*/ 2782386 h 3526665"/>
              <a:gd name="connsiteX38" fmla="*/ 6851561 w 8293994"/>
              <a:gd name="connsiteY38" fmla="*/ 2782386 h 3526665"/>
              <a:gd name="connsiteX39" fmla="*/ 7067926 w 8293994"/>
              <a:gd name="connsiteY39" fmla="*/ 2782386 h 3526665"/>
              <a:gd name="connsiteX40" fmla="*/ 7284291 w 8293994"/>
              <a:gd name="connsiteY40" fmla="*/ 2996700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635196 w 8293994"/>
              <a:gd name="connsiteY36" fmla="*/ 2782386 h 3526665"/>
              <a:gd name="connsiteX37" fmla="*/ 6707318 w 8293994"/>
              <a:gd name="connsiteY37" fmla="*/ 2782386 h 3526665"/>
              <a:gd name="connsiteX38" fmla="*/ 6851561 w 8293994"/>
              <a:gd name="connsiteY38" fmla="*/ 2782386 h 3526665"/>
              <a:gd name="connsiteX39" fmla="*/ 7067926 w 8293994"/>
              <a:gd name="connsiteY39" fmla="*/ 2782386 h 3526665"/>
              <a:gd name="connsiteX40" fmla="*/ 7284291 w 8293994"/>
              <a:gd name="connsiteY40" fmla="*/ 2996700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782386 h 3526665"/>
              <a:gd name="connsiteX38" fmla="*/ 6851561 w 8293994"/>
              <a:gd name="connsiteY38" fmla="*/ 2782386 h 3526665"/>
              <a:gd name="connsiteX39" fmla="*/ 7067926 w 8293994"/>
              <a:gd name="connsiteY39" fmla="*/ 2782386 h 3526665"/>
              <a:gd name="connsiteX40" fmla="*/ 7284291 w 8293994"/>
              <a:gd name="connsiteY40" fmla="*/ 2996700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782386 h 3526665"/>
              <a:gd name="connsiteX38" fmla="*/ 6851561 w 8293994"/>
              <a:gd name="connsiteY38" fmla="*/ 2639510 h 3526665"/>
              <a:gd name="connsiteX39" fmla="*/ 7067926 w 8293994"/>
              <a:gd name="connsiteY39" fmla="*/ 2782386 h 3526665"/>
              <a:gd name="connsiteX40" fmla="*/ 7284291 w 8293994"/>
              <a:gd name="connsiteY40" fmla="*/ 2996700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782386 h 3526665"/>
              <a:gd name="connsiteX38" fmla="*/ 6851561 w 8293994"/>
              <a:gd name="connsiteY38" fmla="*/ 2639510 h 3526665"/>
              <a:gd name="connsiteX39" fmla="*/ 7067926 w 8293994"/>
              <a:gd name="connsiteY39" fmla="*/ 2782386 h 3526665"/>
              <a:gd name="connsiteX40" fmla="*/ 7356413 w 8293994"/>
              <a:gd name="connsiteY40" fmla="*/ 2853824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782386 h 3526665"/>
              <a:gd name="connsiteX38" fmla="*/ 6851561 w 8293994"/>
              <a:gd name="connsiteY38" fmla="*/ 2639510 h 3526665"/>
              <a:gd name="connsiteX39" fmla="*/ 7067926 w 8293994"/>
              <a:gd name="connsiteY39" fmla="*/ 2925262 h 3526665"/>
              <a:gd name="connsiteX40" fmla="*/ 7356413 w 8293994"/>
              <a:gd name="connsiteY40" fmla="*/ 2853824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851561 w 8293994"/>
              <a:gd name="connsiteY38" fmla="*/ 2639510 h 3526665"/>
              <a:gd name="connsiteX39" fmla="*/ 7067926 w 8293994"/>
              <a:gd name="connsiteY39" fmla="*/ 2925262 h 3526665"/>
              <a:gd name="connsiteX40" fmla="*/ 7356413 w 8293994"/>
              <a:gd name="connsiteY40" fmla="*/ 2853824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851561 w 8293994"/>
              <a:gd name="connsiteY38" fmla="*/ 2639510 h 3526665"/>
              <a:gd name="connsiteX39" fmla="*/ 7067926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067926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829577 w 8293994"/>
              <a:gd name="connsiteY25" fmla="*/ 2429815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4958366 w 8293994"/>
              <a:gd name="connsiteY26" fmla="*/ 2236632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125791 w 8293994"/>
              <a:gd name="connsiteY27" fmla="*/ 2262389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306095 w 8293994"/>
              <a:gd name="connsiteY28" fmla="*/ 2197995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6400 w 8293994"/>
              <a:gd name="connsiteY29" fmla="*/ 2249511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66704 w 8293994"/>
              <a:gd name="connsiteY30" fmla="*/ 250708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639510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924281 w 8293994"/>
              <a:gd name="connsiteY31" fmla="*/ 2932091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74588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710948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18831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639510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782386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87910 w 8293994"/>
              <a:gd name="connsiteY24" fmla="*/ 2751787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904275 w 8293994"/>
              <a:gd name="connsiteY25" fmla="*/ 2496634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5120640 w 8293994"/>
              <a:gd name="connsiteY26" fmla="*/ 2425196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264884 w 8293994"/>
              <a:gd name="connsiteY27" fmla="*/ 2425196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25196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481249 w 8293994"/>
              <a:gd name="connsiteY29" fmla="*/ 2496634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27312 w 8293994"/>
              <a:gd name="connsiteY33" fmla="*/ 3073759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5913979 w 8293994"/>
              <a:gd name="connsiteY33" fmla="*/ 3211014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6027312 w 8293994"/>
              <a:gd name="connsiteY32" fmla="*/ 3099516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97614 w 8293994"/>
              <a:gd name="connsiteY30" fmla="*/ 2710948 h 3526665"/>
              <a:gd name="connsiteX31" fmla="*/ 5841857 w 8293994"/>
              <a:gd name="connsiteY31" fmla="*/ 2925262 h 3526665"/>
              <a:gd name="connsiteX32" fmla="*/ 5841857 w 8293994"/>
              <a:gd name="connsiteY32" fmla="*/ 3068138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97614 w 8293994"/>
              <a:gd name="connsiteY30" fmla="*/ 2710948 h 3526665"/>
              <a:gd name="connsiteX31" fmla="*/ 5697614 w 8293994"/>
              <a:gd name="connsiteY31" fmla="*/ 2925262 h 3526665"/>
              <a:gd name="connsiteX32" fmla="*/ 5841857 w 8293994"/>
              <a:gd name="connsiteY32" fmla="*/ 3068138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97614 w 8293994"/>
              <a:gd name="connsiteY30" fmla="*/ 2710948 h 3526665"/>
              <a:gd name="connsiteX31" fmla="*/ 5697614 w 8293994"/>
              <a:gd name="connsiteY31" fmla="*/ 2925262 h 3526665"/>
              <a:gd name="connsiteX32" fmla="*/ 5841857 w 8293994"/>
              <a:gd name="connsiteY32" fmla="*/ 2996700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97614 w 8293994"/>
              <a:gd name="connsiteY30" fmla="*/ 2710948 h 3526665"/>
              <a:gd name="connsiteX31" fmla="*/ 5697614 w 8293994"/>
              <a:gd name="connsiteY31" fmla="*/ 2853824 h 3526665"/>
              <a:gd name="connsiteX32" fmla="*/ 5841857 w 8293994"/>
              <a:gd name="connsiteY32" fmla="*/ 2996700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853824 h 3526665"/>
              <a:gd name="connsiteX32" fmla="*/ 5841857 w 8293994"/>
              <a:gd name="connsiteY32" fmla="*/ 2996700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365938 w 8293994"/>
              <a:gd name="connsiteY23" fmla="*/ 2764666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568072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853824 h 3526665"/>
              <a:gd name="connsiteX32" fmla="*/ 5841857 w 8293994"/>
              <a:gd name="connsiteY32" fmla="*/ 2996700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615789 w 8293994"/>
              <a:gd name="connsiteY24" fmla="*/ 2853824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568072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853824 h 3526665"/>
              <a:gd name="connsiteX32" fmla="*/ 5841857 w 8293994"/>
              <a:gd name="connsiteY32" fmla="*/ 2996700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568072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853824 h 3526665"/>
              <a:gd name="connsiteX32" fmla="*/ 5841857 w 8293994"/>
              <a:gd name="connsiteY32" fmla="*/ 2996700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568072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853824 h 3526665"/>
              <a:gd name="connsiteX32" fmla="*/ 5841857 w 8293994"/>
              <a:gd name="connsiteY32" fmla="*/ 2996700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568072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853824 h 3526665"/>
              <a:gd name="connsiteX32" fmla="*/ 5841857 w 8293994"/>
              <a:gd name="connsiteY32" fmla="*/ 3139576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568072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925262 h 3526665"/>
              <a:gd name="connsiteX32" fmla="*/ 5841857 w 8293994"/>
              <a:gd name="connsiteY32" fmla="*/ 3139576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925262 h 3526665"/>
              <a:gd name="connsiteX32" fmla="*/ 5841857 w 8293994"/>
              <a:gd name="connsiteY32" fmla="*/ 3139576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89397 w 8293994"/>
              <a:gd name="connsiteY2" fmla="*/ 1476778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925262 h 3526665"/>
              <a:gd name="connsiteX32" fmla="*/ 5841857 w 8293994"/>
              <a:gd name="connsiteY32" fmla="*/ 3139576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32730 w 8293994"/>
              <a:gd name="connsiteY2" fmla="*/ 1425064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506828 w 8293994"/>
              <a:gd name="connsiteY8" fmla="*/ 1579809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925262 h 3526665"/>
              <a:gd name="connsiteX32" fmla="*/ 5841857 w 8293994"/>
              <a:gd name="connsiteY32" fmla="*/ 3139576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8940 w 8293994"/>
              <a:gd name="connsiteY1" fmla="*/ 1476778 h 3526665"/>
              <a:gd name="connsiteX2" fmla="*/ 432730 w 8293994"/>
              <a:gd name="connsiteY2" fmla="*/ 1425064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442434 w 8293994"/>
              <a:gd name="connsiteY8" fmla="*/ 1496502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925262 h 3526665"/>
              <a:gd name="connsiteX32" fmla="*/ 5841857 w 8293994"/>
              <a:gd name="connsiteY32" fmla="*/ 3139576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26665"/>
              <a:gd name="connsiteX1" fmla="*/ 216365 w 8293994"/>
              <a:gd name="connsiteY1" fmla="*/ 1425064 h 3526665"/>
              <a:gd name="connsiteX2" fmla="*/ 432730 w 8293994"/>
              <a:gd name="connsiteY2" fmla="*/ 1425064 h 3526665"/>
              <a:gd name="connsiteX3" fmla="*/ 610315 w 8293994"/>
              <a:gd name="connsiteY3" fmla="*/ 1353626 h 3526665"/>
              <a:gd name="connsiteX4" fmla="*/ 721217 w 8293994"/>
              <a:gd name="connsiteY4" fmla="*/ 1232080 h 3526665"/>
              <a:gd name="connsiteX5" fmla="*/ 875763 w 8293994"/>
              <a:gd name="connsiteY5" fmla="*/ 1167685 h 3526665"/>
              <a:gd name="connsiteX6" fmla="*/ 1094704 w 8293994"/>
              <a:gd name="connsiteY6" fmla="*/ 1154806 h 3526665"/>
              <a:gd name="connsiteX7" fmla="*/ 1275008 w 8293994"/>
              <a:gd name="connsiteY7" fmla="*/ 1283595 h 3526665"/>
              <a:gd name="connsiteX8" fmla="*/ 1442434 w 8293994"/>
              <a:gd name="connsiteY8" fmla="*/ 1496502 h 3526665"/>
              <a:gd name="connsiteX9" fmla="*/ 1610447 w 8293994"/>
              <a:gd name="connsiteY9" fmla="*/ 1853692 h 3526665"/>
              <a:gd name="connsiteX10" fmla="*/ 1738648 w 8293994"/>
              <a:gd name="connsiteY10" fmla="*/ 2197995 h 3526665"/>
              <a:gd name="connsiteX11" fmla="*/ 1957588 w 8293994"/>
              <a:gd name="connsiteY11" fmla="*/ 2313905 h 3526665"/>
              <a:gd name="connsiteX12" fmla="*/ 2137893 w 8293994"/>
              <a:gd name="connsiteY12" fmla="*/ 2185116 h 3526665"/>
              <a:gd name="connsiteX13" fmla="*/ 2266681 w 8293994"/>
              <a:gd name="connsiteY13" fmla="*/ 1901781 h 3526665"/>
              <a:gd name="connsiteX14" fmla="*/ 2640169 w 8293994"/>
              <a:gd name="connsiteY14" fmla="*/ 1038897 h 3526665"/>
              <a:gd name="connsiteX15" fmla="*/ 2824893 w 8293994"/>
              <a:gd name="connsiteY15" fmla="*/ 567808 h 3526665"/>
              <a:gd name="connsiteX16" fmla="*/ 2936383 w 8293994"/>
              <a:gd name="connsiteY16" fmla="*/ 279043 h 3526665"/>
              <a:gd name="connsiteX17" fmla="*/ 3039414 w 8293994"/>
              <a:gd name="connsiteY17" fmla="*/ 47223 h 3526665"/>
              <a:gd name="connsiteX18" fmla="*/ 3206839 w 8293994"/>
              <a:gd name="connsiteY18" fmla="*/ 34344 h 3526665"/>
              <a:gd name="connsiteX19" fmla="*/ 3322749 w 8293994"/>
              <a:gd name="connsiteY19" fmla="*/ 253285 h 3526665"/>
              <a:gd name="connsiteX20" fmla="*/ 3438659 w 8293994"/>
              <a:gd name="connsiteY20" fmla="*/ 575257 h 3526665"/>
              <a:gd name="connsiteX21" fmla="*/ 3799267 w 8293994"/>
              <a:gd name="connsiteY21" fmla="*/ 1605567 h 3526665"/>
              <a:gd name="connsiteX22" fmla="*/ 4056845 w 8293994"/>
              <a:gd name="connsiteY22" fmla="*/ 2249511 h 3526665"/>
              <a:gd name="connsiteX23" fmla="*/ 4255180 w 8293994"/>
              <a:gd name="connsiteY23" fmla="*/ 2639510 h 3526665"/>
              <a:gd name="connsiteX24" fmla="*/ 4543667 w 8293994"/>
              <a:gd name="connsiteY24" fmla="*/ 2782386 h 3526665"/>
              <a:gd name="connsiteX25" fmla="*/ 4760032 w 8293994"/>
              <a:gd name="connsiteY25" fmla="*/ 2639510 h 3526665"/>
              <a:gd name="connsiteX26" fmla="*/ 4976397 w 8293994"/>
              <a:gd name="connsiteY26" fmla="*/ 2496634 h 3526665"/>
              <a:gd name="connsiteX27" fmla="*/ 5192762 w 8293994"/>
              <a:gd name="connsiteY27" fmla="*/ 2496634 h 3526665"/>
              <a:gd name="connsiteX28" fmla="*/ 5409127 w 8293994"/>
              <a:gd name="connsiteY28" fmla="*/ 2496634 h 3526665"/>
              <a:gd name="connsiteX29" fmla="*/ 5553371 w 8293994"/>
              <a:gd name="connsiteY29" fmla="*/ 2639510 h 3526665"/>
              <a:gd name="connsiteX30" fmla="*/ 5625492 w 8293994"/>
              <a:gd name="connsiteY30" fmla="*/ 2782386 h 3526665"/>
              <a:gd name="connsiteX31" fmla="*/ 5697614 w 8293994"/>
              <a:gd name="connsiteY31" fmla="*/ 2925262 h 3526665"/>
              <a:gd name="connsiteX32" fmla="*/ 5841857 w 8293994"/>
              <a:gd name="connsiteY32" fmla="*/ 3139576 h 3526665"/>
              <a:gd name="connsiteX33" fmla="*/ 6058222 w 8293994"/>
              <a:gd name="connsiteY33" fmla="*/ 3282452 h 3526665"/>
              <a:gd name="connsiteX34" fmla="*/ 6202466 w 8293994"/>
              <a:gd name="connsiteY34" fmla="*/ 3068138 h 3526665"/>
              <a:gd name="connsiteX35" fmla="*/ 6375042 w 8293994"/>
              <a:gd name="connsiteY35" fmla="*/ 2970728 h 3526665"/>
              <a:gd name="connsiteX36" fmla="*/ 6490953 w 8293994"/>
              <a:gd name="connsiteY36" fmla="*/ 2853824 h 3526665"/>
              <a:gd name="connsiteX37" fmla="*/ 6707318 w 8293994"/>
              <a:gd name="connsiteY37" fmla="*/ 2925262 h 3526665"/>
              <a:gd name="connsiteX38" fmla="*/ 6923683 w 8293994"/>
              <a:gd name="connsiteY38" fmla="*/ 2782386 h 3526665"/>
              <a:gd name="connsiteX39" fmla="*/ 7140048 w 8293994"/>
              <a:gd name="connsiteY39" fmla="*/ 2925262 h 3526665"/>
              <a:gd name="connsiteX40" fmla="*/ 7356413 w 8293994"/>
              <a:gd name="connsiteY40" fmla="*/ 2925262 h 3526665"/>
              <a:gd name="connsiteX41" fmla="*/ 7469746 w 8293994"/>
              <a:gd name="connsiteY41" fmla="*/ 3279820 h 3526665"/>
              <a:gd name="connsiteX42" fmla="*/ 7547019 w 8293994"/>
              <a:gd name="connsiteY42" fmla="*/ 3382851 h 3526665"/>
              <a:gd name="connsiteX43" fmla="*/ 7688687 w 8293994"/>
              <a:gd name="connsiteY43" fmla="*/ 3395730 h 3526665"/>
              <a:gd name="connsiteX44" fmla="*/ 7920507 w 8293994"/>
              <a:gd name="connsiteY44" fmla="*/ 3318457 h 3526665"/>
              <a:gd name="connsiteX45" fmla="*/ 8293994 w 8293994"/>
              <a:gd name="connsiteY45" fmla="*/ 2146480 h 3526665"/>
              <a:gd name="connsiteX46" fmla="*/ 8293994 w 8293994"/>
              <a:gd name="connsiteY46" fmla="*/ 2146480 h 3526665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068138 h 3578936"/>
              <a:gd name="connsiteX35" fmla="*/ 6375042 w 8293994"/>
              <a:gd name="connsiteY35" fmla="*/ 2970728 h 3578936"/>
              <a:gd name="connsiteX36" fmla="*/ 6490953 w 8293994"/>
              <a:gd name="connsiteY36" fmla="*/ 2853824 h 3578936"/>
              <a:gd name="connsiteX37" fmla="*/ 6707318 w 8293994"/>
              <a:gd name="connsiteY37" fmla="*/ 2925262 h 3578936"/>
              <a:gd name="connsiteX38" fmla="*/ 6923683 w 8293994"/>
              <a:gd name="connsiteY38" fmla="*/ 2782386 h 3578936"/>
              <a:gd name="connsiteX39" fmla="*/ 7140048 w 8293994"/>
              <a:gd name="connsiteY39" fmla="*/ 2925262 h 3578936"/>
              <a:gd name="connsiteX40" fmla="*/ 7356413 w 8293994"/>
              <a:gd name="connsiteY40" fmla="*/ 2925262 h 3578936"/>
              <a:gd name="connsiteX41" fmla="*/ 7469746 w 8293994"/>
              <a:gd name="connsiteY41" fmla="*/ 3279820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068138 h 3578936"/>
              <a:gd name="connsiteX35" fmla="*/ 6375042 w 8293994"/>
              <a:gd name="connsiteY35" fmla="*/ 2970728 h 3578936"/>
              <a:gd name="connsiteX36" fmla="*/ 6490953 w 8293994"/>
              <a:gd name="connsiteY36" fmla="*/ 2853824 h 3578936"/>
              <a:gd name="connsiteX37" fmla="*/ 6707318 w 8293994"/>
              <a:gd name="connsiteY37" fmla="*/ 2925262 h 3578936"/>
              <a:gd name="connsiteX38" fmla="*/ 6923683 w 8293994"/>
              <a:gd name="connsiteY38" fmla="*/ 2782386 h 3578936"/>
              <a:gd name="connsiteX39" fmla="*/ 7140048 w 8293994"/>
              <a:gd name="connsiteY39" fmla="*/ 2925262 h 3578936"/>
              <a:gd name="connsiteX40" fmla="*/ 7356413 w 8293994"/>
              <a:gd name="connsiteY40" fmla="*/ 2925262 h 3578936"/>
              <a:gd name="connsiteX41" fmla="*/ 7500656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139575 h 3578936"/>
              <a:gd name="connsiteX35" fmla="*/ 6375042 w 8293994"/>
              <a:gd name="connsiteY35" fmla="*/ 2970728 h 3578936"/>
              <a:gd name="connsiteX36" fmla="*/ 6490953 w 8293994"/>
              <a:gd name="connsiteY36" fmla="*/ 2853824 h 3578936"/>
              <a:gd name="connsiteX37" fmla="*/ 6707318 w 8293994"/>
              <a:gd name="connsiteY37" fmla="*/ 2925262 h 3578936"/>
              <a:gd name="connsiteX38" fmla="*/ 6923683 w 8293994"/>
              <a:gd name="connsiteY38" fmla="*/ 2782386 h 3578936"/>
              <a:gd name="connsiteX39" fmla="*/ 7140048 w 8293994"/>
              <a:gd name="connsiteY39" fmla="*/ 2925262 h 3578936"/>
              <a:gd name="connsiteX40" fmla="*/ 7356413 w 8293994"/>
              <a:gd name="connsiteY40" fmla="*/ 2925262 h 3578936"/>
              <a:gd name="connsiteX41" fmla="*/ 7500656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139575 h 3578936"/>
              <a:gd name="connsiteX35" fmla="*/ 6418831 w 8293994"/>
              <a:gd name="connsiteY35" fmla="*/ 3139575 h 3578936"/>
              <a:gd name="connsiteX36" fmla="*/ 6490953 w 8293994"/>
              <a:gd name="connsiteY36" fmla="*/ 2853824 h 3578936"/>
              <a:gd name="connsiteX37" fmla="*/ 6707318 w 8293994"/>
              <a:gd name="connsiteY37" fmla="*/ 2925262 h 3578936"/>
              <a:gd name="connsiteX38" fmla="*/ 6923683 w 8293994"/>
              <a:gd name="connsiteY38" fmla="*/ 2782386 h 3578936"/>
              <a:gd name="connsiteX39" fmla="*/ 7140048 w 8293994"/>
              <a:gd name="connsiteY39" fmla="*/ 2925262 h 3578936"/>
              <a:gd name="connsiteX40" fmla="*/ 7356413 w 8293994"/>
              <a:gd name="connsiteY40" fmla="*/ 2925262 h 3578936"/>
              <a:gd name="connsiteX41" fmla="*/ 7500656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139575 h 3578936"/>
              <a:gd name="connsiteX35" fmla="*/ 6418831 w 8293994"/>
              <a:gd name="connsiteY35" fmla="*/ 3139575 h 3578936"/>
              <a:gd name="connsiteX36" fmla="*/ 6563074 w 8293994"/>
              <a:gd name="connsiteY36" fmla="*/ 2996699 h 3578936"/>
              <a:gd name="connsiteX37" fmla="*/ 6707318 w 8293994"/>
              <a:gd name="connsiteY37" fmla="*/ 2925262 h 3578936"/>
              <a:gd name="connsiteX38" fmla="*/ 6923683 w 8293994"/>
              <a:gd name="connsiteY38" fmla="*/ 2782386 h 3578936"/>
              <a:gd name="connsiteX39" fmla="*/ 7140048 w 8293994"/>
              <a:gd name="connsiteY39" fmla="*/ 2925262 h 3578936"/>
              <a:gd name="connsiteX40" fmla="*/ 7356413 w 8293994"/>
              <a:gd name="connsiteY40" fmla="*/ 2925262 h 3578936"/>
              <a:gd name="connsiteX41" fmla="*/ 7500656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139575 h 3578936"/>
              <a:gd name="connsiteX35" fmla="*/ 6418831 w 8293994"/>
              <a:gd name="connsiteY35" fmla="*/ 3139575 h 3578936"/>
              <a:gd name="connsiteX36" fmla="*/ 6563074 w 8293994"/>
              <a:gd name="connsiteY36" fmla="*/ 2996699 h 3578936"/>
              <a:gd name="connsiteX37" fmla="*/ 6779439 w 8293994"/>
              <a:gd name="connsiteY37" fmla="*/ 3068137 h 3578936"/>
              <a:gd name="connsiteX38" fmla="*/ 6923683 w 8293994"/>
              <a:gd name="connsiteY38" fmla="*/ 2782386 h 3578936"/>
              <a:gd name="connsiteX39" fmla="*/ 7140048 w 8293994"/>
              <a:gd name="connsiteY39" fmla="*/ 2925262 h 3578936"/>
              <a:gd name="connsiteX40" fmla="*/ 7356413 w 8293994"/>
              <a:gd name="connsiteY40" fmla="*/ 2925262 h 3578936"/>
              <a:gd name="connsiteX41" fmla="*/ 7500656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139575 h 3578936"/>
              <a:gd name="connsiteX35" fmla="*/ 6418831 w 8293994"/>
              <a:gd name="connsiteY35" fmla="*/ 3139575 h 3578936"/>
              <a:gd name="connsiteX36" fmla="*/ 6563074 w 8293994"/>
              <a:gd name="connsiteY36" fmla="*/ 2996699 h 3578936"/>
              <a:gd name="connsiteX37" fmla="*/ 6779439 w 8293994"/>
              <a:gd name="connsiteY37" fmla="*/ 3068137 h 3578936"/>
              <a:gd name="connsiteX38" fmla="*/ 6923683 w 8293994"/>
              <a:gd name="connsiteY38" fmla="*/ 2925261 h 3578936"/>
              <a:gd name="connsiteX39" fmla="*/ 7140048 w 8293994"/>
              <a:gd name="connsiteY39" fmla="*/ 2925262 h 3578936"/>
              <a:gd name="connsiteX40" fmla="*/ 7356413 w 8293994"/>
              <a:gd name="connsiteY40" fmla="*/ 2925262 h 3578936"/>
              <a:gd name="connsiteX41" fmla="*/ 7500656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139575 h 3578936"/>
              <a:gd name="connsiteX35" fmla="*/ 6418831 w 8293994"/>
              <a:gd name="connsiteY35" fmla="*/ 3139575 h 3578936"/>
              <a:gd name="connsiteX36" fmla="*/ 6563074 w 8293994"/>
              <a:gd name="connsiteY36" fmla="*/ 2996699 h 3578936"/>
              <a:gd name="connsiteX37" fmla="*/ 6779439 w 8293994"/>
              <a:gd name="connsiteY37" fmla="*/ 3068137 h 3578936"/>
              <a:gd name="connsiteX38" fmla="*/ 6923683 w 8293994"/>
              <a:gd name="connsiteY38" fmla="*/ 2925261 h 3578936"/>
              <a:gd name="connsiteX39" fmla="*/ 7140048 w 8293994"/>
              <a:gd name="connsiteY39" fmla="*/ 3068137 h 3578936"/>
              <a:gd name="connsiteX40" fmla="*/ 7356413 w 8293994"/>
              <a:gd name="connsiteY40" fmla="*/ 2925262 h 3578936"/>
              <a:gd name="connsiteX41" fmla="*/ 7500656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139575 h 3578936"/>
              <a:gd name="connsiteX35" fmla="*/ 6418831 w 8293994"/>
              <a:gd name="connsiteY35" fmla="*/ 3139575 h 3578936"/>
              <a:gd name="connsiteX36" fmla="*/ 6563074 w 8293994"/>
              <a:gd name="connsiteY36" fmla="*/ 2996699 h 3578936"/>
              <a:gd name="connsiteX37" fmla="*/ 6779439 w 8293994"/>
              <a:gd name="connsiteY37" fmla="*/ 3068137 h 3578936"/>
              <a:gd name="connsiteX38" fmla="*/ 6923683 w 8293994"/>
              <a:gd name="connsiteY38" fmla="*/ 2925261 h 3578936"/>
              <a:gd name="connsiteX39" fmla="*/ 7140048 w 8293994"/>
              <a:gd name="connsiteY39" fmla="*/ 3068137 h 3578936"/>
              <a:gd name="connsiteX40" fmla="*/ 7284291 w 8293994"/>
              <a:gd name="connsiteY40" fmla="*/ 2925261 h 3578936"/>
              <a:gd name="connsiteX41" fmla="*/ 7500656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578936"/>
              <a:gd name="connsiteX1" fmla="*/ 216365 w 8293994"/>
              <a:gd name="connsiteY1" fmla="*/ 1425064 h 3578936"/>
              <a:gd name="connsiteX2" fmla="*/ 432730 w 8293994"/>
              <a:gd name="connsiteY2" fmla="*/ 1425064 h 3578936"/>
              <a:gd name="connsiteX3" fmla="*/ 610315 w 8293994"/>
              <a:gd name="connsiteY3" fmla="*/ 1353626 h 3578936"/>
              <a:gd name="connsiteX4" fmla="*/ 721217 w 8293994"/>
              <a:gd name="connsiteY4" fmla="*/ 1232080 h 3578936"/>
              <a:gd name="connsiteX5" fmla="*/ 875763 w 8293994"/>
              <a:gd name="connsiteY5" fmla="*/ 1167685 h 3578936"/>
              <a:gd name="connsiteX6" fmla="*/ 1094704 w 8293994"/>
              <a:gd name="connsiteY6" fmla="*/ 1154806 h 3578936"/>
              <a:gd name="connsiteX7" fmla="*/ 1275008 w 8293994"/>
              <a:gd name="connsiteY7" fmla="*/ 1283595 h 3578936"/>
              <a:gd name="connsiteX8" fmla="*/ 1442434 w 8293994"/>
              <a:gd name="connsiteY8" fmla="*/ 1496502 h 3578936"/>
              <a:gd name="connsiteX9" fmla="*/ 1610447 w 8293994"/>
              <a:gd name="connsiteY9" fmla="*/ 1853692 h 3578936"/>
              <a:gd name="connsiteX10" fmla="*/ 1738648 w 8293994"/>
              <a:gd name="connsiteY10" fmla="*/ 2197995 h 3578936"/>
              <a:gd name="connsiteX11" fmla="*/ 1957588 w 8293994"/>
              <a:gd name="connsiteY11" fmla="*/ 2313905 h 3578936"/>
              <a:gd name="connsiteX12" fmla="*/ 2137893 w 8293994"/>
              <a:gd name="connsiteY12" fmla="*/ 2185116 h 3578936"/>
              <a:gd name="connsiteX13" fmla="*/ 2266681 w 8293994"/>
              <a:gd name="connsiteY13" fmla="*/ 1901781 h 3578936"/>
              <a:gd name="connsiteX14" fmla="*/ 2640169 w 8293994"/>
              <a:gd name="connsiteY14" fmla="*/ 1038897 h 3578936"/>
              <a:gd name="connsiteX15" fmla="*/ 2824893 w 8293994"/>
              <a:gd name="connsiteY15" fmla="*/ 567808 h 3578936"/>
              <a:gd name="connsiteX16" fmla="*/ 2936383 w 8293994"/>
              <a:gd name="connsiteY16" fmla="*/ 279043 h 3578936"/>
              <a:gd name="connsiteX17" fmla="*/ 3039414 w 8293994"/>
              <a:gd name="connsiteY17" fmla="*/ 47223 h 3578936"/>
              <a:gd name="connsiteX18" fmla="*/ 3206839 w 8293994"/>
              <a:gd name="connsiteY18" fmla="*/ 34344 h 3578936"/>
              <a:gd name="connsiteX19" fmla="*/ 3322749 w 8293994"/>
              <a:gd name="connsiteY19" fmla="*/ 253285 h 3578936"/>
              <a:gd name="connsiteX20" fmla="*/ 3438659 w 8293994"/>
              <a:gd name="connsiteY20" fmla="*/ 575257 h 3578936"/>
              <a:gd name="connsiteX21" fmla="*/ 3799267 w 8293994"/>
              <a:gd name="connsiteY21" fmla="*/ 1605567 h 3578936"/>
              <a:gd name="connsiteX22" fmla="*/ 4056845 w 8293994"/>
              <a:gd name="connsiteY22" fmla="*/ 2249511 h 3578936"/>
              <a:gd name="connsiteX23" fmla="*/ 4255180 w 8293994"/>
              <a:gd name="connsiteY23" fmla="*/ 2639510 h 3578936"/>
              <a:gd name="connsiteX24" fmla="*/ 4543667 w 8293994"/>
              <a:gd name="connsiteY24" fmla="*/ 2782386 h 3578936"/>
              <a:gd name="connsiteX25" fmla="*/ 4760032 w 8293994"/>
              <a:gd name="connsiteY25" fmla="*/ 2639510 h 3578936"/>
              <a:gd name="connsiteX26" fmla="*/ 4976397 w 8293994"/>
              <a:gd name="connsiteY26" fmla="*/ 2496634 h 3578936"/>
              <a:gd name="connsiteX27" fmla="*/ 5192762 w 8293994"/>
              <a:gd name="connsiteY27" fmla="*/ 2496634 h 3578936"/>
              <a:gd name="connsiteX28" fmla="*/ 5409127 w 8293994"/>
              <a:gd name="connsiteY28" fmla="*/ 2496634 h 3578936"/>
              <a:gd name="connsiteX29" fmla="*/ 5553371 w 8293994"/>
              <a:gd name="connsiteY29" fmla="*/ 2639510 h 3578936"/>
              <a:gd name="connsiteX30" fmla="*/ 5625492 w 8293994"/>
              <a:gd name="connsiteY30" fmla="*/ 2782386 h 3578936"/>
              <a:gd name="connsiteX31" fmla="*/ 5697614 w 8293994"/>
              <a:gd name="connsiteY31" fmla="*/ 2925262 h 3578936"/>
              <a:gd name="connsiteX32" fmla="*/ 5841857 w 8293994"/>
              <a:gd name="connsiteY32" fmla="*/ 3139576 h 3578936"/>
              <a:gd name="connsiteX33" fmla="*/ 6058222 w 8293994"/>
              <a:gd name="connsiteY33" fmla="*/ 3282452 h 3578936"/>
              <a:gd name="connsiteX34" fmla="*/ 6202466 w 8293994"/>
              <a:gd name="connsiteY34" fmla="*/ 3139575 h 3578936"/>
              <a:gd name="connsiteX35" fmla="*/ 6418831 w 8293994"/>
              <a:gd name="connsiteY35" fmla="*/ 3139575 h 3578936"/>
              <a:gd name="connsiteX36" fmla="*/ 6563074 w 8293994"/>
              <a:gd name="connsiteY36" fmla="*/ 2996699 h 3578936"/>
              <a:gd name="connsiteX37" fmla="*/ 6779439 w 8293994"/>
              <a:gd name="connsiteY37" fmla="*/ 3068137 h 3578936"/>
              <a:gd name="connsiteX38" fmla="*/ 6923683 w 8293994"/>
              <a:gd name="connsiteY38" fmla="*/ 2925261 h 3578936"/>
              <a:gd name="connsiteX39" fmla="*/ 7140048 w 8293994"/>
              <a:gd name="connsiteY39" fmla="*/ 3068137 h 3578936"/>
              <a:gd name="connsiteX40" fmla="*/ 7284291 w 8293994"/>
              <a:gd name="connsiteY40" fmla="*/ 2925261 h 3578936"/>
              <a:gd name="connsiteX41" fmla="*/ 7428535 w 8293994"/>
              <a:gd name="connsiteY41" fmla="*/ 3139575 h 3578936"/>
              <a:gd name="connsiteX42" fmla="*/ 7547019 w 8293994"/>
              <a:gd name="connsiteY42" fmla="*/ 3382851 h 3578936"/>
              <a:gd name="connsiteX43" fmla="*/ 7717021 w 8293994"/>
              <a:gd name="connsiteY43" fmla="*/ 3568204 h 3578936"/>
              <a:gd name="connsiteX44" fmla="*/ 7920507 w 8293994"/>
              <a:gd name="connsiteY44" fmla="*/ 3318457 h 3578936"/>
              <a:gd name="connsiteX45" fmla="*/ 8293994 w 8293994"/>
              <a:gd name="connsiteY45" fmla="*/ 2146480 h 3578936"/>
              <a:gd name="connsiteX46" fmla="*/ 8293994 w 8293994"/>
              <a:gd name="connsiteY46" fmla="*/ 2146480 h 3578936"/>
              <a:gd name="connsiteX0" fmla="*/ 0 w 8293994"/>
              <a:gd name="connsiteY0" fmla="*/ 1373747 h 3662281"/>
              <a:gd name="connsiteX1" fmla="*/ 216365 w 8293994"/>
              <a:gd name="connsiteY1" fmla="*/ 1425064 h 3662281"/>
              <a:gd name="connsiteX2" fmla="*/ 432730 w 8293994"/>
              <a:gd name="connsiteY2" fmla="*/ 1425064 h 3662281"/>
              <a:gd name="connsiteX3" fmla="*/ 610315 w 8293994"/>
              <a:gd name="connsiteY3" fmla="*/ 1353626 h 3662281"/>
              <a:gd name="connsiteX4" fmla="*/ 721217 w 8293994"/>
              <a:gd name="connsiteY4" fmla="*/ 1232080 h 3662281"/>
              <a:gd name="connsiteX5" fmla="*/ 875763 w 8293994"/>
              <a:gd name="connsiteY5" fmla="*/ 1167685 h 3662281"/>
              <a:gd name="connsiteX6" fmla="*/ 1094704 w 8293994"/>
              <a:gd name="connsiteY6" fmla="*/ 1154806 h 3662281"/>
              <a:gd name="connsiteX7" fmla="*/ 1275008 w 8293994"/>
              <a:gd name="connsiteY7" fmla="*/ 1283595 h 3662281"/>
              <a:gd name="connsiteX8" fmla="*/ 1442434 w 8293994"/>
              <a:gd name="connsiteY8" fmla="*/ 1496502 h 3662281"/>
              <a:gd name="connsiteX9" fmla="*/ 1610447 w 8293994"/>
              <a:gd name="connsiteY9" fmla="*/ 1853692 h 3662281"/>
              <a:gd name="connsiteX10" fmla="*/ 1738648 w 8293994"/>
              <a:gd name="connsiteY10" fmla="*/ 2197995 h 3662281"/>
              <a:gd name="connsiteX11" fmla="*/ 1957588 w 8293994"/>
              <a:gd name="connsiteY11" fmla="*/ 2313905 h 3662281"/>
              <a:gd name="connsiteX12" fmla="*/ 2137893 w 8293994"/>
              <a:gd name="connsiteY12" fmla="*/ 2185116 h 3662281"/>
              <a:gd name="connsiteX13" fmla="*/ 2266681 w 8293994"/>
              <a:gd name="connsiteY13" fmla="*/ 1901781 h 3662281"/>
              <a:gd name="connsiteX14" fmla="*/ 2640169 w 8293994"/>
              <a:gd name="connsiteY14" fmla="*/ 1038897 h 3662281"/>
              <a:gd name="connsiteX15" fmla="*/ 2824893 w 8293994"/>
              <a:gd name="connsiteY15" fmla="*/ 567808 h 3662281"/>
              <a:gd name="connsiteX16" fmla="*/ 2936383 w 8293994"/>
              <a:gd name="connsiteY16" fmla="*/ 279043 h 3662281"/>
              <a:gd name="connsiteX17" fmla="*/ 3039414 w 8293994"/>
              <a:gd name="connsiteY17" fmla="*/ 47223 h 3662281"/>
              <a:gd name="connsiteX18" fmla="*/ 3206839 w 8293994"/>
              <a:gd name="connsiteY18" fmla="*/ 34344 h 3662281"/>
              <a:gd name="connsiteX19" fmla="*/ 3322749 w 8293994"/>
              <a:gd name="connsiteY19" fmla="*/ 253285 h 3662281"/>
              <a:gd name="connsiteX20" fmla="*/ 3438659 w 8293994"/>
              <a:gd name="connsiteY20" fmla="*/ 575257 h 3662281"/>
              <a:gd name="connsiteX21" fmla="*/ 3799267 w 8293994"/>
              <a:gd name="connsiteY21" fmla="*/ 1605567 h 3662281"/>
              <a:gd name="connsiteX22" fmla="*/ 4056845 w 8293994"/>
              <a:gd name="connsiteY22" fmla="*/ 2249511 h 3662281"/>
              <a:gd name="connsiteX23" fmla="*/ 4255180 w 8293994"/>
              <a:gd name="connsiteY23" fmla="*/ 2639510 h 3662281"/>
              <a:gd name="connsiteX24" fmla="*/ 4543667 w 8293994"/>
              <a:gd name="connsiteY24" fmla="*/ 2782386 h 3662281"/>
              <a:gd name="connsiteX25" fmla="*/ 4760032 w 8293994"/>
              <a:gd name="connsiteY25" fmla="*/ 2639510 h 3662281"/>
              <a:gd name="connsiteX26" fmla="*/ 4976397 w 8293994"/>
              <a:gd name="connsiteY26" fmla="*/ 2496634 h 3662281"/>
              <a:gd name="connsiteX27" fmla="*/ 5192762 w 8293994"/>
              <a:gd name="connsiteY27" fmla="*/ 2496634 h 3662281"/>
              <a:gd name="connsiteX28" fmla="*/ 5409127 w 8293994"/>
              <a:gd name="connsiteY28" fmla="*/ 2496634 h 3662281"/>
              <a:gd name="connsiteX29" fmla="*/ 5553371 w 8293994"/>
              <a:gd name="connsiteY29" fmla="*/ 2639510 h 3662281"/>
              <a:gd name="connsiteX30" fmla="*/ 5625492 w 8293994"/>
              <a:gd name="connsiteY30" fmla="*/ 2782386 h 3662281"/>
              <a:gd name="connsiteX31" fmla="*/ 5697614 w 8293994"/>
              <a:gd name="connsiteY31" fmla="*/ 2925262 h 3662281"/>
              <a:gd name="connsiteX32" fmla="*/ 5841857 w 8293994"/>
              <a:gd name="connsiteY32" fmla="*/ 3139576 h 3662281"/>
              <a:gd name="connsiteX33" fmla="*/ 6058222 w 8293994"/>
              <a:gd name="connsiteY33" fmla="*/ 3282452 h 3662281"/>
              <a:gd name="connsiteX34" fmla="*/ 6202466 w 8293994"/>
              <a:gd name="connsiteY34" fmla="*/ 3139575 h 3662281"/>
              <a:gd name="connsiteX35" fmla="*/ 6418831 w 8293994"/>
              <a:gd name="connsiteY35" fmla="*/ 3139575 h 3662281"/>
              <a:gd name="connsiteX36" fmla="*/ 6563074 w 8293994"/>
              <a:gd name="connsiteY36" fmla="*/ 2996699 h 3662281"/>
              <a:gd name="connsiteX37" fmla="*/ 6779439 w 8293994"/>
              <a:gd name="connsiteY37" fmla="*/ 3068137 h 3662281"/>
              <a:gd name="connsiteX38" fmla="*/ 6923683 w 8293994"/>
              <a:gd name="connsiteY38" fmla="*/ 2925261 h 3662281"/>
              <a:gd name="connsiteX39" fmla="*/ 7140048 w 8293994"/>
              <a:gd name="connsiteY39" fmla="*/ 3068137 h 3662281"/>
              <a:gd name="connsiteX40" fmla="*/ 7284291 w 8293994"/>
              <a:gd name="connsiteY40" fmla="*/ 2925261 h 3662281"/>
              <a:gd name="connsiteX41" fmla="*/ 7428535 w 8293994"/>
              <a:gd name="connsiteY41" fmla="*/ 3139575 h 3662281"/>
              <a:gd name="connsiteX42" fmla="*/ 7547019 w 8293994"/>
              <a:gd name="connsiteY42" fmla="*/ 3382851 h 3662281"/>
              <a:gd name="connsiteX43" fmla="*/ 7717021 w 8293994"/>
              <a:gd name="connsiteY43" fmla="*/ 3568204 h 3662281"/>
              <a:gd name="connsiteX44" fmla="*/ 7933387 w 8293994"/>
              <a:gd name="connsiteY44" fmla="*/ 3425327 h 3662281"/>
              <a:gd name="connsiteX45" fmla="*/ 8293994 w 8293994"/>
              <a:gd name="connsiteY45" fmla="*/ 2146480 h 3662281"/>
              <a:gd name="connsiteX46" fmla="*/ 8293994 w 8293994"/>
              <a:gd name="connsiteY46" fmla="*/ 2146480 h 3662281"/>
              <a:gd name="connsiteX0" fmla="*/ 0 w 8293994"/>
              <a:gd name="connsiteY0" fmla="*/ 1373747 h 3575283"/>
              <a:gd name="connsiteX1" fmla="*/ 216365 w 8293994"/>
              <a:gd name="connsiteY1" fmla="*/ 1425064 h 3575283"/>
              <a:gd name="connsiteX2" fmla="*/ 432730 w 8293994"/>
              <a:gd name="connsiteY2" fmla="*/ 1425064 h 3575283"/>
              <a:gd name="connsiteX3" fmla="*/ 610315 w 8293994"/>
              <a:gd name="connsiteY3" fmla="*/ 1353626 h 3575283"/>
              <a:gd name="connsiteX4" fmla="*/ 721217 w 8293994"/>
              <a:gd name="connsiteY4" fmla="*/ 1232080 h 3575283"/>
              <a:gd name="connsiteX5" fmla="*/ 875763 w 8293994"/>
              <a:gd name="connsiteY5" fmla="*/ 1167685 h 3575283"/>
              <a:gd name="connsiteX6" fmla="*/ 1094704 w 8293994"/>
              <a:gd name="connsiteY6" fmla="*/ 1154806 h 3575283"/>
              <a:gd name="connsiteX7" fmla="*/ 1275008 w 8293994"/>
              <a:gd name="connsiteY7" fmla="*/ 1283595 h 3575283"/>
              <a:gd name="connsiteX8" fmla="*/ 1442434 w 8293994"/>
              <a:gd name="connsiteY8" fmla="*/ 1496502 h 3575283"/>
              <a:gd name="connsiteX9" fmla="*/ 1610447 w 8293994"/>
              <a:gd name="connsiteY9" fmla="*/ 1853692 h 3575283"/>
              <a:gd name="connsiteX10" fmla="*/ 1738648 w 8293994"/>
              <a:gd name="connsiteY10" fmla="*/ 2197995 h 3575283"/>
              <a:gd name="connsiteX11" fmla="*/ 1957588 w 8293994"/>
              <a:gd name="connsiteY11" fmla="*/ 2313905 h 3575283"/>
              <a:gd name="connsiteX12" fmla="*/ 2137893 w 8293994"/>
              <a:gd name="connsiteY12" fmla="*/ 2185116 h 3575283"/>
              <a:gd name="connsiteX13" fmla="*/ 2266681 w 8293994"/>
              <a:gd name="connsiteY13" fmla="*/ 1901781 h 3575283"/>
              <a:gd name="connsiteX14" fmla="*/ 2640169 w 8293994"/>
              <a:gd name="connsiteY14" fmla="*/ 1038897 h 3575283"/>
              <a:gd name="connsiteX15" fmla="*/ 2824893 w 8293994"/>
              <a:gd name="connsiteY15" fmla="*/ 567808 h 3575283"/>
              <a:gd name="connsiteX16" fmla="*/ 2936383 w 8293994"/>
              <a:gd name="connsiteY16" fmla="*/ 279043 h 3575283"/>
              <a:gd name="connsiteX17" fmla="*/ 3039414 w 8293994"/>
              <a:gd name="connsiteY17" fmla="*/ 47223 h 3575283"/>
              <a:gd name="connsiteX18" fmla="*/ 3206839 w 8293994"/>
              <a:gd name="connsiteY18" fmla="*/ 34344 h 3575283"/>
              <a:gd name="connsiteX19" fmla="*/ 3322749 w 8293994"/>
              <a:gd name="connsiteY19" fmla="*/ 253285 h 3575283"/>
              <a:gd name="connsiteX20" fmla="*/ 3438659 w 8293994"/>
              <a:gd name="connsiteY20" fmla="*/ 575257 h 3575283"/>
              <a:gd name="connsiteX21" fmla="*/ 3799267 w 8293994"/>
              <a:gd name="connsiteY21" fmla="*/ 1605567 h 3575283"/>
              <a:gd name="connsiteX22" fmla="*/ 4056845 w 8293994"/>
              <a:gd name="connsiteY22" fmla="*/ 2249511 h 3575283"/>
              <a:gd name="connsiteX23" fmla="*/ 4255180 w 8293994"/>
              <a:gd name="connsiteY23" fmla="*/ 2639510 h 3575283"/>
              <a:gd name="connsiteX24" fmla="*/ 4543667 w 8293994"/>
              <a:gd name="connsiteY24" fmla="*/ 2782386 h 3575283"/>
              <a:gd name="connsiteX25" fmla="*/ 4760032 w 8293994"/>
              <a:gd name="connsiteY25" fmla="*/ 2639510 h 3575283"/>
              <a:gd name="connsiteX26" fmla="*/ 4976397 w 8293994"/>
              <a:gd name="connsiteY26" fmla="*/ 2496634 h 3575283"/>
              <a:gd name="connsiteX27" fmla="*/ 5192762 w 8293994"/>
              <a:gd name="connsiteY27" fmla="*/ 2496634 h 3575283"/>
              <a:gd name="connsiteX28" fmla="*/ 5409127 w 8293994"/>
              <a:gd name="connsiteY28" fmla="*/ 2496634 h 3575283"/>
              <a:gd name="connsiteX29" fmla="*/ 5553371 w 8293994"/>
              <a:gd name="connsiteY29" fmla="*/ 2639510 h 3575283"/>
              <a:gd name="connsiteX30" fmla="*/ 5625492 w 8293994"/>
              <a:gd name="connsiteY30" fmla="*/ 2782386 h 3575283"/>
              <a:gd name="connsiteX31" fmla="*/ 5697614 w 8293994"/>
              <a:gd name="connsiteY31" fmla="*/ 2925262 h 3575283"/>
              <a:gd name="connsiteX32" fmla="*/ 5841857 w 8293994"/>
              <a:gd name="connsiteY32" fmla="*/ 3139576 h 3575283"/>
              <a:gd name="connsiteX33" fmla="*/ 6058222 w 8293994"/>
              <a:gd name="connsiteY33" fmla="*/ 3282452 h 3575283"/>
              <a:gd name="connsiteX34" fmla="*/ 6202466 w 8293994"/>
              <a:gd name="connsiteY34" fmla="*/ 3139575 h 3575283"/>
              <a:gd name="connsiteX35" fmla="*/ 6418831 w 8293994"/>
              <a:gd name="connsiteY35" fmla="*/ 3139575 h 3575283"/>
              <a:gd name="connsiteX36" fmla="*/ 6563074 w 8293994"/>
              <a:gd name="connsiteY36" fmla="*/ 2996699 h 3575283"/>
              <a:gd name="connsiteX37" fmla="*/ 6779439 w 8293994"/>
              <a:gd name="connsiteY37" fmla="*/ 3068137 h 3575283"/>
              <a:gd name="connsiteX38" fmla="*/ 6923683 w 8293994"/>
              <a:gd name="connsiteY38" fmla="*/ 2925261 h 3575283"/>
              <a:gd name="connsiteX39" fmla="*/ 7140048 w 8293994"/>
              <a:gd name="connsiteY39" fmla="*/ 3068137 h 3575283"/>
              <a:gd name="connsiteX40" fmla="*/ 7284291 w 8293994"/>
              <a:gd name="connsiteY40" fmla="*/ 2925261 h 3575283"/>
              <a:gd name="connsiteX41" fmla="*/ 7428535 w 8293994"/>
              <a:gd name="connsiteY41" fmla="*/ 3139575 h 3575283"/>
              <a:gd name="connsiteX42" fmla="*/ 7547019 w 8293994"/>
              <a:gd name="connsiteY42" fmla="*/ 3382851 h 3575283"/>
              <a:gd name="connsiteX43" fmla="*/ 7717021 w 8293994"/>
              <a:gd name="connsiteY43" fmla="*/ 3568204 h 3575283"/>
              <a:gd name="connsiteX44" fmla="*/ 7933387 w 8293994"/>
              <a:gd name="connsiteY44" fmla="*/ 3425327 h 3575283"/>
              <a:gd name="connsiteX45" fmla="*/ 8293994 w 8293994"/>
              <a:gd name="connsiteY45" fmla="*/ 2146480 h 3575283"/>
              <a:gd name="connsiteX46" fmla="*/ 8293994 w 8293994"/>
              <a:gd name="connsiteY46" fmla="*/ 2146480 h 3575283"/>
              <a:gd name="connsiteX0" fmla="*/ 0 w 8293994"/>
              <a:gd name="connsiteY0" fmla="*/ 1373747 h 3575283"/>
              <a:gd name="connsiteX1" fmla="*/ 216365 w 8293994"/>
              <a:gd name="connsiteY1" fmla="*/ 1425064 h 3575283"/>
              <a:gd name="connsiteX2" fmla="*/ 432730 w 8293994"/>
              <a:gd name="connsiteY2" fmla="*/ 1425064 h 3575283"/>
              <a:gd name="connsiteX3" fmla="*/ 610315 w 8293994"/>
              <a:gd name="connsiteY3" fmla="*/ 1353626 h 3575283"/>
              <a:gd name="connsiteX4" fmla="*/ 721217 w 8293994"/>
              <a:gd name="connsiteY4" fmla="*/ 1232080 h 3575283"/>
              <a:gd name="connsiteX5" fmla="*/ 875763 w 8293994"/>
              <a:gd name="connsiteY5" fmla="*/ 1167685 h 3575283"/>
              <a:gd name="connsiteX6" fmla="*/ 1094704 w 8293994"/>
              <a:gd name="connsiteY6" fmla="*/ 1154806 h 3575283"/>
              <a:gd name="connsiteX7" fmla="*/ 1275008 w 8293994"/>
              <a:gd name="connsiteY7" fmla="*/ 1283595 h 3575283"/>
              <a:gd name="connsiteX8" fmla="*/ 1442434 w 8293994"/>
              <a:gd name="connsiteY8" fmla="*/ 1496502 h 3575283"/>
              <a:gd name="connsiteX9" fmla="*/ 1610447 w 8293994"/>
              <a:gd name="connsiteY9" fmla="*/ 1853692 h 3575283"/>
              <a:gd name="connsiteX10" fmla="*/ 1738648 w 8293994"/>
              <a:gd name="connsiteY10" fmla="*/ 2197995 h 3575283"/>
              <a:gd name="connsiteX11" fmla="*/ 1957588 w 8293994"/>
              <a:gd name="connsiteY11" fmla="*/ 2313905 h 3575283"/>
              <a:gd name="connsiteX12" fmla="*/ 2137893 w 8293994"/>
              <a:gd name="connsiteY12" fmla="*/ 2185116 h 3575283"/>
              <a:gd name="connsiteX13" fmla="*/ 2266681 w 8293994"/>
              <a:gd name="connsiteY13" fmla="*/ 1901781 h 3575283"/>
              <a:gd name="connsiteX14" fmla="*/ 2640169 w 8293994"/>
              <a:gd name="connsiteY14" fmla="*/ 1038897 h 3575283"/>
              <a:gd name="connsiteX15" fmla="*/ 2824893 w 8293994"/>
              <a:gd name="connsiteY15" fmla="*/ 567808 h 3575283"/>
              <a:gd name="connsiteX16" fmla="*/ 2936383 w 8293994"/>
              <a:gd name="connsiteY16" fmla="*/ 279043 h 3575283"/>
              <a:gd name="connsiteX17" fmla="*/ 3039414 w 8293994"/>
              <a:gd name="connsiteY17" fmla="*/ 47223 h 3575283"/>
              <a:gd name="connsiteX18" fmla="*/ 3206839 w 8293994"/>
              <a:gd name="connsiteY18" fmla="*/ 34344 h 3575283"/>
              <a:gd name="connsiteX19" fmla="*/ 3322749 w 8293994"/>
              <a:gd name="connsiteY19" fmla="*/ 253285 h 3575283"/>
              <a:gd name="connsiteX20" fmla="*/ 3438659 w 8293994"/>
              <a:gd name="connsiteY20" fmla="*/ 575257 h 3575283"/>
              <a:gd name="connsiteX21" fmla="*/ 3799267 w 8293994"/>
              <a:gd name="connsiteY21" fmla="*/ 1605567 h 3575283"/>
              <a:gd name="connsiteX22" fmla="*/ 4056845 w 8293994"/>
              <a:gd name="connsiteY22" fmla="*/ 2249511 h 3575283"/>
              <a:gd name="connsiteX23" fmla="*/ 4255180 w 8293994"/>
              <a:gd name="connsiteY23" fmla="*/ 2639510 h 3575283"/>
              <a:gd name="connsiteX24" fmla="*/ 4543667 w 8293994"/>
              <a:gd name="connsiteY24" fmla="*/ 2782386 h 3575283"/>
              <a:gd name="connsiteX25" fmla="*/ 4760032 w 8293994"/>
              <a:gd name="connsiteY25" fmla="*/ 2639510 h 3575283"/>
              <a:gd name="connsiteX26" fmla="*/ 4976397 w 8293994"/>
              <a:gd name="connsiteY26" fmla="*/ 2496634 h 3575283"/>
              <a:gd name="connsiteX27" fmla="*/ 5192762 w 8293994"/>
              <a:gd name="connsiteY27" fmla="*/ 2496634 h 3575283"/>
              <a:gd name="connsiteX28" fmla="*/ 5409127 w 8293994"/>
              <a:gd name="connsiteY28" fmla="*/ 2496634 h 3575283"/>
              <a:gd name="connsiteX29" fmla="*/ 5553371 w 8293994"/>
              <a:gd name="connsiteY29" fmla="*/ 2639510 h 3575283"/>
              <a:gd name="connsiteX30" fmla="*/ 5625492 w 8293994"/>
              <a:gd name="connsiteY30" fmla="*/ 2782386 h 3575283"/>
              <a:gd name="connsiteX31" fmla="*/ 5697614 w 8293994"/>
              <a:gd name="connsiteY31" fmla="*/ 2925262 h 3575283"/>
              <a:gd name="connsiteX32" fmla="*/ 5841857 w 8293994"/>
              <a:gd name="connsiteY32" fmla="*/ 3139576 h 3575283"/>
              <a:gd name="connsiteX33" fmla="*/ 6058222 w 8293994"/>
              <a:gd name="connsiteY33" fmla="*/ 3282452 h 3575283"/>
              <a:gd name="connsiteX34" fmla="*/ 6202466 w 8293994"/>
              <a:gd name="connsiteY34" fmla="*/ 3139575 h 3575283"/>
              <a:gd name="connsiteX35" fmla="*/ 6418831 w 8293994"/>
              <a:gd name="connsiteY35" fmla="*/ 3139575 h 3575283"/>
              <a:gd name="connsiteX36" fmla="*/ 6563074 w 8293994"/>
              <a:gd name="connsiteY36" fmla="*/ 2996699 h 3575283"/>
              <a:gd name="connsiteX37" fmla="*/ 6779439 w 8293994"/>
              <a:gd name="connsiteY37" fmla="*/ 3068137 h 3575283"/>
              <a:gd name="connsiteX38" fmla="*/ 6923683 w 8293994"/>
              <a:gd name="connsiteY38" fmla="*/ 2925261 h 3575283"/>
              <a:gd name="connsiteX39" fmla="*/ 7140048 w 8293994"/>
              <a:gd name="connsiteY39" fmla="*/ 3068137 h 3575283"/>
              <a:gd name="connsiteX40" fmla="*/ 7284291 w 8293994"/>
              <a:gd name="connsiteY40" fmla="*/ 2925261 h 3575283"/>
              <a:gd name="connsiteX41" fmla="*/ 7428535 w 8293994"/>
              <a:gd name="connsiteY41" fmla="*/ 3139575 h 3575283"/>
              <a:gd name="connsiteX42" fmla="*/ 7547019 w 8293994"/>
              <a:gd name="connsiteY42" fmla="*/ 3382851 h 3575283"/>
              <a:gd name="connsiteX43" fmla="*/ 7717021 w 8293994"/>
              <a:gd name="connsiteY43" fmla="*/ 3568204 h 3575283"/>
              <a:gd name="connsiteX44" fmla="*/ 7933387 w 8293994"/>
              <a:gd name="connsiteY44" fmla="*/ 3425327 h 3575283"/>
              <a:gd name="connsiteX45" fmla="*/ 8293994 w 8293994"/>
              <a:gd name="connsiteY45" fmla="*/ 2146480 h 3575283"/>
              <a:gd name="connsiteX46" fmla="*/ 8293994 w 8293994"/>
              <a:gd name="connsiteY46" fmla="*/ 2146480 h 3575283"/>
              <a:gd name="connsiteX0" fmla="*/ 0 w 8293994"/>
              <a:gd name="connsiteY0" fmla="*/ 1373747 h 3575283"/>
              <a:gd name="connsiteX1" fmla="*/ 216365 w 8293994"/>
              <a:gd name="connsiteY1" fmla="*/ 1425064 h 3575283"/>
              <a:gd name="connsiteX2" fmla="*/ 432730 w 8293994"/>
              <a:gd name="connsiteY2" fmla="*/ 1425064 h 3575283"/>
              <a:gd name="connsiteX3" fmla="*/ 610315 w 8293994"/>
              <a:gd name="connsiteY3" fmla="*/ 1353626 h 3575283"/>
              <a:gd name="connsiteX4" fmla="*/ 721217 w 8293994"/>
              <a:gd name="connsiteY4" fmla="*/ 1232080 h 3575283"/>
              <a:gd name="connsiteX5" fmla="*/ 875763 w 8293994"/>
              <a:gd name="connsiteY5" fmla="*/ 1167685 h 3575283"/>
              <a:gd name="connsiteX6" fmla="*/ 1094704 w 8293994"/>
              <a:gd name="connsiteY6" fmla="*/ 1154806 h 3575283"/>
              <a:gd name="connsiteX7" fmla="*/ 1275008 w 8293994"/>
              <a:gd name="connsiteY7" fmla="*/ 1283595 h 3575283"/>
              <a:gd name="connsiteX8" fmla="*/ 1442434 w 8293994"/>
              <a:gd name="connsiteY8" fmla="*/ 1496502 h 3575283"/>
              <a:gd name="connsiteX9" fmla="*/ 1610447 w 8293994"/>
              <a:gd name="connsiteY9" fmla="*/ 1853692 h 3575283"/>
              <a:gd name="connsiteX10" fmla="*/ 1738648 w 8293994"/>
              <a:gd name="connsiteY10" fmla="*/ 2197995 h 3575283"/>
              <a:gd name="connsiteX11" fmla="*/ 1957588 w 8293994"/>
              <a:gd name="connsiteY11" fmla="*/ 2313905 h 3575283"/>
              <a:gd name="connsiteX12" fmla="*/ 2137893 w 8293994"/>
              <a:gd name="connsiteY12" fmla="*/ 2185116 h 3575283"/>
              <a:gd name="connsiteX13" fmla="*/ 2266681 w 8293994"/>
              <a:gd name="connsiteY13" fmla="*/ 1901781 h 3575283"/>
              <a:gd name="connsiteX14" fmla="*/ 2640169 w 8293994"/>
              <a:gd name="connsiteY14" fmla="*/ 1038897 h 3575283"/>
              <a:gd name="connsiteX15" fmla="*/ 2824893 w 8293994"/>
              <a:gd name="connsiteY15" fmla="*/ 567808 h 3575283"/>
              <a:gd name="connsiteX16" fmla="*/ 2936383 w 8293994"/>
              <a:gd name="connsiteY16" fmla="*/ 279043 h 3575283"/>
              <a:gd name="connsiteX17" fmla="*/ 3039414 w 8293994"/>
              <a:gd name="connsiteY17" fmla="*/ 47223 h 3575283"/>
              <a:gd name="connsiteX18" fmla="*/ 3206839 w 8293994"/>
              <a:gd name="connsiteY18" fmla="*/ 34344 h 3575283"/>
              <a:gd name="connsiteX19" fmla="*/ 3322749 w 8293994"/>
              <a:gd name="connsiteY19" fmla="*/ 253285 h 3575283"/>
              <a:gd name="connsiteX20" fmla="*/ 3438659 w 8293994"/>
              <a:gd name="connsiteY20" fmla="*/ 575257 h 3575283"/>
              <a:gd name="connsiteX21" fmla="*/ 3799267 w 8293994"/>
              <a:gd name="connsiteY21" fmla="*/ 1605567 h 3575283"/>
              <a:gd name="connsiteX22" fmla="*/ 4056845 w 8293994"/>
              <a:gd name="connsiteY22" fmla="*/ 2249511 h 3575283"/>
              <a:gd name="connsiteX23" fmla="*/ 4255180 w 8293994"/>
              <a:gd name="connsiteY23" fmla="*/ 2639510 h 3575283"/>
              <a:gd name="connsiteX24" fmla="*/ 4543667 w 8293994"/>
              <a:gd name="connsiteY24" fmla="*/ 2782386 h 3575283"/>
              <a:gd name="connsiteX25" fmla="*/ 4760032 w 8293994"/>
              <a:gd name="connsiteY25" fmla="*/ 2639510 h 3575283"/>
              <a:gd name="connsiteX26" fmla="*/ 4976397 w 8293994"/>
              <a:gd name="connsiteY26" fmla="*/ 2496634 h 3575283"/>
              <a:gd name="connsiteX27" fmla="*/ 5192762 w 8293994"/>
              <a:gd name="connsiteY27" fmla="*/ 2496634 h 3575283"/>
              <a:gd name="connsiteX28" fmla="*/ 5409127 w 8293994"/>
              <a:gd name="connsiteY28" fmla="*/ 2496634 h 3575283"/>
              <a:gd name="connsiteX29" fmla="*/ 5553371 w 8293994"/>
              <a:gd name="connsiteY29" fmla="*/ 2639510 h 3575283"/>
              <a:gd name="connsiteX30" fmla="*/ 5625492 w 8293994"/>
              <a:gd name="connsiteY30" fmla="*/ 2782386 h 3575283"/>
              <a:gd name="connsiteX31" fmla="*/ 5697614 w 8293994"/>
              <a:gd name="connsiteY31" fmla="*/ 2925262 h 3575283"/>
              <a:gd name="connsiteX32" fmla="*/ 5841857 w 8293994"/>
              <a:gd name="connsiteY32" fmla="*/ 3139576 h 3575283"/>
              <a:gd name="connsiteX33" fmla="*/ 5986101 w 8293994"/>
              <a:gd name="connsiteY33" fmla="*/ 3282451 h 3575283"/>
              <a:gd name="connsiteX34" fmla="*/ 6202466 w 8293994"/>
              <a:gd name="connsiteY34" fmla="*/ 3139575 h 3575283"/>
              <a:gd name="connsiteX35" fmla="*/ 6418831 w 8293994"/>
              <a:gd name="connsiteY35" fmla="*/ 3139575 h 3575283"/>
              <a:gd name="connsiteX36" fmla="*/ 6563074 w 8293994"/>
              <a:gd name="connsiteY36" fmla="*/ 2996699 h 3575283"/>
              <a:gd name="connsiteX37" fmla="*/ 6779439 w 8293994"/>
              <a:gd name="connsiteY37" fmla="*/ 3068137 h 3575283"/>
              <a:gd name="connsiteX38" fmla="*/ 6923683 w 8293994"/>
              <a:gd name="connsiteY38" fmla="*/ 2925261 h 3575283"/>
              <a:gd name="connsiteX39" fmla="*/ 7140048 w 8293994"/>
              <a:gd name="connsiteY39" fmla="*/ 3068137 h 3575283"/>
              <a:gd name="connsiteX40" fmla="*/ 7284291 w 8293994"/>
              <a:gd name="connsiteY40" fmla="*/ 2925261 h 3575283"/>
              <a:gd name="connsiteX41" fmla="*/ 7428535 w 8293994"/>
              <a:gd name="connsiteY41" fmla="*/ 3139575 h 3575283"/>
              <a:gd name="connsiteX42" fmla="*/ 7547019 w 8293994"/>
              <a:gd name="connsiteY42" fmla="*/ 3382851 h 3575283"/>
              <a:gd name="connsiteX43" fmla="*/ 7717021 w 8293994"/>
              <a:gd name="connsiteY43" fmla="*/ 3568204 h 3575283"/>
              <a:gd name="connsiteX44" fmla="*/ 7933387 w 8293994"/>
              <a:gd name="connsiteY44" fmla="*/ 3425327 h 3575283"/>
              <a:gd name="connsiteX45" fmla="*/ 8293994 w 8293994"/>
              <a:gd name="connsiteY45" fmla="*/ 2146480 h 3575283"/>
              <a:gd name="connsiteX46" fmla="*/ 8293994 w 8293994"/>
              <a:gd name="connsiteY46" fmla="*/ 2146480 h 3575283"/>
              <a:gd name="connsiteX0" fmla="*/ 0 w 8293994"/>
              <a:gd name="connsiteY0" fmla="*/ 1373747 h 3575283"/>
              <a:gd name="connsiteX1" fmla="*/ 216365 w 8293994"/>
              <a:gd name="connsiteY1" fmla="*/ 1425064 h 3575283"/>
              <a:gd name="connsiteX2" fmla="*/ 432730 w 8293994"/>
              <a:gd name="connsiteY2" fmla="*/ 1425064 h 3575283"/>
              <a:gd name="connsiteX3" fmla="*/ 610315 w 8293994"/>
              <a:gd name="connsiteY3" fmla="*/ 1353626 h 3575283"/>
              <a:gd name="connsiteX4" fmla="*/ 721217 w 8293994"/>
              <a:gd name="connsiteY4" fmla="*/ 1232080 h 3575283"/>
              <a:gd name="connsiteX5" fmla="*/ 875763 w 8293994"/>
              <a:gd name="connsiteY5" fmla="*/ 1167685 h 3575283"/>
              <a:gd name="connsiteX6" fmla="*/ 1094704 w 8293994"/>
              <a:gd name="connsiteY6" fmla="*/ 1154806 h 3575283"/>
              <a:gd name="connsiteX7" fmla="*/ 1275008 w 8293994"/>
              <a:gd name="connsiteY7" fmla="*/ 1283595 h 3575283"/>
              <a:gd name="connsiteX8" fmla="*/ 1442434 w 8293994"/>
              <a:gd name="connsiteY8" fmla="*/ 1496502 h 3575283"/>
              <a:gd name="connsiteX9" fmla="*/ 1610447 w 8293994"/>
              <a:gd name="connsiteY9" fmla="*/ 1853692 h 3575283"/>
              <a:gd name="connsiteX10" fmla="*/ 1738648 w 8293994"/>
              <a:gd name="connsiteY10" fmla="*/ 2197995 h 3575283"/>
              <a:gd name="connsiteX11" fmla="*/ 1957588 w 8293994"/>
              <a:gd name="connsiteY11" fmla="*/ 2313905 h 3575283"/>
              <a:gd name="connsiteX12" fmla="*/ 2137893 w 8293994"/>
              <a:gd name="connsiteY12" fmla="*/ 2185116 h 3575283"/>
              <a:gd name="connsiteX13" fmla="*/ 2266681 w 8293994"/>
              <a:gd name="connsiteY13" fmla="*/ 1901781 h 3575283"/>
              <a:gd name="connsiteX14" fmla="*/ 2640169 w 8293994"/>
              <a:gd name="connsiteY14" fmla="*/ 1038897 h 3575283"/>
              <a:gd name="connsiteX15" fmla="*/ 2824893 w 8293994"/>
              <a:gd name="connsiteY15" fmla="*/ 567808 h 3575283"/>
              <a:gd name="connsiteX16" fmla="*/ 2936383 w 8293994"/>
              <a:gd name="connsiteY16" fmla="*/ 279043 h 3575283"/>
              <a:gd name="connsiteX17" fmla="*/ 3039414 w 8293994"/>
              <a:gd name="connsiteY17" fmla="*/ 47223 h 3575283"/>
              <a:gd name="connsiteX18" fmla="*/ 3206839 w 8293994"/>
              <a:gd name="connsiteY18" fmla="*/ 34344 h 3575283"/>
              <a:gd name="connsiteX19" fmla="*/ 3322749 w 8293994"/>
              <a:gd name="connsiteY19" fmla="*/ 253285 h 3575283"/>
              <a:gd name="connsiteX20" fmla="*/ 3438659 w 8293994"/>
              <a:gd name="connsiteY20" fmla="*/ 575257 h 3575283"/>
              <a:gd name="connsiteX21" fmla="*/ 3799267 w 8293994"/>
              <a:gd name="connsiteY21" fmla="*/ 1605567 h 3575283"/>
              <a:gd name="connsiteX22" fmla="*/ 4056845 w 8293994"/>
              <a:gd name="connsiteY22" fmla="*/ 2249511 h 3575283"/>
              <a:gd name="connsiteX23" fmla="*/ 4255180 w 8293994"/>
              <a:gd name="connsiteY23" fmla="*/ 2639510 h 3575283"/>
              <a:gd name="connsiteX24" fmla="*/ 4543667 w 8293994"/>
              <a:gd name="connsiteY24" fmla="*/ 2782386 h 3575283"/>
              <a:gd name="connsiteX25" fmla="*/ 4760032 w 8293994"/>
              <a:gd name="connsiteY25" fmla="*/ 2639510 h 3575283"/>
              <a:gd name="connsiteX26" fmla="*/ 4976397 w 8293994"/>
              <a:gd name="connsiteY26" fmla="*/ 2496634 h 3575283"/>
              <a:gd name="connsiteX27" fmla="*/ 5192762 w 8293994"/>
              <a:gd name="connsiteY27" fmla="*/ 2496634 h 3575283"/>
              <a:gd name="connsiteX28" fmla="*/ 5409127 w 8293994"/>
              <a:gd name="connsiteY28" fmla="*/ 2496634 h 3575283"/>
              <a:gd name="connsiteX29" fmla="*/ 5553371 w 8293994"/>
              <a:gd name="connsiteY29" fmla="*/ 2639510 h 3575283"/>
              <a:gd name="connsiteX30" fmla="*/ 5625492 w 8293994"/>
              <a:gd name="connsiteY30" fmla="*/ 2782386 h 3575283"/>
              <a:gd name="connsiteX31" fmla="*/ 5697614 w 8293994"/>
              <a:gd name="connsiteY31" fmla="*/ 2925262 h 3575283"/>
              <a:gd name="connsiteX32" fmla="*/ 5841857 w 8293994"/>
              <a:gd name="connsiteY32" fmla="*/ 3139576 h 3575283"/>
              <a:gd name="connsiteX33" fmla="*/ 5986101 w 8293994"/>
              <a:gd name="connsiteY33" fmla="*/ 3282451 h 3575283"/>
              <a:gd name="connsiteX34" fmla="*/ 6202466 w 8293994"/>
              <a:gd name="connsiteY34" fmla="*/ 3139575 h 3575283"/>
              <a:gd name="connsiteX35" fmla="*/ 6418831 w 8293994"/>
              <a:gd name="connsiteY35" fmla="*/ 3139575 h 3575283"/>
              <a:gd name="connsiteX36" fmla="*/ 6563074 w 8293994"/>
              <a:gd name="connsiteY36" fmla="*/ 2996699 h 3575283"/>
              <a:gd name="connsiteX37" fmla="*/ 6779439 w 8293994"/>
              <a:gd name="connsiteY37" fmla="*/ 3068137 h 3575283"/>
              <a:gd name="connsiteX38" fmla="*/ 6923683 w 8293994"/>
              <a:gd name="connsiteY38" fmla="*/ 2925261 h 3575283"/>
              <a:gd name="connsiteX39" fmla="*/ 7140048 w 8293994"/>
              <a:gd name="connsiteY39" fmla="*/ 3068137 h 3575283"/>
              <a:gd name="connsiteX40" fmla="*/ 7284291 w 8293994"/>
              <a:gd name="connsiteY40" fmla="*/ 2996699 h 3575283"/>
              <a:gd name="connsiteX41" fmla="*/ 7428535 w 8293994"/>
              <a:gd name="connsiteY41" fmla="*/ 3139575 h 3575283"/>
              <a:gd name="connsiteX42" fmla="*/ 7547019 w 8293994"/>
              <a:gd name="connsiteY42" fmla="*/ 3382851 h 3575283"/>
              <a:gd name="connsiteX43" fmla="*/ 7717021 w 8293994"/>
              <a:gd name="connsiteY43" fmla="*/ 3568204 h 3575283"/>
              <a:gd name="connsiteX44" fmla="*/ 7933387 w 8293994"/>
              <a:gd name="connsiteY44" fmla="*/ 3425327 h 3575283"/>
              <a:gd name="connsiteX45" fmla="*/ 8293994 w 8293994"/>
              <a:gd name="connsiteY45" fmla="*/ 2146480 h 3575283"/>
              <a:gd name="connsiteX46" fmla="*/ 8293994 w 8293994"/>
              <a:gd name="connsiteY46" fmla="*/ 2146480 h 357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8293994" h="3575283">
                <a:moveTo>
                  <a:pt x="0" y="1373747"/>
                </a:moveTo>
                <a:cubicBezTo>
                  <a:pt x="68687" y="1416676"/>
                  <a:pt x="144243" y="1416511"/>
                  <a:pt x="216365" y="1425064"/>
                </a:cubicBezTo>
                <a:cubicBezTo>
                  <a:pt x="288487" y="1433617"/>
                  <a:pt x="367072" y="1436970"/>
                  <a:pt x="432730" y="1425064"/>
                </a:cubicBezTo>
                <a:cubicBezTo>
                  <a:pt x="498388" y="1413158"/>
                  <a:pt x="562234" y="1385790"/>
                  <a:pt x="610315" y="1353626"/>
                </a:cubicBezTo>
                <a:cubicBezTo>
                  <a:pt x="658396" y="1321462"/>
                  <a:pt x="676976" y="1263070"/>
                  <a:pt x="721217" y="1232080"/>
                </a:cubicBezTo>
                <a:cubicBezTo>
                  <a:pt x="765458" y="1201090"/>
                  <a:pt x="813515" y="1180564"/>
                  <a:pt x="875763" y="1167685"/>
                </a:cubicBezTo>
                <a:cubicBezTo>
                  <a:pt x="938011" y="1154806"/>
                  <a:pt x="1028163" y="1135488"/>
                  <a:pt x="1094704" y="1154806"/>
                </a:cubicBezTo>
                <a:cubicBezTo>
                  <a:pt x="1161245" y="1174124"/>
                  <a:pt x="1217053" y="1226646"/>
                  <a:pt x="1275008" y="1283595"/>
                </a:cubicBezTo>
                <a:cubicBezTo>
                  <a:pt x="1332963" y="1340544"/>
                  <a:pt x="1386528" y="1401486"/>
                  <a:pt x="1442434" y="1496502"/>
                </a:cubicBezTo>
                <a:cubicBezTo>
                  <a:pt x="1498341" y="1591518"/>
                  <a:pt x="1561078" y="1736777"/>
                  <a:pt x="1610447" y="1853692"/>
                </a:cubicBezTo>
                <a:cubicBezTo>
                  <a:pt x="1659816" y="1970608"/>
                  <a:pt x="1680791" y="2121293"/>
                  <a:pt x="1738648" y="2197995"/>
                </a:cubicBezTo>
                <a:cubicBezTo>
                  <a:pt x="1796505" y="2274697"/>
                  <a:pt x="1891047" y="2316051"/>
                  <a:pt x="1957588" y="2313905"/>
                </a:cubicBezTo>
                <a:cubicBezTo>
                  <a:pt x="2024129" y="2311759"/>
                  <a:pt x="2086377" y="2253803"/>
                  <a:pt x="2137893" y="2185116"/>
                </a:cubicBezTo>
                <a:cubicBezTo>
                  <a:pt x="2189409" y="2116429"/>
                  <a:pt x="2182968" y="2092817"/>
                  <a:pt x="2266681" y="1901781"/>
                </a:cubicBezTo>
                <a:cubicBezTo>
                  <a:pt x="2350394" y="1710745"/>
                  <a:pt x="2547134" y="1261226"/>
                  <a:pt x="2640169" y="1038897"/>
                </a:cubicBezTo>
                <a:cubicBezTo>
                  <a:pt x="2733204" y="816568"/>
                  <a:pt x="2775524" y="694450"/>
                  <a:pt x="2824893" y="567808"/>
                </a:cubicBezTo>
                <a:cubicBezTo>
                  <a:pt x="2874262" y="441166"/>
                  <a:pt x="2900630" y="365807"/>
                  <a:pt x="2936383" y="279043"/>
                </a:cubicBezTo>
                <a:cubicBezTo>
                  <a:pt x="2972136" y="192279"/>
                  <a:pt x="2994338" y="88006"/>
                  <a:pt x="3039414" y="47223"/>
                </a:cubicBezTo>
                <a:cubicBezTo>
                  <a:pt x="3084490" y="6440"/>
                  <a:pt x="3159617" y="0"/>
                  <a:pt x="3206839" y="34344"/>
                </a:cubicBezTo>
                <a:cubicBezTo>
                  <a:pt x="3254062" y="68688"/>
                  <a:pt x="3284112" y="163133"/>
                  <a:pt x="3322749" y="253285"/>
                </a:cubicBezTo>
                <a:cubicBezTo>
                  <a:pt x="3361386" y="343437"/>
                  <a:pt x="3359239" y="349877"/>
                  <a:pt x="3438659" y="575257"/>
                </a:cubicBezTo>
                <a:cubicBezTo>
                  <a:pt x="3518079" y="800637"/>
                  <a:pt x="3696236" y="1326525"/>
                  <a:pt x="3799267" y="1605567"/>
                </a:cubicBezTo>
                <a:cubicBezTo>
                  <a:pt x="3902298" y="1884609"/>
                  <a:pt x="3980860" y="2077187"/>
                  <a:pt x="4056845" y="2249511"/>
                </a:cubicBezTo>
                <a:cubicBezTo>
                  <a:pt x="4132831" y="2421835"/>
                  <a:pt x="4174043" y="2550698"/>
                  <a:pt x="4255180" y="2639510"/>
                </a:cubicBezTo>
                <a:cubicBezTo>
                  <a:pt x="4336317" y="2728322"/>
                  <a:pt x="4459525" y="2782386"/>
                  <a:pt x="4543667" y="2782386"/>
                </a:cubicBezTo>
                <a:cubicBezTo>
                  <a:pt x="4627809" y="2782386"/>
                  <a:pt x="4687910" y="2687135"/>
                  <a:pt x="4760032" y="2639510"/>
                </a:cubicBezTo>
                <a:cubicBezTo>
                  <a:pt x="4832154" y="2591885"/>
                  <a:pt x="4904275" y="2520447"/>
                  <a:pt x="4976397" y="2496634"/>
                </a:cubicBezTo>
                <a:cubicBezTo>
                  <a:pt x="5048519" y="2472821"/>
                  <a:pt x="5120640" y="2496634"/>
                  <a:pt x="5192762" y="2496634"/>
                </a:cubicBezTo>
                <a:cubicBezTo>
                  <a:pt x="5264884" y="2496634"/>
                  <a:pt x="5337005" y="2472821"/>
                  <a:pt x="5409127" y="2496634"/>
                </a:cubicBezTo>
                <a:cubicBezTo>
                  <a:pt x="5457208" y="2496634"/>
                  <a:pt x="5505290" y="2591885"/>
                  <a:pt x="5553371" y="2639510"/>
                </a:cubicBezTo>
                <a:lnTo>
                  <a:pt x="5625492" y="2782386"/>
                </a:lnTo>
                <a:lnTo>
                  <a:pt x="5697614" y="2925262"/>
                </a:lnTo>
                <a:cubicBezTo>
                  <a:pt x="5733675" y="2960981"/>
                  <a:pt x="5793776" y="3080045"/>
                  <a:pt x="5841857" y="3139576"/>
                </a:cubicBezTo>
                <a:cubicBezTo>
                  <a:pt x="5889938" y="3199108"/>
                  <a:pt x="5926000" y="3282451"/>
                  <a:pt x="5986101" y="3282451"/>
                </a:cubicBezTo>
                <a:cubicBezTo>
                  <a:pt x="6046202" y="3282451"/>
                  <a:pt x="6149663" y="3191529"/>
                  <a:pt x="6202466" y="3139575"/>
                </a:cubicBezTo>
                <a:lnTo>
                  <a:pt x="6418831" y="3139575"/>
                </a:lnTo>
                <a:cubicBezTo>
                  <a:pt x="6466912" y="3091950"/>
                  <a:pt x="6502973" y="3008605"/>
                  <a:pt x="6563074" y="2996699"/>
                </a:cubicBezTo>
                <a:cubicBezTo>
                  <a:pt x="6623175" y="2984793"/>
                  <a:pt x="6743378" y="3068137"/>
                  <a:pt x="6779439" y="3068137"/>
                </a:cubicBezTo>
                <a:lnTo>
                  <a:pt x="6923683" y="2925261"/>
                </a:lnTo>
                <a:lnTo>
                  <a:pt x="7140048" y="3068137"/>
                </a:lnTo>
                <a:cubicBezTo>
                  <a:pt x="7212170" y="3068137"/>
                  <a:pt x="7236210" y="2984793"/>
                  <a:pt x="7284291" y="2996699"/>
                </a:cubicBezTo>
                <a:cubicBezTo>
                  <a:pt x="7332372" y="3008605"/>
                  <a:pt x="7384747" y="3075216"/>
                  <a:pt x="7428535" y="3139575"/>
                </a:cubicBezTo>
                <a:cubicBezTo>
                  <a:pt x="7472323" y="3203934"/>
                  <a:pt x="7498938" y="3311413"/>
                  <a:pt x="7547019" y="3382851"/>
                </a:cubicBezTo>
                <a:cubicBezTo>
                  <a:pt x="7595100" y="3454289"/>
                  <a:pt x="7652626" y="3561125"/>
                  <a:pt x="7717021" y="3568204"/>
                </a:cubicBezTo>
                <a:cubicBezTo>
                  <a:pt x="7781416" y="3575283"/>
                  <a:pt x="7825619" y="3552993"/>
                  <a:pt x="7933387" y="3425327"/>
                </a:cubicBezTo>
                <a:cubicBezTo>
                  <a:pt x="8107738" y="3315739"/>
                  <a:pt x="8233893" y="2359621"/>
                  <a:pt x="8293994" y="2146480"/>
                </a:cubicBezTo>
                <a:lnTo>
                  <a:pt x="8293994" y="2146480"/>
                </a:lnTo>
              </a:path>
            </a:pathLst>
          </a:cu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4214810" y="2753021"/>
            <a:ext cx="49291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Where’s your thinking this year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596" y="2558865"/>
            <a:ext cx="5143536" cy="2928958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/>
              <a:t>		</a:t>
            </a:r>
            <a:r>
              <a:rPr lang="en-US" b="1" dirty="0" smtClean="0"/>
              <a:t> </a:t>
            </a:r>
            <a:r>
              <a:rPr lang="en-US" b="1" dirty="0">
                <a:solidFill>
                  <a:srgbClr val="000099"/>
                </a:solidFill>
                <a:cs typeface="Arial" charset="0"/>
              </a:rPr>
              <a:t>►Production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000099"/>
                </a:solidFill>
                <a:cs typeface="Arial" charset="0"/>
              </a:rPr>
              <a:t>		 ►Weather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000099"/>
                </a:solidFill>
                <a:cs typeface="Arial" charset="0"/>
              </a:rPr>
              <a:t>		 ►Finance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000099"/>
                </a:solidFill>
                <a:cs typeface="Arial" charset="0"/>
              </a:rPr>
              <a:t>		 ►Price volatility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000099"/>
                </a:solidFill>
                <a:cs typeface="Arial" charset="0"/>
              </a:rPr>
              <a:t>		 ►Management</a:t>
            </a:r>
          </a:p>
          <a:p>
            <a:pPr>
              <a:buFontTx/>
              <a:buNone/>
            </a:pPr>
            <a:r>
              <a:rPr lang="en-US" b="1" dirty="0">
                <a:solidFill>
                  <a:srgbClr val="000099"/>
                </a:solidFill>
                <a:cs typeface="Arial" charset="0"/>
              </a:rPr>
              <a:t>		 </a:t>
            </a:r>
            <a:r>
              <a:rPr lang="en-US" b="1" dirty="0" smtClean="0">
                <a:solidFill>
                  <a:srgbClr val="000099"/>
                </a:solidFill>
                <a:cs typeface="Arial" charset="0"/>
              </a:rPr>
              <a:t>►Other issues</a:t>
            </a:r>
            <a:endParaRPr lang="en-US" b="1" dirty="0">
              <a:solidFill>
                <a:srgbClr val="000099"/>
              </a:solidFill>
              <a:cs typeface="Arial" charset="0"/>
            </a:endParaRPr>
          </a:p>
        </p:txBody>
      </p:sp>
      <p:sp>
        <p:nvSpPr>
          <p:cNvPr id="35845" name="WordArt 5"/>
          <p:cNvSpPr>
            <a:spLocks noChangeArrowheads="1" noChangeShapeType="1" noTextEdit="1"/>
          </p:cNvSpPr>
          <p:nvPr/>
        </p:nvSpPr>
        <p:spPr bwMode="auto">
          <a:xfrm>
            <a:off x="900113" y="500042"/>
            <a:ext cx="3243259" cy="9636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8000" b="1" kern="10" dirty="0" smtClean="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1">
                    <a:lumMod val="50000"/>
                  </a:schemeClr>
                </a:solidFill>
                <a:latin typeface="Comic Sans MS"/>
              </a:rPr>
              <a:t>RISK =</a:t>
            </a:r>
            <a:endParaRPr lang="en-US" sz="8000" b="1" kern="10" dirty="0">
              <a:ln w="19050">
                <a:solidFill>
                  <a:schemeClr val="accent2"/>
                </a:solidFill>
                <a:round/>
                <a:headEnd/>
                <a:tailEnd/>
              </a:ln>
              <a:solidFill>
                <a:schemeClr val="accent1">
                  <a:lumMod val="50000"/>
                </a:schemeClr>
              </a:solidFill>
              <a:latin typeface="Comic Sans MS"/>
            </a:endParaRPr>
          </a:p>
        </p:txBody>
      </p:sp>
      <p:pic>
        <p:nvPicPr>
          <p:cNvPr id="35847" name="Picture 7" descr="DICE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1852251">
            <a:off x="5613050" y="2965762"/>
            <a:ext cx="2485259" cy="1434418"/>
          </a:xfrm>
          <a:noFill/>
          <a:ln/>
        </p:spPr>
      </p:pic>
      <p:sp>
        <p:nvSpPr>
          <p:cNvPr id="35850" name="WordArt 10"/>
          <p:cNvSpPr>
            <a:spLocks noChangeArrowheads="1" noChangeShapeType="1" noTextEdit="1"/>
          </p:cNvSpPr>
          <p:nvPr/>
        </p:nvSpPr>
        <p:spPr bwMode="auto">
          <a:xfrm>
            <a:off x="2571736" y="5786454"/>
            <a:ext cx="292895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AU" sz="8000" b="1" kern="10" dirty="0" smtClean="0">
                <a:ln w="190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Comic Sans MS"/>
              </a:rPr>
              <a:t>FARMING</a:t>
            </a:r>
            <a:endParaRPr lang="en-AU" sz="8000" b="1" kern="10" dirty="0">
              <a:ln w="19050">
                <a:solidFill>
                  <a:srgbClr val="008000"/>
                </a:solidFill>
                <a:round/>
                <a:headEnd/>
                <a:tailEnd/>
              </a:ln>
              <a:solidFill>
                <a:schemeClr val="accent1">
                  <a:lumMod val="75000"/>
                </a:schemeClr>
              </a:solidFill>
              <a:latin typeface="Comic Sans MS"/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5857884" y="5702137"/>
            <a:ext cx="2786082" cy="5843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8000" b="1" kern="10" dirty="0" smtClean="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1">
                    <a:lumMod val="50000"/>
                  </a:schemeClr>
                </a:solidFill>
                <a:latin typeface="Comic Sans MS"/>
                <a:sym typeface="Webdings"/>
              </a:rPr>
              <a:t></a:t>
            </a:r>
            <a:r>
              <a:rPr lang="en-US" sz="8000" b="1" kern="10" dirty="0" smtClean="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1">
                    <a:lumMod val="50000"/>
                  </a:schemeClr>
                </a:solidFill>
                <a:latin typeface="Comic Sans MS"/>
              </a:rPr>
              <a:t>Risky business</a:t>
            </a:r>
            <a:endParaRPr lang="en-US" sz="8000" b="1" kern="10" dirty="0">
              <a:ln w="19050">
                <a:solidFill>
                  <a:schemeClr val="accent2"/>
                </a:solidFill>
                <a:round/>
                <a:headEnd/>
                <a:tailEnd/>
              </a:ln>
              <a:solidFill>
                <a:schemeClr val="accent1">
                  <a:lumMod val="50000"/>
                </a:schemeClr>
              </a:solidFill>
              <a:latin typeface="Comic Sans MS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2428860" y="1668808"/>
            <a:ext cx="592935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1">
                    <a:lumMod val="50000"/>
                  </a:schemeClr>
                </a:solidFill>
                <a:latin typeface="Comic Sans MS"/>
              </a:rPr>
              <a:t>Uncertainty of outcome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Risk can come from within –</a:t>
            </a:r>
            <a:br>
              <a:rPr lang="en-US" sz="3200" dirty="0" smtClean="0"/>
            </a:br>
            <a:r>
              <a:rPr lang="en-US" sz="3200" dirty="0" smtClean="0"/>
              <a:t>‘frictional </a:t>
            </a:r>
            <a:r>
              <a:rPr lang="en-US" sz="3200" dirty="0" smtClean="0"/>
              <a:t>losses’</a:t>
            </a:r>
            <a:endParaRPr lang="en-AU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A07B0-6201-48BC-9259-BCE4F4AC00F8}" type="slidenum">
              <a:rPr lang="en-AU" smtClean="0"/>
              <a:pPr/>
              <a:t>8</a:t>
            </a:fld>
            <a:endParaRPr lang="en-AU"/>
          </a:p>
        </p:txBody>
      </p:sp>
      <p:pic>
        <p:nvPicPr>
          <p:cNvPr id="17" name="Picture 4" descr="AGRIV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441691">
            <a:off x="5396610" y="3078402"/>
            <a:ext cx="2958219" cy="2574516"/>
          </a:xfrm>
          <a:prstGeom prst="rect">
            <a:avLst/>
          </a:prstGeom>
          <a:noFill/>
          <a:ln/>
        </p:spPr>
      </p:pic>
      <p:pic>
        <p:nvPicPr>
          <p:cNvPr id="18" name="Picture 9" descr="AGRIV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20777593" flipH="1">
            <a:off x="1462752" y="2657103"/>
            <a:ext cx="2822066" cy="2435270"/>
          </a:xfrm>
          <a:prstGeom prst="rect">
            <a:avLst/>
          </a:prstGeom>
          <a:ln/>
        </p:spPr>
      </p:pic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3714744" y="3929066"/>
            <a:ext cx="2270103" cy="38713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pic>
        <p:nvPicPr>
          <p:cNvPr id="23" name="Picture 22" descr="BALLN062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73737" flipH="1">
            <a:off x="4390979" y="2990686"/>
            <a:ext cx="2813100" cy="266501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 descr="BALLN062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73737" flipH="1">
            <a:off x="2197041" y="1181288"/>
            <a:ext cx="5037656" cy="477246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0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58927E-6 L -0.13716 -0.00208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0444E-6 L -0.13593 0.00185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5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5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/>
              <a:t>Team work has its benefits…</a:t>
            </a:r>
            <a:endParaRPr lang="en-AU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A07B0-6201-48BC-9259-BCE4F4AC00F8}" type="slidenum">
              <a:rPr lang="en-AU" smtClean="0"/>
              <a:pPr/>
              <a:t>9</a:t>
            </a:fld>
            <a:endParaRPr lang="en-AU" dirty="0"/>
          </a:p>
        </p:txBody>
      </p:sp>
      <p:pic>
        <p:nvPicPr>
          <p:cNvPr id="7" name="Picture 6" descr="CURSY029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1214422"/>
            <a:ext cx="3322938" cy="3362340"/>
          </a:xfrm>
          <a:prstGeom prst="rect">
            <a:avLst/>
          </a:prstGeom>
        </p:spPr>
      </p:pic>
      <p:sp>
        <p:nvSpPr>
          <p:cNvPr id="8" name="Footer Placeholder 3"/>
          <p:cNvSpPr txBox="1">
            <a:spLocks/>
          </p:cNvSpPr>
          <p:nvPr/>
        </p:nvSpPr>
        <p:spPr>
          <a:xfrm>
            <a:off x="7500958" y="6376673"/>
            <a:ext cx="948886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C3D24"/>
                </a:solidFill>
                <a:effectLst/>
                <a:uLnTx/>
                <a:uFillTx/>
                <a:latin typeface="Cooper Black" pitchFamily="18" charset="0"/>
                <a:ea typeface="+mn-ea"/>
                <a:cs typeface="+mn-cs"/>
              </a:rPr>
              <a:t>3D-Ag</a:t>
            </a: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srgbClr val="8C3D24"/>
              </a:solidFill>
              <a:effectLst/>
              <a:uLnTx/>
              <a:uFillTx/>
              <a:latin typeface="Cooper Black" pitchFamily="18" charset="0"/>
              <a:ea typeface="+mn-ea"/>
              <a:cs typeface="+mn-cs"/>
            </a:endParaRPr>
          </a:p>
        </p:txBody>
      </p:sp>
      <p:grpSp>
        <p:nvGrpSpPr>
          <p:cNvPr id="3" name="Group 8"/>
          <p:cNvGrpSpPr/>
          <p:nvPr/>
        </p:nvGrpSpPr>
        <p:grpSpPr>
          <a:xfrm>
            <a:off x="984628" y="2421019"/>
            <a:ext cx="6864182" cy="2904568"/>
            <a:chOff x="984628" y="2421019"/>
            <a:chExt cx="6864182" cy="2904568"/>
          </a:xfrm>
        </p:grpSpPr>
        <p:pic>
          <p:nvPicPr>
            <p:cNvPr id="20" name="Picture 4" descr="AGRIV00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 rot="919580">
              <a:off x="984628" y="2421019"/>
              <a:ext cx="3337497" cy="2904567"/>
            </a:xfrm>
            <a:prstGeom prst="rect">
              <a:avLst/>
            </a:prstGeom>
            <a:noFill/>
            <a:ln/>
          </p:spPr>
        </p:pic>
        <p:pic>
          <p:nvPicPr>
            <p:cNvPr id="21" name="Picture 7" descr="AGRIV00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 rot="919580">
              <a:off x="4511313" y="2421020"/>
              <a:ext cx="3337497" cy="2904567"/>
            </a:xfrm>
            <a:prstGeom prst="rect">
              <a:avLst/>
            </a:prstGeom>
            <a:noFill/>
            <a:ln/>
          </p:spPr>
        </p:pic>
        <p:cxnSp>
          <p:nvCxnSpPr>
            <p:cNvPr id="10" name="Straight Connector 9"/>
            <p:cNvCxnSpPr/>
            <p:nvPr/>
          </p:nvCxnSpPr>
          <p:spPr>
            <a:xfrm>
              <a:off x="4272996" y="4000504"/>
              <a:ext cx="857256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32192E-6 L 1.00798 -0.022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3977</TotalTime>
  <Words>908</Words>
  <Application>Microsoft Office PowerPoint</Application>
  <PresentationFormat>On-screen Show (4:3)</PresentationFormat>
  <Paragraphs>438</Paragraphs>
  <Slides>40</Slides>
  <Notes>40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Concourse</vt:lpstr>
      <vt:lpstr>Farming systems that manage risk in a changing climate</vt:lpstr>
      <vt:lpstr>Whole farm systems…</vt:lpstr>
      <vt:lpstr>The </vt:lpstr>
      <vt:lpstr>Slide 4</vt:lpstr>
      <vt:lpstr>Under pressure?</vt:lpstr>
      <vt:lpstr>The rollercoaster ride of recent seasons</vt:lpstr>
      <vt:lpstr>Slide 7</vt:lpstr>
      <vt:lpstr>Risk can come from within – ‘frictional losses’</vt:lpstr>
      <vt:lpstr>Team work has its benefits…</vt:lpstr>
      <vt:lpstr>Focus and direction</vt:lpstr>
      <vt:lpstr>  DON’T be distracted </vt:lpstr>
      <vt:lpstr>DO … Focus on things under your     control</vt:lpstr>
      <vt:lpstr>Slide 13</vt:lpstr>
      <vt:lpstr>REALISE  POTENTIAL</vt:lpstr>
      <vt:lpstr>Slide 15</vt:lpstr>
      <vt:lpstr>Planning the farm program</vt:lpstr>
      <vt:lpstr>Target objectives…</vt:lpstr>
      <vt:lpstr>Back to basics…</vt:lpstr>
      <vt:lpstr>A.  Build productivity from the soil up</vt:lpstr>
      <vt:lpstr>B.  A balanced rotation</vt:lpstr>
      <vt:lpstr>C.  Appropriate cost structure</vt:lpstr>
      <vt:lpstr>Slide 22</vt:lpstr>
      <vt:lpstr>   PROTECT </vt:lpstr>
      <vt:lpstr>Slide 24</vt:lpstr>
      <vt:lpstr>Slide 25</vt:lpstr>
      <vt:lpstr>Slide 26</vt:lpstr>
      <vt:lpstr>Slide 27</vt:lpstr>
      <vt:lpstr>Allocation of variable costs</vt:lpstr>
      <vt:lpstr>Dual purpose wheat</vt:lpstr>
      <vt:lpstr>Gross margin</vt:lpstr>
      <vt:lpstr>Cost of machinery ownership</vt:lpstr>
      <vt:lpstr>Slide 32</vt:lpstr>
      <vt:lpstr>Gross margin limitations</vt:lpstr>
      <vt:lpstr>Bringing the gross margin to a    net margin …</vt:lpstr>
      <vt:lpstr>Slide 35</vt:lpstr>
      <vt:lpstr> </vt:lpstr>
      <vt:lpstr>Reinforce your weakest link…</vt:lpstr>
      <vt:lpstr>and</vt:lpstr>
      <vt:lpstr>Consistent results - now and into the future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PRICING FOR PROFIT</dc:title>
  <dc:creator> </dc:creator>
  <cp:lastModifiedBy> </cp:lastModifiedBy>
  <cp:revision>163</cp:revision>
  <dcterms:created xsi:type="dcterms:W3CDTF">2009-12-09T04:04:50Z</dcterms:created>
  <dcterms:modified xsi:type="dcterms:W3CDTF">2010-03-16T11:40:03Z</dcterms:modified>
</cp:coreProperties>
</file>